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5" r:id="rId7"/>
    <p:sldId id="263" r:id="rId8"/>
    <p:sldId id="264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1pPr>
    <a:lvl2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2pPr>
    <a:lvl3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3pPr>
    <a:lvl4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4pPr>
    <a:lvl5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5pPr>
    <a:lvl6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6pPr>
    <a:lvl7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7pPr>
    <a:lvl8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8pPr>
    <a:lvl9pPr marL="0" marR="0" indent="0" algn="l" defTabSz="2438338" rtl="0" fontAlgn="auto" latinLnBrk="0" hangingPunct="0">
      <a:lnSpc>
        <a:spcPct val="80000"/>
      </a:lnSpc>
      <a:spcBef>
        <a:spcPts val="420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hueOff val="-398243"/>
              <a:satOff val="23908"/>
              <a:lumOff val="10782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B9CBD3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7FA2B6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6DDDC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4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DF658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wholeTbl>
    <a:band2H>
      <a:tcTxStyle/>
      <a:tcStyle>
        <a:tcBdr/>
        <a:fill>
          <a:solidFill>
            <a:schemeClr val="accent6">
              <a:hueOff val="887465"/>
              <a:satOff val="-30004"/>
              <a:lumOff val="6094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430252"/>
              <a:satOff val="-18978"/>
              <a:lumOff val="-19473"/>
            </a:schemeClr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827A37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-3883"/>
              <a:lumOff val="14670"/>
            </a:schemeClr>
          </a:solidFill>
        </a:fill>
      </a:tcStyle>
    </a:wholeTbl>
    <a:band2H>
      <a:tcTxStyle/>
      <a:tcStyle>
        <a:tcBdr/>
        <a:fill>
          <a:solidFill>
            <a:srgbClr val="B5AEC4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8C78A6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92929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38" d="100"/>
          <a:sy n="38" d="100"/>
        </p:scale>
        <p:origin x="31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441477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Author and Date</a:t>
            </a:r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"/>
          <p:cNvSpPr/>
          <p:nvPr/>
        </p:nvSpPr>
        <p:spPr>
          <a:xfrm>
            <a:off x="1008907" y="1064171"/>
            <a:ext cx="22378886" cy="11587658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37745" y="5549900"/>
            <a:ext cx="12908510" cy="2628900"/>
          </a:xfrm>
          <a:prstGeom prst="rect">
            <a:avLst/>
          </a:prstGeom>
        </p:spPr>
        <p:txBody>
          <a:bodyPr/>
          <a:lstStyle>
            <a:lvl1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6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100233" y="9999201"/>
            <a:ext cx="12546022" cy="508001"/>
          </a:xfrm>
          <a:prstGeom prst="rect">
            <a:avLst/>
          </a:prstGeom>
        </p:spPr>
        <p:txBody>
          <a:bodyPr anchor="t"/>
          <a:lstStyle>
            <a:lvl1pPr algn="l" defTabSz="355600">
              <a:lnSpc>
                <a:spcPct val="140000"/>
              </a:lnSpc>
              <a:defRPr sz="2700" spc="26"/>
            </a:lvl1pPr>
          </a:lstStyle>
          <a:p>
            <a:r>
              <a:t>Attribution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53339838_1340x2010.jpg"/>
          <p:cNvSpPr>
            <a:spLocks noGrp="1"/>
          </p:cNvSpPr>
          <p:nvPr>
            <p:ph type="pic" idx="21"/>
          </p:nvPr>
        </p:nvSpPr>
        <p:spPr>
          <a:xfrm>
            <a:off x="12128500" y="-1638300"/>
            <a:ext cx="11341100" cy="170116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936299162_1323x1986.jpg"/>
          <p:cNvSpPr>
            <a:spLocks noGrp="1"/>
          </p:cNvSpPr>
          <p:nvPr>
            <p:ph type="pic" idx="22"/>
          </p:nvPr>
        </p:nvSpPr>
        <p:spPr>
          <a:xfrm>
            <a:off x="1003300" y="-4737100"/>
            <a:ext cx="11201401" cy="16814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6" name="101883338_1323x1985.jpg"/>
          <p:cNvSpPr>
            <a:spLocks noGrp="1"/>
          </p:cNvSpPr>
          <p:nvPr>
            <p:ph type="pic" idx="23"/>
          </p:nvPr>
        </p:nvSpPr>
        <p:spPr>
          <a:xfrm>
            <a:off x="1003300" y="1344083"/>
            <a:ext cx="11201400" cy="168063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3207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913369614_2691x1794.jpg"/>
          <p:cNvSpPr>
            <a:spLocks noGrp="1"/>
          </p:cNvSpPr>
          <p:nvPr>
            <p:ph type="pic" idx="21"/>
          </p:nvPr>
        </p:nvSpPr>
        <p:spPr>
          <a:xfrm>
            <a:off x="800100" y="253554"/>
            <a:ext cx="22783800" cy="1523931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57720189_2642x1761.jpg"/>
          <p:cNvSpPr>
            <a:spLocks noGrp="1"/>
          </p:cNvSpPr>
          <p:nvPr>
            <p:ph type="pic" idx="21"/>
          </p:nvPr>
        </p:nvSpPr>
        <p:spPr>
          <a:xfrm>
            <a:off x="1003300" y="-606362"/>
            <a:ext cx="22364700" cy="14890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2865468"/>
            <a:ext cx="20269200" cy="5359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153339838_1322x1983.jpg"/>
          <p:cNvSpPr>
            <a:spLocks noGrp="1"/>
          </p:cNvSpPr>
          <p:nvPr>
            <p:ph type="pic" idx="21"/>
          </p:nvPr>
        </p:nvSpPr>
        <p:spPr>
          <a:xfrm>
            <a:off x="12192000" y="-1540805"/>
            <a:ext cx="11188700" cy="167830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008955" y="1064815"/>
            <a:ext cx="11190189" cy="11586370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3400" y="11229761"/>
            <a:ext cx="9601200" cy="845948"/>
          </a:xfrm>
          <a:prstGeom prst="rect">
            <a:avLst/>
          </a:prstGeom>
        </p:spPr>
        <p:txBody>
          <a:bodyPr/>
          <a:lstStyle/>
          <a:p>
            <a:r>
              <a:t>Author and Date</a:t>
            </a:r>
          </a:p>
        </p:txBody>
      </p:sp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3400" y="4483100"/>
            <a:ext cx="9601200" cy="4191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12000"/>
            </a:lvl1pPr>
          </a:lstStyle>
          <a:p>
            <a:r>
              <a:t>Slide Title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"/>
          <p:cNvSpPr/>
          <p:nvPr/>
        </p:nvSpPr>
        <p:spPr>
          <a:xfrm>
            <a:off x="1008907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3232086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</p:txBody>
      </p:sp>
      <p:sp>
        <p:nvSpPr>
          <p:cNvPr id="4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1060698"/>
            <a:ext cx="20269200" cy="2279402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Slide Title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6037" y="4647009"/>
            <a:ext cx="20271926" cy="6957368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"/>
          <p:cNvSpPr/>
          <p:nvPr/>
        </p:nvSpPr>
        <p:spPr>
          <a:xfrm>
            <a:off x="12192000" y="2079724"/>
            <a:ext cx="11188700" cy="9550401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4" name="Rectangle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8458" y="3677751"/>
            <a:ext cx="20264297" cy="6956178"/>
          </a:xfrm>
          <a:prstGeom prst="rect">
            <a:avLst/>
          </a:prstGeom>
        </p:spPr>
        <p:txBody>
          <a:bodyPr numCol="2" spcCol="2314058"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Image"/>
          <p:cNvSpPr>
            <a:spLocks noGrp="1"/>
          </p:cNvSpPr>
          <p:nvPr>
            <p:ph type="pic" idx="21"/>
          </p:nvPr>
        </p:nvSpPr>
        <p:spPr>
          <a:xfrm>
            <a:off x="11700889" y="-1027620"/>
            <a:ext cx="12288856" cy="150230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4" name="Rectangle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65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2037" y="4375086"/>
            <a:ext cx="9603926" cy="845948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</p:txBody>
      </p:sp>
      <p:sp>
        <p:nvSpPr>
          <p:cNvPr id="66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2060" y="1640061"/>
            <a:ext cx="9601348" cy="2798379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Slide Title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2037" y="5778500"/>
            <a:ext cx="9596832" cy="6110784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"/>
          <p:cNvSpPr/>
          <p:nvPr/>
        </p:nvSpPr>
        <p:spPr>
          <a:xfrm>
            <a:off x="12197605" y="1065312"/>
            <a:ext cx="11184585" cy="115853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5" name="Rectangle"/>
          <p:cNvSpPr/>
          <p:nvPr/>
        </p:nvSpPr>
        <p:spPr>
          <a:xfrm>
            <a:off x="1003299" y="2076549"/>
            <a:ext cx="11194307" cy="9556552"/>
          </a:xfrm>
          <a:prstGeom prst="rect">
            <a:avLst/>
          </a:prstGeom>
          <a:solidFill>
            <a:schemeClr val="accent3">
              <a:satOff val="-3883"/>
              <a:lumOff val="1467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3496600" y="4331487"/>
            <a:ext cx="9049076" cy="5492985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3200"/>
              </a:spcBef>
              <a:defRPr sz="4000" spc="-39"/>
            </a:lvl1pPr>
            <a:lvl2pPr algn="l">
              <a:lnSpc>
                <a:spcPct val="100000"/>
              </a:lnSpc>
              <a:spcBef>
                <a:spcPts val="3200"/>
              </a:spcBef>
              <a:defRPr sz="4000" spc="-39"/>
            </a:lvl2pPr>
            <a:lvl3pPr algn="l">
              <a:lnSpc>
                <a:spcPct val="100000"/>
              </a:lnSpc>
              <a:spcBef>
                <a:spcPts val="3200"/>
              </a:spcBef>
              <a:defRPr sz="4000" spc="-39"/>
            </a:lvl3pPr>
            <a:lvl4pPr algn="l">
              <a:lnSpc>
                <a:spcPct val="100000"/>
              </a:lnSpc>
              <a:spcBef>
                <a:spcPts val="3200"/>
              </a:spcBef>
              <a:defRPr sz="4000" spc="-39"/>
            </a:lvl4pPr>
            <a:lvl5pPr algn="l">
              <a:lnSpc>
                <a:spcPct val="100000"/>
              </a:lnSpc>
              <a:spcBef>
                <a:spcPts val="3200"/>
              </a:spcBef>
              <a:defRPr sz="4000" spc="-39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676400" y="5865318"/>
            <a:ext cx="9829800" cy="173301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8200"/>
            </a:lvl1pPr>
          </a:lstStyle>
          <a:p>
            <a:r>
              <a:t>Agenda Title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"/>
          <p:cNvSpPr/>
          <p:nvPr/>
        </p:nvSpPr>
        <p:spPr>
          <a:xfrm>
            <a:off x="999500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4261880"/>
            <a:ext cx="20269200" cy="5061561"/>
          </a:xfrm>
          <a:prstGeom prst="rect">
            <a:avLst/>
          </a:prstGeom>
        </p:spPr>
        <p:txBody>
          <a:bodyPr/>
          <a:lstStyle>
            <a:lvl1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"/>
          <p:cNvSpPr/>
          <p:nvPr/>
        </p:nvSpPr>
        <p:spPr>
          <a:xfrm>
            <a:off x="1008907" y="1066849"/>
            <a:ext cx="22378886" cy="115823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15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8113450"/>
            <a:ext cx="20269200" cy="845948"/>
          </a:xfrm>
          <a:prstGeom prst="rect">
            <a:avLst/>
          </a:prstGeom>
        </p:spPr>
        <p:txBody>
          <a:bodyPr anchor="t"/>
          <a:lstStyle/>
          <a:p>
            <a:r>
              <a:t>Fact information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3498790"/>
            <a:ext cx="20269200" cy="4814114"/>
          </a:xfrm>
          <a:prstGeom prst="rect">
            <a:avLst/>
          </a:prstGeom>
        </p:spPr>
        <p:txBody>
          <a:bodyPr anchor="b"/>
          <a:lstStyle>
            <a:lvl1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1pPr>
            <a:lvl2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2pPr>
            <a:lvl3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3pPr>
            <a:lvl4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4pPr>
            <a:lvl5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1002557" y="1066800"/>
            <a:ext cx="22378886" cy="11582400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5431">
              <a:lnSpc>
                <a:spcPct val="120000"/>
              </a:lnSpc>
              <a:spcBef>
                <a:spcPts val="0"/>
              </a:spcBef>
              <a:defRPr sz="1800" spc="-36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2057400" y="2865877"/>
            <a:ext cx="20269200" cy="5359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057400" y="7814975"/>
            <a:ext cx="20269200" cy="1488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38228" y="13131800"/>
            <a:ext cx="307544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1600">
                <a:solidFill>
                  <a:srgbClr val="5E5E5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1pPr>
      <a:lvl2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2pPr>
      <a:lvl3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3pPr>
      <a:lvl4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4pPr>
      <a:lvl5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5pPr>
      <a:lvl6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6pPr>
      <a:lvl7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7pPr>
      <a:lvl8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8pPr>
      <a:lvl9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he difference between ethics ,law, and morality"/>
          <p:cNvSpPr txBox="1">
            <a:spLocks noGrp="1"/>
          </p:cNvSpPr>
          <p:nvPr>
            <p:ph type="ctrTitle"/>
          </p:nvPr>
        </p:nvSpPr>
        <p:spPr>
          <a:xfrm>
            <a:off x="1225540" y="2214879"/>
            <a:ext cx="20269200" cy="53597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100"/>
            </a:lvl1pPr>
          </a:lstStyle>
          <a:p>
            <a:r>
              <a:rPr lang="en-US" sz="7200" dirty="0"/>
              <a:t>The Difference Between Law and Morality</a:t>
            </a:r>
            <a:endParaRPr sz="7200" dirty="0"/>
          </a:p>
        </p:txBody>
      </p:sp>
      <p:sp>
        <p:nvSpPr>
          <p:cNvPr id="162" name="By: Fatma Elsharkasi2234…"/>
          <p:cNvSpPr txBox="1"/>
          <p:nvPr/>
        </p:nvSpPr>
        <p:spPr>
          <a:xfrm>
            <a:off x="6011334" y="9381067"/>
            <a:ext cx="17016728" cy="1899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lnSpc>
                <a:spcPct val="120000"/>
              </a:lnSpc>
            </a:pPr>
            <a:r>
              <a:rPr sz="3600" dirty="0"/>
              <a:t>By: </a:t>
            </a:r>
            <a:r>
              <a:rPr lang="en-US" sz="3600" dirty="0" err="1"/>
              <a:t>Abdelgader</a:t>
            </a:r>
            <a:r>
              <a:rPr lang="en-US" sz="3600" dirty="0"/>
              <a:t> Idris </a:t>
            </a:r>
            <a:r>
              <a:rPr lang="en-US" sz="3600" dirty="0" err="1"/>
              <a:t>Elallam</a:t>
            </a:r>
            <a:r>
              <a:rPr lang="en-US" sz="3600" dirty="0"/>
              <a:t> 4081  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Abdualkader-4081@limu.edu.ly</a:t>
            </a:r>
            <a:endParaRPr sz="3600" dirty="0"/>
          </a:p>
        </p:txBody>
      </p:sp>
      <p:pic>
        <p:nvPicPr>
          <p:cNvPr id="16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12" y="1128345"/>
            <a:ext cx="2885355" cy="321700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6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65593" y="942042"/>
            <a:ext cx="3658295" cy="34267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65" name="Libyan International medical university…"/>
          <p:cNvSpPr txBox="1"/>
          <p:nvPr/>
        </p:nvSpPr>
        <p:spPr>
          <a:xfrm>
            <a:off x="6398236" y="2214879"/>
            <a:ext cx="11587528" cy="185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500"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t>Libyan International medical university </a:t>
            </a:r>
          </a:p>
          <a:p>
            <a:pPr algn="ctr">
              <a:defRPr sz="4500" b="1">
                <a:latin typeface="Proxima Nova"/>
                <a:ea typeface="Proxima Nova"/>
                <a:cs typeface="Proxima Nova"/>
                <a:sym typeface="Proxima Nova"/>
              </a:defRPr>
            </a:pPr>
            <a:r>
              <a:t>Faculty of Business Administration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5E69F8-DC52-3C1C-A666-66B1AF073763}"/>
              </a:ext>
            </a:extLst>
          </p:cNvPr>
          <p:cNvSpPr txBox="1"/>
          <p:nvPr/>
        </p:nvSpPr>
        <p:spPr>
          <a:xfrm>
            <a:off x="11109960" y="12047220"/>
            <a:ext cx="472440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1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Introduction…"/>
          <p:cNvSpPr txBox="1">
            <a:spLocks noGrp="1"/>
          </p:cNvSpPr>
          <p:nvPr>
            <p:ph type="body" sz="half" idx="1"/>
          </p:nvPr>
        </p:nvSpPr>
        <p:spPr>
          <a:xfrm>
            <a:off x="13496563" y="2751549"/>
            <a:ext cx="9049076" cy="8605147"/>
          </a:xfrm>
          <a:prstGeom prst="rect">
            <a:avLst/>
          </a:prstGeom>
        </p:spPr>
        <p:txBody>
          <a:bodyPr/>
          <a:lstStyle/>
          <a:p>
            <a:pPr marL="444500" indent="-444500">
              <a:buSzPct val="100000"/>
              <a:buChar char="✦"/>
              <a:defRPr sz="5600" spc="-56"/>
            </a:pPr>
            <a:r>
              <a:rPr dirty="0"/>
              <a:t>What is Law?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rPr dirty="0"/>
              <a:t>What is Morality  ?</a:t>
            </a:r>
          </a:p>
          <a:p>
            <a:pPr marL="444500" indent="-444500">
              <a:buSzPct val="100000"/>
              <a:buChar char="✦"/>
              <a:defRPr sz="5600" spc="-56"/>
            </a:pPr>
            <a:r>
              <a:rPr dirty="0"/>
              <a:t>The difference between  law and morality .</a:t>
            </a:r>
          </a:p>
        </p:txBody>
      </p:sp>
      <p:sp>
        <p:nvSpPr>
          <p:cNvPr id="169" name="Contents :"/>
          <p:cNvSpPr txBox="1">
            <a:spLocks noGrp="1"/>
          </p:cNvSpPr>
          <p:nvPr>
            <p:ph type="title"/>
          </p:nvPr>
        </p:nvSpPr>
        <p:spPr>
          <a:xfrm>
            <a:off x="1685552" y="4513033"/>
            <a:ext cx="9939735" cy="3052131"/>
          </a:xfrm>
          <a:prstGeom prst="rect">
            <a:avLst/>
          </a:prstGeom>
        </p:spPr>
        <p:txBody>
          <a:bodyPr/>
          <a:lstStyle>
            <a:lvl1pPr>
              <a:defRPr sz="10300" u="sng"/>
            </a:lvl1pPr>
          </a:lstStyle>
          <a:p>
            <a:r>
              <a:t>Contents 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8E0AFE-CE64-86EC-9483-EB44B8D12CD8}"/>
              </a:ext>
            </a:extLst>
          </p:cNvPr>
          <p:cNvSpPr txBox="1"/>
          <p:nvPr/>
        </p:nvSpPr>
        <p:spPr>
          <a:xfrm>
            <a:off x="11296891" y="12246015"/>
            <a:ext cx="895109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Law is a system of rules created and enforced through social or governmental institutions to regulate behavior, with its precise definition a matter of longstanding debate.…"/>
          <p:cNvSpPr txBox="1">
            <a:spLocks noGrp="1"/>
          </p:cNvSpPr>
          <p:nvPr>
            <p:ph type="body" idx="21"/>
          </p:nvPr>
        </p:nvSpPr>
        <p:spPr>
          <a:xfrm>
            <a:off x="2838614" y="4524310"/>
            <a:ext cx="15934641" cy="56526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8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Law is a system of rules created and enforced through social or governmental institutions to regulate behavior, with its precise definition a matter of longstanding debate.</a:t>
            </a:r>
          </a:p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6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228600" indent="-228600" defTabSz="457200">
              <a:lnSpc>
                <a:spcPct val="100000"/>
              </a:lnSpc>
              <a:buSzPct val="100000"/>
              <a:buChar char="✦"/>
              <a:defRPr sz="3600" b="0" spc="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The </a:t>
            </a:r>
            <a:r>
              <a:rPr b="1"/>
              <a:t>law</a:t>
            </a:r>
            <a:r>
              <a:t> serves many </a:t>
            </a:r>
            <a:r>
              <a:rPr b="1"/>
              <a:t>purposes</a:t>
            </a:r>
            <a:r>
              <a:t>. Four principal ones are establishing standards, maintaining order, resolving disputes, and protecting liberties and rights.</a:t>
            </a:r>
          </a:p>
        </p:txBody>
      </p:sp>
      <p:sp>
        <p:nvSpPr>
          <p:cNvPr id="182" name="Law:"/>
          <p:cNvSpPr txBox="1">
            <a:spLocks noGrp="1"/>
          </p:cNvSpPr>
          <p:nvPr>
            <p:ph type="body" sz="quarter" idx="1"/>
          </p:nvPr>
        </p:nvSpPr>
        <p:spPr>
          <a:xfrm>
            <a:off x="1953145" y="1790700"/>
            <a:ext cx="12908510" cy="2628900"/>
          </a:xfrm>
          <a:prstGeom prst="rect">
            <a:avLst/>
          </a:prstGeom>
        </p:spPr>
        <p:txBody>
          <a:bodyPr/>
          <a:lstStyle>
            <a:lvl1pPr>
              <a:defRPr sz="9000"/>
            </a:lvl1pPr>
          </a:lstStyle>
          <a:p>
            <a:r>
              <a:t>Law:</a:t>
            </a:r>
          </a:p>
        </p:txBody>
      </p:sp>
      <p:pic>
        <p:nvPicPr>
          <p:cNvPr id="18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240" y="8549399"/>
            <a:ext cx="4559650" cy="3419738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140672" y="13125887"/>
            <a:ext cx="102656" cy="3488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B90742-BFA2-2259-0303-A99F8A1F7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305" y="8975358"/>
            <a:ext cx="4052295" cy="33155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077FEE-A2E7-D06E-58B5-FB8F522ED4A3}"/>
              </a:ext>
            </a:extLst>
          </p:cNvPr>
          <p:cNvSpPr txBox="1"/>
          <p:nvPr/>
        </p:nvSpPr>
        <p:spPr>
          <a:xfrm>
            <a:off x="11181144" y="12072395"/>
            <a:ext cx="1010856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Morality is the differentiation of intentions, decisions and actions between those that are distinguished as proper and those that are improper.…"/>
          <p:cNvSpPr txBox="1">
            <a:spLocks noGrp="1"/>
          </p:cNvSpPr>
          <p:nvPr>
            <p:ph type="body" sz="half" idx="1"/>
          </p:nvPr>
        </p:nvSpPr>
        <p:spPr>
          <a:xfrm>
            <a:off x="2057400" y="3728480"/>
            <a:ext cx="20269200" cy="5061561"/>
          </a:xfrm>
          <a:prstGeom prst="rect">
            <a:avLst/>
          </a:prstGeom>
        </p:spPr>
        <p:txBody>
          <a:bodyPr/>
          <a:lstStyle/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4500">
                <a:solidFill>
                  <a:srgbClr val="4D51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is the differentiation of intentions, decisions and actions between those that are distinguished as proper and those that are improper.</a:t>
            </a:r>
          </a:p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3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can be a body of standards or principles derived from a code of conduct from a particular philosophy, religion or culture, or it can derive from a standard that a person believes should be universal. </a:t>
            </a:r>
          </a:p>
          <a:p>
            <a:pPr marL="228600" indent="-228600" algn="l" defTabSz="457200">
              <a:lnSpc>
                <a:spcPct val="100000"/>
              </a:lnSpc>
              <a:buSzPct val="100000"/>
              <a:buChar char="✦"/>
              <a:defRPr sz="38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Morality may also be specifically synonymous with "goodness" or "rightness".</a:t>
            </a:r>
          </a:p>
        </p:txBody>
      </p:sp>
      <p:sp>
        <p:nvSpPr>
          <p:cNvPr id="187" name="Morality:"/>
          <p:cNvSpPr txBox="1"/>
          <p:nvPr/>
        </p:nvSpPr>
        <p:spPr>
          <a:xfrm>
            <a:off x="1729994" y="2062479"/>
            <a:ext cx="7889348" cy="1247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600" b="1"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r>
              <a:t>Morality:</a:t>
            </a:r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5827" y="8610641"/>
            <a:ext cx="6552773" cy="3593456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140672" y="13125887"/>
            <a:ext cx="102656" cy="3488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8EFD83-D744-82D9-2CB3-369D2B3917D1}"/>
              </a:ext>
            </a:extLst>
          </p:cNvPr>
          <p:cNvSpPr txBox="1"/>
          <p:nvPr/>
        </p:nvSpPr>
        <p:spPr>
          <a:xfrm>
            <a:off x="11042248" y="12204097"/>
            <a:ext cx="1032556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Difference between  ethics ,law and morals :"/>
          <p:cNvSpPr txBox="1">
            <a:spLocks noGrp="1"/>
          </p:cNvSpPr>
          <p:nvPr>
            <p:ph type="body" sz="half" idx="1"/>
          </p:nvPr>
        </p:nvSpPr>
        <p:spPr>
          <a:xfrm>
            <a:off x="143934" y="821135"/>
            <a:ext cx="20269200" cy="4814114"/>
          </a:xfrm>
          <a:prstGeom prst="rect">
            <a:avLst/>
          </a:prstGeom>
        </p:spPr>
        <p:txBody>
          <a:bodyPr/>
          <a:lstStyle>
            <a:lvl1pPr>
              <a:defRPr sz="9700" spc="-194"/>
            </a:lvl1pPr>
          </a:lstStyle>
          <a:p>
            <a:r>
              <a:rPr dirty="0"/>
              <a:t>Difference between</a:t>
            </a:r>
            <a:r>
              <a:rPr lang="en-US" dirty="0"/>
              <a:t> </a:t>
            </a:r>
            <a:r>
              <a:rPr dirty="0"/>
              <a:t>law and morals :</a:t>
            </a:r>
          </a:p>
        </p:txBody>
      </p:sp>
      <p:sp>
        <p:nvSpPr>
          <p:cNvPr id="193" name="Laws :are structured rules utilized to govern all of society."/>
          <p:cNvSpPr txBox="1"/>
          <p:nvPr/>
        </p:nvSpPr>
        <p:spPr>
          <a:xfrm>
            <a:off x="1027343" y="7249755"/>
            <a:ext cx="21172570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28600" indent="-228600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7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Laws</a:t>
            </a:r>
            <a:r>
              <a:rPr dirty="0"/>
              <a:t> </a:t>
            </a:r>
            <a:r>
              <a:rPr sz="4800" b="1" dirty="0"/>
              <a:t>:</a:t>
            </a:r>
            <a:r>
              <a:rPr dirty="0"/>
              <a:t>are structured rules utilized to govern all of society.</a:t>
            </a:r>
            <a:r>
              <a:rPr lang="en-US" dirty="0"/>
              <a:t>  </a:t>
            </a:r>
          </a:p>
        </p:txBody>
      </p:sp>
      <p:sp>
        <p:nvSpPr>
          <p:cNvPr id="194" name="Morals: are our own principles and values ."/>
          <p:cNvSpPr txBox="1"/>
          <p:nvPr/>
        </p:nvSpPr>
        <p:spPr>
          <a:xfrm>
            <a:off x="1027343" y="9827941"/>
            <a:ext cx="12404761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599" indent="-228599" defTabSz="457200">
              <a:lnSpc>
                <a:spcPct val="100000"/>
              </a:lnSpc>
              <a:spcBef>
                <a:spcPts val="0"/>
              </a:spcBef>
              <a:buSzPct val="100000"/>
              <a:buChar char="✦"/>
              <a:defRPr sz="4800">
                <a:solidFill>
                  <a:srgbClr val="2222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Morals:</a:t>
            </a:r>
            <a:r>
              <a:t> are our own principles and values .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140671" y="13125887"/>
            <a:ext cx="102657" cy="3488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A3B7A6-139E-87EF-E31E-22F72AB091FD}"/>
              </a:ext>
            </a:extLst>
          </p:cNvPr>
          <p:cNvSpPr txBox="1"/>
          <p:nvPr/>
        </p:nvSpPr>
        <p:spPr>
          <a:xfrm>
            <a:off x="11283872" y="11771483"/>
            <a:ext cx="798653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57FDF9-D48C-BA43-6C37-62405030600A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5737745" y="1894348"/>
            <a:ext cx="12908510" cy="2628900"/>
          </a:xfrm>
        </p:spPr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3D6699-D32C-4ADA-0ABF-B3A11592257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465614" y="4676086"/>
            <a:ext cx="20410715" cy="5023085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 </a:t>
            </a:r>
            <a:r>
              <a:rPr lang="en-US" sz="4800" b="0" dirty="0"/>
              <a:t>law and morality are not the same. Law refers to a set of formal rules and regulations enforced by a governing authority, while morality deals with principles and values that guide individual </a:t>
            </a:r>
            <a:r>
              <a:rPr lang="en-US" sz="4800" b="0" dirty="0" err="1"/>
              <a:t>behaviour</a:t>
            </a:r>
            <a:r>
              <a:rPr lang="en-US" sz="4800" b="0" dirty="0"/>
              <a:t> and are often linked to cultural, religious, or personal beliefs.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D5D679-5E41-66DA-98AD-5BB6FF3DFF2B}"/>
              </a:ext>
            </a:extLst>
          </p:cNvPr>
          <p:cNvSpPr txBox="1"/>
          <p:nvPr/>
        </p:nvSpPr>
        <p:spPr>
          <a:xfrm>
            <a:off x="10706582" y="11821652"/>
            <a:ext cx="1076446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6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roxima Nova Medium"/>
              <a:ea typeface="Proxima Nova Medium"/>
              <a:cs typeface="Proxima Nova Medium"/>
              <a:sym typeface="Proxima Nova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5623525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anford University (2011). &quot;The Definition of Morality&quot;. Stanford Encyclopedia of Philosophy. Stanford University. Retrieved 22 March 2014.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194310" indent="-194310" defTabSz="388620">
              <a:lnSpc>
                <a:spcPct val="200000"/>
              </a:lnSpc>
              <a:spcBef>
                <a:spcPts val="0"/>
              </a:spcBef>
              <a:buSzPct val="100000"/>
              <a:buChar char="✦"/>
              <a:defRPr sz="2261" i="1" u="sng" spc="0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ARSP: </a:t>
            </a:r>
            <a:r>
              <a:rPr lang="en-US" dirty="0" err="1"/>
              <a:t>Archiv</a:t>
            </a:r>
            <a:r>
              <a:rPr lang="en-US" dirty="0"/>
              <a:t> für </a:t>
            </a:r>
            <a:r>
              <a:rPr lang="en-US" dirty="0" err="1"/>
              <a:t>Rechts</a:t>
            </a:r>
            <a:r>
              <a:rPr lang="en-US" dirty="0"/>
              <a:t>- und </a:t>
            </a:r>
            <a:r>
              <a:rPr lang="en-US" dirty="0" err="1"/>
              <a:t>Sozialphilosophie</a:t>
            </a:r>
            <a:r>
              <a:rPr lang="en-US" dirty="0"/>
              <a:t> / Archives for Philosophy of Law and Social Philosophy, Vol. 100, No. 3 (2014), pp. 366-378</a:t>
            </a:r>
            <a:endParaRPr dirty="0"/>
          </a:p>
        </p:txBody>
      </p:sp>
      <p:sp>
        <p:nvSpPr>
          <p:cNvPr id="198" name="References 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2479">
              <a:defRPr sz="8448" u="sng"/>
            </a:lvl1pPr>
          </a:lstStyle>
          <a:p>
            <a:r>
              <a:t>References :</a:t>
            </a:r>
          </a:p>
        </p:txBody>
      </p:sp>
      <p:sp>
        <p:nvSpPr>
          <p:cNvPr id="199" name="Text"/>
          <p:cNvSpPr txBox="1"/>
          <p:nvPr/>
        </p:nvSpPr>
        <p:spPr>
          <a:xfrm>
            <a:off x="12053399" y="7057659"/>
            <a:ext cx="647959" cy="4216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 sz="2160" b="1" i="1">
                <a:solidFill>
                  <a:srgbClr val="20212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0F2D98-F359-685E-99E8-1BB8A57A35FE}"/>
              </a:ext>
            </a:extLst>
          </p:cNvPr>
          <p:cNvSpPr txBox="1"/>
          <p:nvPr/>
        </p:nvSpPr>
        <p:spPr>
          <a:xfrm>
            <a:off x="11506200" y="12011704"/>
            <a:ext cx="647959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HANK YOU !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17400"/>
            </a:lvl1pPr>
          </a:lstStyle>
          <a:p>
            <a:r>
              <a:rPr dirty="0"/>
              <a:t>THANK YOU 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D2D341-B73C-42F0-6DC6-F005F0006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8120" y="241300"/>
            <a:ext cx="24185880" cy="125755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9FD397-C93F-A653-E41F-F42483F6E533}"/>
              </a:ext>
            </a:extLst>
          </p:cNvPr>
          <p:cNvSpPr txBox="1"/>
          <p:nvPr/>
        </p:nvSpPr>
        <p:spPr>
          <a:xfrm>
            <a:off x="11088547" y="12581681"/>
            <a:ext cx="1458410" cy="1123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8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roxima Nova Medium"/>
                <a:ea typeface="Proxima Nova Medium"/>
                <a:cs typeface="Proxima Nova Medium"/>
                <a:sym typeface="Proxima Nova Medium"/>
              </a:rPr>
              <a:t>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6F7F2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-36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2438338" rtl="0" fontAlgn="auto" latinLnBrk="0" hangingPunct="0">
          <a:lnSpc>
            <a:spcPct val="80000"/>
          </a:lnSpc>
          <a:spcBef>
            <a:spcPts val="42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-36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2438338" rtl="0" fontAlgn="auto" latinLnBrk="0" hangingPunct="0">
          <a:lnSpc>
            <a:spcPct val="80000"/>
          </a:lnSpc>
          <a:spcBef>
            <a:spcPts val="420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292</Words>
  <Application>Microsoft Office PowerPoint</Application>
  <PresentationFormat>Custom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Canela Bold</vt:lpstr>
      <vt:lpstr>Canela Deck Bold</vt:lpstr>
      <vt:lpstr>Canela Deck Regular</vt:lpstr>
      <vt:lpstr>Canela Regular</vt:lpstr>
      <vt:lpstr>Helvetica</vt:lpstr>
      <vt:lpstr>Helvetica Neue</vt:lpstr>
      <vt:lpstr>Proxima Nova</vt:lpstr>
      <vt:lpstr>Proxima Nova Medium</vt:lpstr>
      <vt:lpstr>29_Lookbook</vt:lpstr>
      <vt:lpstr>The Difference Between Law and Morality</vt:lpstr>
      <vt:lpstr>Contents :</vt:lpstr>
      <vt:lpstr>PowerPoint Presentation</vt:lpstr>
      <vt:lpstr>PowerPoint Presentation</vt:lpstr>
      <vt:lpstr>PowerPoint Presentation</vt:lpstr>
      <vt:lpstr>PowerPoint Presentation</vt:lpstr>
      <vt:lpstr>References :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Difference Between Ethics ,Law, and Morality</dc:title>
  <cp:lastModifiedBy>Maher Fattouh</cp:lastModifiedBy>
  <cp:revision>8</cp:revision>
  <dcterms:modified xsi:type="dcterms:W3CDTF">2023-11-30T10:34:42Z</dcterms:modified>
</cp:coreProperties>
</file>