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65" r:id="rId6"/>
    <p:sldId id="275" r:id="rId7"/>
    <p:sldId id="268" r:id="rId8"/>
    <p:sldId id="267" r:id="rId9"/>
    <p:sldId id="269" r:id="rId10"/>
    <p:sldId id="270" r:id="rId11"/>
    <p:sldId id="271" r:id="rId12"/>
    <p:sldId id="276" r:id="rId13"/>
  </p:sldIdLst>
  <p:sldSz cx="12188825" cy="6858000"/>
  <p:notesSz cx="6858000" cy="91440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706" autoAdjust="0"/>
  </p:normalViewPr>
  <p:slideViewPr>
    <p:cSldViewPr showGuides="1">
      <p:cViewPr varScale="1">
        <p:scale>
          <a:sx n="73" d="100"/>
          <a:sy n="73" d="100"/>
        </p:scale>
        <p:origin x="618" y="5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2" d="100"/>
          <a:sy n="72" d="100"/>
        </p:scale>
        <p:origin x="41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44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7AED4129-C855-419C-9546-0B757A260673}" type="datetime1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12/06/1443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44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CA4CBEF8-5CDE-472B-839B-B8BB0C881006}" type="slidenum">
              <a:rPr lang="ar-SA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44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2410A918-1346-48EB-B0B8-F18AAB450883}" type="datetime1">
              <a:rPr lang="ar-SA" noProof="0" smtClean="0"/>
              <a:pPr/>
              <a:t>12/06/1443</a:t>
            </a:fld>
            <a:endParaRPr lang="ar-SA" noProof="0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ar-SA" noProof="0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44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BB98AFB-CB0D-4DFE-87B9-B4B0D0DE73CD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1"/>
            <a:fld id="{6BB98AFB-CB0D-4DFE-87B9-B4B0D0DE73CD}" type="slidenum">
              <a:rPr lang="ar-SA" smtClean="0"/>
              <a:t>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92147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1"/>
            <a:fld id="{6BB98AFB-CB0D-4DFE-87B9-B4B0D0DE73CD}" type="slidenum">
              <a:rPr lang="ar-SA" smtClean="0"/>
              <a:t>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37770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1"/>
            <a:fld id="{6BB98AFB-CB0D-4DFE-87B9-B4B0D0DE73CD}" type="slidenum">
              <a:rPr lang="ar-SA" smtClean="0"/>
              <a:t>4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9934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1"/>
            <a:fld id="{6BB98AFB-CB0D-4DFE-87B9-B4B0D0DE73CD}" type="slidenum">
              <a:rPr lang="ar-SA" smtClean="0"/>
              <a:t>5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90433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1"/>
            <a:fld id="{6BB98AFB-CB0D-4DFE-87B9-B4B0D0DE73CD}" type="slidenum">
              <a:rPr lang="ar-SA" smtClean="0"/>
              <a:t>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66072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1"/>
            <a:fld id="{6BB98AFB-CB0D-4DFE-87B9-B4B0D0DE73CD}" type="slidenum">
              <a:rPr lang="ar-SA" smtClean="0"/>
              <a:t>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08989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1"/>
            <a:fld id="{6BB98AFB-CB0D-4DFE-87B9-B4B0D0DE73CD}" type="slidenum">
              <a:rPr lang="ar-SA" smtClean="0"/>
              <a:t>8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92353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العنوان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ctrTitle"/>
          </p:nvPr>
        </p:nvSpPr>
        <p:spPr>
          <a:xfrm flipH="1">
            <a:off x="6094411" y="533400"/>
            <a:ext cx="5029200" cy="2514601"/>
          </a:xfrm>
        </p:spPr>
        <p:txBody>
          <a:bodyPr rtlCol="1">
            <a:normAutofit/>
          </a:bodyPr>
          <a:lstStyle>
            <a:lvl1pPr algn="r" rtl="1">
              <a:defRPr sz="5400">
                <a:cs typeface="+mj-cs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 flipH="1">
            <a:off x="6094412" y="3403600"/>
            <a:ext cx="5029201" cy="13970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cs typeface="+mj-cs"/>
              </a:defRPr>
            </a:lvl1pPr>
            <a:lvl2pPr marL="457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1"/>
            <a:r>
              <a:rPr lang="ar-SA" noProof="0" smtClean="0"/>
              <a:t>انقر لتحرير نمط العنوان الثانوي الرئيسي</a:t>
            </a:r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>
                <a:cs typeface="+mj-cs"/>
              </a:defRPr>
            </a:lvl1pPr>
          </a:lstStyle>
          <a:p>
            <a:r>
              <a:rPr lang="ar-SA" smtClean="0"/>
              <a:t>إضافة تذييل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>
                <a:cs typeface="+mj-cs"/>
              </a:defRPr>
            </a:lvl1pPr>
          </a:lstStyle>
          <a:p>
            <a:fld id="{6F964569-7412-46DA-AA95-4E88307B7892}" type="datetime1">
              <a:rPr lang="ar-SA" smtClean="0"/>
              <a:pPr/>
              <a:t>12/06/1443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436812" y="6155267"/>
            <a:ext cx="1219201" cy="273049"/>
          </a:xfrm>
        </p:spPr>
        <p:txBody>
          <a:bodyPr rtlCol="1"/>
          <a:lstStyle>
            <a:lvl1pPr algn="l" rtl="1">
              <a:defRPr>
                <a:cs typeface="+mj-cs"/>
              </a:defRPr>
            </a:lvl1pPr>
          </a:lstStyle>
          <a:p>
            <a:fld id="{AAEAE4A8-A6E5-453E-B946-FB774B73F4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647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1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/>
          </p:nvPr>
        </p:nvSpPr>
        <p:spPr>
          <a:xfrm flipH="1" flipV="1">
            <a:off x="2436812" y="1828800"/>
            <a:ext cx="8686801" cy="4191000"/>
          </a:xfrm>
        </p:spPr>
        <p:txBody>
          <a:bodyPr vert="eaVert"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D6AC4910-0961-46E2-9A92-AB3B35EEC72B}" type="datetime1">
              <a:rPr lang="ar-SA" smtClean="0"/>
              <a:pPr/>
              <a:t>12/06/1443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436812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809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العنوان العمودي وال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العمودي 1"/>
          <p:cNvSpPr>
            <a:spLocks noGrp="1"/>
          </p:cNvSpPr>
          <p:nvPr>
            <p:ph type="title" orient="vert"/>
          </p:nvPr>
        </p:nvSpPr>
        <p:spPr>
          <a:xfrm flipH="1">
            <a:off x="1065212" y="533400"/>
            <a:ext cx="2362201" cy="5486400"/>
          </a:xfrm>
        </p:spPr>
        <p:txBody>
          <a:bodyPr vert="vert270" rtlCol="1"/>
          <a:lstStyle>
            <a:lvl1pPr algn="r" rtl="1">
              <a:lnSpc>
                <a:spcPct val="100000"/>
              </a:lnSpc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/>
          </p:nvPr>
        </p:nvSpPr>
        <p:spPr>
          <a:xfrm flipH="1" flipV="1">
            <a:off x="3656013" y="533400"/>
            <a:ext cx="7467599" cy="5486400"/>
          </a:xfrm>
        </p:spPr>
        <p:txBody>
          <a:bodyPr vert="eaVert"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49D61AD4-4F03-4304-A759-AFA75E906E7E}" type="datetime1">
              <a:rPr lang="ar-SA" smtClean="0"/>
              <a:pPr/>
              <a:t>12/06/1443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436812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2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العنوان و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1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2436812" y="1828800"/>
            <a:ext cx="8686801" cy="4191000"/>
          </a:xfrm>
        </p:spPr>
        <p:txBody>
          <a:bodyPr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72856C9-816D-4807-B711-DF21F416AD15}" type="datetime1">
              <a:rPr lang="ar-SA" smtClean="0"/>
              <a:pPr/>
              <a:t>12/06/1443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436812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2915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1" y="533400"/>
            <a:ext cx="8686800" cy="2286000"/>
          </a:xfrm>
        </p:spPr>
        <p:txBody>
          <a:bodyPr rtlCol="1" anchor="b">
            <a:normAutofit/>
          </a:bodyPr>
          <a:lstStyle>
            <a:lvl1pPr algn="r" rtl="1">
              <a:defRPr sz="5400" b="1" cap="none" baseline="0"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 flipH="1">
            <a:off x="2436811" y="3124200"/>
            <a:ext cx="8686800" cy="1371600"/>
          </a:xfrm>
        </p:spPr>
        <p:txBody>
          <a:bodyPr rtlCol="1" anchor="t">
            <a:normAutofit/>
          </a:bodyPr>
          <a:lstStyle>
            <a:lvl1pPr marL="0" indent="0" algn="r" rtl="1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r" rtl="1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311ECBC8-AAFF-4EF8-A0A0-67A9BFCF18D6}" type="datetime1">
              <a:rPr lang="ar-SA" smtClean="0"/>
              <a:pPr/>
              <a:t>12/06/1443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436812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0133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1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 flipH="1">
            <a:off x="6871653" y="1828800"/>
            <a:ext cx="4251960" cy="4191000"/>
          </a:xfrm>
        </p:spPr>
        <p:txBody>
          <a:bodyPr rtlCol="1">
            <a:normAutofit/>
          </a:bodyPr>
          <a:lstStyle>
            <a:lvl1pPr algn="r" rtl="1">
              <a:defRPr sz="2000"/>
            </a:lvl1pPr>
            <a:lvl2pPr algn="r" rtl="1">
              <a:defRPr sz="1800"/>
            </a:lvl2pPr>
            <a:lvl3pPr algn="r" rtl="1">
              <a:defRPr sz="1600"/>
            </a:lvl3pPr>
            <a:lvl4pPr algn="r" rtl="1">
              <a:defRPr sz="1400"/>
            </a:lvl4pPr>
            <a:lvl5pPr algn="r" rtl="1">
              <a:defRPr sz="1400"/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 flipH="1">
            <a:off x="2472267" y="1828800"/>
            <a:ext cx="4251960" cy="4191000"/>
          </a:xfrm>
        </p:spPr>
        <p:txBody>
          <a:bodyPr rtlCol="1">
            <a:normAutofit/>
          </a:bodyPr>
          <a:lstStyle>
            <a:lvl1pPr algn="r" rtl="1">
              <a:defRPr sz="2000"/>
            </a:lvl1pPr>
            <a:lvl2pPr algn="r" rtl="1">
              <a:defRPr sz="1800"/>
            </a:lvl2pPr>
            <a:lvl3pPr algn="r" rtl="1">
              <a:defRPr sz="1600"/>
            </a:lvl3pPr>
            <a:lvl4pPr algn="r" rtl="1">
              <a:defRPr sz="1400"/>
            </a:lvl4pPr>
            <a:lvl5pPr algn="r" rtl="1">
              <a:defRPr sz="1400"/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31A18BCD-F11D-4DD3-BEE8-4500804E4AD3}" type="datetime1">
              <a:rPr lang="ar-SA" smtClean="0"/>
              <a:pPr/>
              <a:t>12/06/1443</a:t>
            </a:fld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2436812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1370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1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 flipH="1">
            <a:off x="6871652" y="1828799"/>
            <a:ext cx="4251960" cy="685801"/>
          </a:xfrm>
        </p:spPr>
        <p:txBody>
          <a:bodyPr rtlCol="1" anchor="ctr">
            <a:normAutofit/>
          </a:bodyPr>
          <a:lstStyle>
            <a:lvl1pPr marL="0" indent="0" algn="r" rtl="1">
              <a:spcBef>
                <a:spcPts val="0"/>
              </a:spcBef>
              <a:buNone/>
              <a:defRPr sz="2000" b="0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 flipH="1">
            <a:off x="6871652" y="2590800"/>
            <a:ext cx="4251960" cy="3429000"/>
          </a:xfrm>
        </p:spPr>
        <p:txBody>
          <a:bodyPr rtlCol="1">
            <a:normAutofit/>
          </a:bodyPr>
          <a:lstStyle>
            <a:lvl1pPr algn="r" rtl="1">
              <a:defRPr sz="2000"/>
            </a:lvl1pPr>
            <a:lvl2pPr algn="r" rtl="1">
              <a:defRPr sz="1800"/>
            </a:lvl2pPr>
            <a:lvl3pPr algn="r" rtl="1">
              <a:defRPr sz="1600"/>
            </a:lvl3pPr>
            <a:lvl4pPr algn="r" rtl="1">
              <a:defRPr sz="1400"/>
            </a:lvl4pPr>
            <a:lvl5pPr algn="r" rtl="1">
              <a:defRPr sz="1400"/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 flipH="1">
            <a:off x="2436812" y="1828799"/>
            <a:ext cx="4251960" cy="685801"/>
          </a:xfrm>
        </p:spPr>
        <p:txBody>
          <a:bodyPr rtlCol="1" anchor="ctr">
            <a:normAutofit/>
          </a:bodyPr>
          <a:lstStyle>
            <a:lvl1pPr marL="0" indent="0" algn="r" rtl="1">
              <a:spcBef>
                <a:spcPts val="0"/>
              </a:spcBef>
              <a:buNone/>
              <a:defRPr sz="2000" b="0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 flipH="1">
            <a:off x="2436812" y="2590800"/>
            <a:ext cx="4251960" cy="3429000"/>
          </a:xfrm>
        </p:spPr>
        <p:txBody>
          <a:bodyPr rtlCol="1">
            <a:normAutofit/>
          </a:bodyPr>
          <a:lstStyle>
            <a:lvl1pPr algn="r" rtl="1">
              <a:defRPr sz="2000"/>
            </a:lvl1pPr>
            <a:lvl2pPr algn="r" rtl="1">
              <a:defRPr sz="1800"/>
            </a:lvl2pPr>
            <a:lvl3pPr algn="r" rtl="1">
              <a:defRPr sz="1600"/>
            </a:lvl3pPr>
            <a:lvl4pPr algn="r" rtl="1">
              <a:defRPr sz="1400"/>
            </a:lvl4pPr>
            <a:lvl5pPr algn="r" rtl="1">
              <a:defRPr sz="1400"/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4FEB746E-23E2-4192-ACD5-9C1833E553AD}" type="datetime1">
              <a:rPr lang="ar-SA" smtClean="0"/>
              <a:pPr/>
              <a:t>12/06/1443</a:t>
            </a:fld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 flipH="1">
            <a:off x="2436812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0078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ال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1" cy="10668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29561742-16EC-48FA-B580-87FF221A7909}" type="datetime1">
              <a:rPr lang="ar-SA" smtClean="0"/>
              <a:pPr/>
              <a:t>12/06/1443</a:t>
            </a:fld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 flipH="1">
            <a:off x="2436812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0715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533647CF-48A9-416D-80C9-E440D3AB54D0}" type="datetime1">
              <a:rPr lang="ar-SA" smtClean="0"/>
              <a:pPr/>
              <a:t>12/06/1443</a:t>
            </a:fld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 flipH="1">
            <a:off x="2436812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4153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7008812" y="533400"/>
            <a:ext cx="4114800" cy="1524000"/>
          </a:xfrm>
        </p:spPr>
        <p:txBody>
          <a:bodyPr rtlCol="1" anchor="b">
            <a:normAutofit/>
          </a:bodyPr>
          <a:lstStyle>
            <a:lvl1pPr algn="r" rtl="1">
              <a:lnSpc>
                <a:spcPct val="100000"/>
              </a:lnSpc>
              <a:defRPr sz="3600" b="1"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455612" y="533400"/>
            <a:ext cx="5867400" cy="5486400"/>
          </a:xfrm>
        </p:spPr>
        <p:txBody>
          <a:bodyPr rtlCol="1">
            <a:normAutofit/>
          </a:bodyPr>
          <a:lstStyle>
            <a:lvl1pPr algn="r" rtl="1">
              <a:defRPr sz="2000"/>
            </a:lvl1pPr>
            <a:lvl2pPr algn="r" rtl="1">
              <a:defRPr sz="1800"/>
            </a:lvl2pPr>
            <a:lvl3pPr algn="r" rtl="1">
              <a:defRPr sz="1600"/>
            </a:lvl3pPr>
            <a:lvl4pPr algn="r" rtl="1">
              <a:defRPr sz="1400"/>
            </a:lvl4pPr>
            <a:lvl5pPr algn="r" rtl="1">
              <a:defRPr sz="1400"/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 flipH="1">
            <a:off x="7008812" y="2209800"/>
            <a:ext cx="4114800" cy="3810000"/>
          </a:xfrm>
        </p:spPr>
        <p:txBody>
          <a:bodyPr rtlCol="1">
            <a:normAutofit/>
          </a:bodyPr>
          <a:lstStyle>
            <a:lvl1pPr marL="0" indent="0" algn="r" rtl="1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5470525" y="6155267"/>
            <a:ext cx="5653087" cy="27304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 dirty="0"/>
              <a:t>إضافة تذييل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3884613" y="6155267"/>
            <a:ext cx="1371600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7F95B373-E28A-446A-85AE-6269F4598E29}" type="datetime1">
              <a:rPr lang="ar-SA" smtClean="0"/>
              <a:pPr/>
              <a:t>12/06/1443</a:t>
            </a:fld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2436812" y="6155267"/>
            <a:ext cx="1219201" cy="273049"/>
          </a:xfrm>
        </p:spPr>
        <p:txBody>
          <a:bodyPr rtlCol="1"/>
          <a:lstStyle>
            <a:lvl1pPr algn="l" rtl="1">
              <a:defRPr/>
            </a:lvl1pPr>
          </a:lstStyle>
          <a:p>
            <a:fld id="{AAEAE4A8-A6E5-453E-B946-FB774B73F4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017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ات تسمية توضيحية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7008812" y="533400"/>
            <a:ext cx="4114800" cy="1524000"/>
          </a:xfrm>
        </p:spPr>
        <p:txBody>
          <a:bodyPr rtlCol="1" anchor="b">
            <a:noAutofit/>
          </a:bodyPr>
          <a:lstStyle>
            <a:lvl1pPr algn="r" rtl="1">
              <a:lnSpc>
                <a:spcPct val="100000"/>
              </a:lnSpc>
              <a:defRPr sz="3600" b="1"/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صورة 2" descr="عنصر نائب فارغ لإضافة صورة. انقر فوق العنصر النائب ثم حدد الصورة التي ترغب بإضافتها"/>
          <p:cNvSpPr>
            <a:spLocks noGrp="1"/>
          </p:cNvSpPr>
          <p:nvPr>
            <p:ph type="pic" idx="1"/>
          </p:nvPr>
        </p:nvSpPr>
        <p:spPr>
          <a:xfrm flipH="1">
            <a:off x="542840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 rtlCol="1">
            <a:normAutofit/>
          </a:bodyPr>
          <a:lstStyle>
            <a:lvl1pPr marL="0" indent="0" algn="ctr" rtl="1">
              <a:buNone/>
              <a:defRPr sz="2400"/>
            </a:lvl1pPr>
            <a:lvl2pPr marL="457200" indent="0" algn="r" rtl="1">
              <a:buNone/>
              <a:defRPr sz="2800"/>
            </a:lvl2pPr>
            <a:lvl3pPr marL="914400" indent="0" algn="r" rtl="1">
              <a:buNone/>
              <a:defRPr sz="2400"/>
            </a:lvl3pPr>
            <a:lvl4pPr marL="1371600" indent="0" algn="r" rtl="1">
              <a:buNone/>
              <a:defRPr sz="2000"/>
            </a:lvl4pPr>
            <a:lvl5pPr marL="1828800" indent="0" algn="r" rtl="1">
              <a:buNone/>
              <a:defRPr sz="2000"/>
            </a:lvl5pPr>
            <a:lvl6pPr marL="2286000" indent="0" algn="r" rtl="1">
              <a:buNone/>
              <a:defRPr sz="2000"/>
            </a:lvl6pPr>
            <a:lvl7pPr marL="2743200" indent="0" algn="r" rtl="1">
              <a:buNone/>
              <a:defRPr sz="2000"/>
            </a:lvl7pPr>
            <a:lvl8pPr marL="3200400" indent="0" algn="r" rtl="1">
              <a:buNone/>
              <a:defRPr sz="2000"/>
            </a:lvl8pPr>
            <a:lvl9pPr marL="3657600" indent="0" algn="r" rtl="1">
              <a:buNone/>
              <a:defRPr sz="2000"/>
            </a:lvl9pPr>
          </a:lstStyle>
          <a:p>
            <a:pPr rtl="1"/>
            <a:r>
              <a:rPr lang="ar-SA" noProof="0" smtClean="0"/>
              <a:t>انقر فوق الأيقونة لإضافة صورة</a:t>
            </a:r>
            <a:endParaRPr lang="ar-SA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 flipH="1">
            <a:off x="7008812" y="2209800"/>
            <a:ext cx="4114800" cy="3810000"/>
          </a:xfrm>
        </p:spPr>
        <p:txBody>
          <a:bodyPr rtlCol="1">
            <a:normAutofit/>
          </a:bodyPr>
          <a:lstStyle>
            <a:lvl1pPr marL="0" indent="0" algn="r" rtl="1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141960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/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 flipH="1">
            <a:off x="24368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 flipH="1">
            <a:off x="5470525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ar-SA" dirty="0" smtClean="0"/>
              <a:t>إضافة تذييل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 flipH="1">
            <a:off x="3884613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D4BEBF-79A0-478B-8496-3E711AC2DF46}" type="datetime1">
              <a:rPr lang="ar-SA" smtClean="0"/>
              <a:pPr/>
              <a:t>12/06/1443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 flipH="1">
            <a:off x="2436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AEAE4A8-A6E5-453E-B946-FB774B73F48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970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r" defTabSz="914400" rtl="1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74320" indent="-228600" algn="r" defTabSz="914400" rtl="1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594360" indent="-228600" algn="r" defTabSz="914400" rtl="1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777240" indent="-182880" algn="r" defTabSz="914400" rtl="1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960120" indent="-182880" algn="r" defTabSz="914400" rtl="1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097280" indent="-137160" algn="r" defTabSz="914400" rtl="1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234440" indent="-137160" algn="r" defTabSz="914400" rtl="1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r" defTabSz="914400" rtl="1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r" defTabSz="914400" rtl="1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r" defTabSz="914400" rtl="1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ctrTitle"/>
          </p:nvPr>
        </p:nvSpPr>
        <p:spPr>
          <a:xfrm flipH="1">
            <a:off x="3473872" y="2708920"/>
            <a:ext cx="7373068" cy="1296144"/>
          </a:xfrm>
        </p:spPr>
        <p:txBody>
          <a:bodyPr rtlCol="1">
            <a:normAutofit/>
          </a:bodyPr>
          <a:lstStyle/>
          <a:p>
            <a:pPr algn="ctr"/>
            <a:r>
              <a:rPr lang="en-US" sz="2400" dirty="0">
                <a:cs typeface="Tahoma" panose="020B0604030504040204" pitchFamily="34" charset="0"/>
              </a:rPr>
              <a:t>T</a:t>
            </a:r>
            <a:r>
              <a:rPr lang="en-US" sz="2400" dirty="0" smtClean="0">
                <a:cs typeface="Tahoma" panose="020B0604030504040204" pitchFamily="34" charset="0"/>
              </a:rPr>
              <a:t>he Contested Theories </a:t>
            </a:r>
            <a:r>
              <a:rPr lang="en-US" sz="2400" dirty="0">
                <a:cs typeface="Tahoma" panose="020B0604030504040204" pitchFamily="34" charset="0"/>
              </a:rPr>
              <a:t>in </a:t>
            </a:r>
            <a:r>
              <a:rPr lang="en-US" sz="2400" dirty="0" smtClean="0">
                <a:cs typeface="Tahoma" panose="020B0604030504040204" pitchFamily="34" charset="0"/>
              </a:rPr>
              <a:t>Interpreting International Relations</a:t>
            </a:r>
            <a:endParaRPr lang="ar-SA" sz="2400" dirty="0">
              <a:cs typeface="Tahoma" panose="020B0604030504040204" pitchFamily="34" charset="0"/>
            </a:endParaRPr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 flipH="1">
            <a:off x="5826772" y="5476605"/>
            <a:ext cx="5029201" cy="1397000"/>
          </a:xfrm>
        </p:spPr>
        <p:txBody>
          <a:bodyPr rtlCol="1">
            <a:noAutofit/>
          </a:bodyPr>
          <a:lstStyle/>
          <a:p>
            <a:pPr algn="l"/>
            <a:r>
              <a:rPr lang="en-US" sz="1800" dirty="0" smtClean="0">
                <a:solidFill>
                  <a:srgbClr val="0070C0"/>
                </a:solidFill>
              </a:rPr>
              <a:t>Name: </a:t>
            </a:r>
            <a:r>
              <a:rPr lang="en-US" sz="1800" dirty="0" err="1" smtClean="0">
                <a:solidFill>
                  <a:srgbClr val="0070C0"/>
                </a:solidFill>
              </a:rPr>
              <a:t>Munsif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>
                <a:solidFill>
                  <a:srgbClr val="0070C0"/>
                </a:solidFill>
              </a:rPr>
              <a:t>AL </a:t>
            </a:r>
            <a:r>
              <a:rPr lang="en-US" sz="1800" dirty="0" err="1">
                <a:solidFill>
                  <a:srgbClr val="0070C0"/>
                </a:solidFill>
              </a:rPr>
              <a:t>Msallati</a:t>
            </a:r>
            <a:r>
              <a:rPr lang="en-US" sz="1800" dirty="0">
                <a:solidFill>
                  <a:srgbClr val="0070C0"/>
                </a:solidFill>
              </a:rPr>
              <a:t/>
            </a:r>
            <a:br>
              <a:rPr lang="en-US" sz="1800" dirty="0">
                <a:solidFill>
                  <a:srgbClr val="0070C0"/>
                </a:solidFill>
              </a:rPr>
            </a:br>
            <a:r>
              <a:rPr lang="en-US" sz="1800" dirty="0">
                <a:solidFill>
                  <a:srgbClr val="0070C0"/>
                </a:solidFill>
              </a:rPr>
              <a:t>ID:2707</a:t>
            </a:r>
            <a:br>
              <a:rPr lang="en-US" sz="1800" dirty="0">
                <a:solidFill>
                  <a:srgbClr val="0070C0"/>
                </a:solidFill>
              </a:rPr>
            </a:br>
            <a:r>
              <a:rPr lang="en-US" sz="1800" dirty="0">
                <a:solidFill>
                  <a:srgbClr val="0070C0"/>
                </a:solidFill>
              </a:rPr>
              <a:t>E</a:t>
            </a:r>
            <a:r>
              <a:rPr lang="en-US" sz="1800" dirty="0" smtClean="0">
                <a:solidFill>
                  <a:srgbClr val="0070C0"/>
                </a:solidFill>
              </a:rPr>
              <a:t>mail: MUNSIF ALMASALATI 2707@limu.edu.ly</a:t>
            </a:r>
            <a:r>
              <a:rPr lang="en-US" sz="1800" dirty="0">
                <a:solidFill>
                  <a:srgbClr val="0070C0"/>
                </a:solidFill>
              </a:rPr>
              <a:t/>
            </a:r>
            <a:br>
              <a:rPr lang="en-US" sz="1800" dirty="0">
                <a:solidFill>
                  <a:srgbClr val="0070C0"/>
                </a:solidFill>
              </a:rPr>
            </a:br>
            <a:r>
              <a:rPr lang="en-US" sz="1800" dirty="0" smtClean="0">
                <a:solidFill>
                  <a:srgbClr val="0070C0"/>
                </a:solidFill>
              </a:rPr>
              <a:t>Date:22-12-2021</a:t>
            </a:r>
            <a:endParaRPr lang="en-US" sz="1800" dirty="0">
              <a:solidFill>
                <a:srgbClr val="0070C0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940" y="1"/>
            <a:ext cx="1341885" cy="133594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0" y="-19411"/>
            <a:ext cx="1319505" cy="132539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718148" y="100115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Libyan International Medical University</a:t>
            </a:r>
            <a:br>
              <a:rPr lang="en-US" dirty="0"/>
            </a:br>
            <a:r>
              <a:rPr lang="en-US" dirty="0"/>
              <a:t>Faculty of Business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14932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العنوان 12"/>
          <p:cNvSpPr>
            <a:spLocks noGrp="1"/>
          </p:cNvSpPr>
          <p:nvPr>
            <p:ph type="title"/>
          </p:nvPr>
        </p:nvSpPr>
        <p:spPr/>
        <p:txBody>
          <a:bodyPr rtlCol="1"/>
          <a:lstStyle/>
          <a:p>
            <a:pPr algn="l"/>
            <a:r>
              <a:rPr lang="en-US" dirty="0">
                <a:solidFill>
                  <a:srgbClr val="0070C0"/>
                </a:solidFill>
              </a:rPr>
              <a:t>Table </a:t>
            </a:r>
            <a:r>
              <a:rPr lang="en-US">
                <a:solidFill>
                  <a:srgbClr val="0070C0"/>
                </a:solidFill>
              </a:rPr>
              <a:t>of </a:t>
            </a:r>
            <a:r>
              <a:rPr lang="en-US" smtClean="0">
                <a:solidFill>
                  <a:srgbClr val="0070C0"/>
                </a:solidFill>
              </a:rPr>
              <a:t>contents: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14" name="عنصر نائب للمحتوى 13"/>
          <p:cNvSpPr>
            <a:spLocks noGrp="1"/>
          </p:cNvSpPr>
          <p:nvPr>
            <p:ph idx="1"/>
          </p:nvPr>
        </p:nvSpPr>
        <p:spPr/>
        <p:txBody>
          <a:bodyPr rtlCol="1">
            <a:normAutofit lnSpcReduction="10000"/>
          </a:bodyPr>
          <a:lstStyle/>
          <a:p>
            <a:pPr marL="45720" indent="0" algn="l">
              <a:buNone/>
            </a:pPr>
            <a:r>
              <a:rPr lang="en-US" dirty="0"/>
              <a:t>1-Introduction.</a:t>
            </a:r>
          </a:p>
          <a:p>
            <a:pPr marL="45720" indent="0" algn="l">
              <a:buNone/>
            </a:pPr>
            <a:r>
              <a:rPr lang="en-US" dirty="0"/>
              <a:t>2-Theories of International </a:t>
            </a:r>
            <a:r>
              <a:rPr lang="en-US" dirty="0" smtClean="0"/>
              <a:t>Relations.</a:t>
            </a:r>
          </a:p>
          <a:p>
            <a:pPr marL="45720" indent="0" algn="l">
              <a:buNone/>
            </a:pPr>
            <a:r>
              <a:rPr lang="en-US" dirty="0" smtClean="0"/>
              <a:t>3-Realism.</a:t>
            </a:r>
            <a:endParaRPr lang="en-US" dirty="0"/>
          </a:p>
          <a:p>
            <a:pPr marL="45720" indent="0" algn="l">
              <a:buNone/>
            </a:pPr>
            <a:r>
              <a:rPr lang="en-US" dirty="0" smtClean="0"/>
              <a:t>4-Liberalism.</a:t>
            </a:r>
          </a:p>
          <a:p>
            <a:pPr marL="45720" indent="0" algn="l">
              <a:buNone/>
            </a:pPr>
            <a:r>
              <a:rPr lang="en-US" dirty="0" smtClean="0"/>
              <a:t>5-Conclusion.</a:t>
            </a:r>
            <a:endParaRPr lang="en-US" dirty="0"/>
          </a:p>
          <a:p>
            <a:pPr marL="45720" indent="0" algn="l">
              <a:buNone/>
            </a:pPr>
            <a:r>
              <a:rPr lang="en-US" dirty="0"/>
              <a:t>6-References</a:t>
            </a:r>
            <a:r>
              <a:rPr lang="en-US" sz="1600" dirty="0" smtClean="0"/>
              <a:t>.</a:t>
            </a:r>
            <a:endParaRPr lang="ar-SA" sz="1600" dirty="0" smtClean="0"/>
          </a:p>
          <a:p>
            <a:pPr marL="45720" indent="0" algn="l">
              <a:buNone/>
            </a:pPr>
            <a:endParaRPr lang="ar-SA" sz="1600" dirty="0"/>
          </a:p>
          <a:p>
            <a:pPr marL="45720" indent="0" algn="l">
              <a:buNone/>
            </a:pPr>
            <a:endParaRPr lang="ar-SA" sz="1600" dirty="0" smtClean="0"/>
          </a:p>
          <a:p>
            <a:pPr marL="45720" indent="0">
              <a:buNone/>
            </a:pPr>
            <a:r>
              <a:rPr lang="ar-SA" sz="1600" dirty="0" smtClean="0"/>
              <a:t>01</a:t>
            </a:r>
            <a:endParaRPr lang="en-US" sz="1600" dirty="0"/>
          </a:p>
          <a:p>
            <a:pPr marL="45720" indent="0"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3723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36812" y="533400"/>
            <a:ext cx="8686801" cy="1066800"/>
          </a:xfrm>
        </p:spPr>
        <p:txBody>
          <a:bodyPr rtlCol="1"/>
          <a:lstStyle/>
          <a:p>
            <a:pPr algn="ctr"/>
            <a:r>
              <a:rPr lang="en-US" dirty="0" smtClean="0"/>
              <a:t>Introduction:</a:t>
            </a:r>
            <a:r>
              <a:rPr lang="en-US" dirty="0"/>
              <a:t/>
            </a:r>
            <a:br>
              <a:rPr lang="en-US" dirty="0"/>
            </a:br>
            <a:endParaRPr lang="ar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en-US" sz="2400" dirty="0"/>
              <a:t>Theories of International Relations allow us to understand and try to make sense of the world around us through various lenses, each of which represents a different theoretical perspective</a:t>
            </a:r>
            <a:r>
              <a:rPr lang="en-US" sz="2400" dirty="0" smtClean="0"/>
              <a:t>.</a:t>
            </a:r>
          </a:p>
          <a:p>
            <a:pPr marL="45720" indent="0" algn="just">
              <a:buNone/>
            </a:pPr>
            <a:endParaRPr lang="en-US" sz="2400" dirty="0"/>
          </a:p>
          <a:p>
            <a:pPr marL="45720" indent="0" algn="just">
              <a:buNone/>
            </a:pPr>
            <a:endParaRPr lang="en-US" sz="2400" dirty="0" smtClean="0"/>
          </a:p>
          <a:p>
            <a:pPr marL="45720" indent="0" algn="just">
              <a:buNone/>
            </a:pPr>
            <a:endParaRPr lang="en-US" sz="2400" dirty="0"/>
          </a:p>
          <a:p>
            <a:pPr marL="45720" indent="0" algn="just">
              <a:buNone/>
            </a:pPr>
            <a:endParaRPr lang="en-US" sz="2400" dirty="0" smtClean="0"/>
          </a:p>
          <a:p>
            <a:pPr marL="45720" indent="0" algn="just">
              <a:buNone/>
            </a:pPr>
            <a:r>
              <a:rPr lang="en-US" sz="2400" dirty="0" smtClean="0"/>
              <a:t>02</a:t>
            </a:r>
            <a:endParaRPr lang="ar-LY" sz="24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89" y="3212976"/>
            <a:ext cx="196140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7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algn="ctr"/>
            <a:r>
              <a:rPr lang="en-US" dirty="0" smtClean="0"/>
              <a:t>Theories </a:t>
            </a:r>
            <a:r>
              <a:rPr lang="en-US" dirty="0"/>
              <a:t>of International </a:t>
            </a:r>
            <a:r>
              <a:rPr lang="en-US" dirty="0" smtClean="0"/>
              <a:t>Relations: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rtlCol="1">
            <a:normAutofit lnSpcReduction="10000"/>
          </a:bodyPr>
          <a:lstStyle/>
          <a:p>
            <a:pPr marL="45720" indent="0" algn="just">
              <a:buNone/>
            </a:pPr>
            <a:r>
              <a:rPr lang="en-US" sz="2400" dirty="0"/>
              <a:t>Most theories of international relations are based on the idea that states always act in accordance with their National Interest, or the interests of that particular state</a:t>
            </a:r>
            <a:r>
              <a:rPr lang="en-US" sz="2400" dirty="0" smtClean="0"/>
              <a:t>.</a:t>
            </a:r>
          </a:p>
          <a:p>
            <a:pPr marL="45720" indent="0" algn="just">
              <a:buNone/>
            </a:pPr>
            <a:endParaRPr lang="en-US" sz="2400" dirty="0"/>
          </a:p>
          <a:p>
            <a:pPr marL="45720" indent="0" algn="just">
              <a:buNone/>
            </a:pPr>
            <a:endParaRPr lang="en-US" sz="2400" dirty="0" smtClean="0"/>
          </a:p>
          <a:p>
            <a:pPr marL="45720" indent="0" algn="just">
              <a:buNone/>
            </a:pPr>
            <a:endParaRPr lang="en-US" sz="2400" dirty="0"/>
          </a:p>
          <a:p>
            <a:pPr marL="45720" indent="0" algn="just">
              <a:buNone/>
            </a:pPr>
            <a:endParaRPr lang="en-US" sz="2400" dirty="0" smtClean="0"/>
          </a:p>
          <a:p>
            <a:pPr marL="45720" indent="0" algn="just">
              <a:buNone/>
            </a:pPr>
            <a:endParaRPr lang="en-US" sz="2400" dirty="0"/>
          </a:p>
          <a:p>
            <a:pPr marL="45720" indent="0" algn="just">
              <a:buNone/>
            </a:pPr>
            <a:r>
              <a:rPr lang="en-US" sz="2400" dirty="0" smtClean="0"/>
              <a:t>03</a:t>
            </a:r>
            <a:endParaRPr lang="ar-SA" sz="2400" dirty="0" smtClean="0"/>
          </a:p>
        </p:txBody>
      </p:sp>
    </p:spTree>
    <p:extLst>
      <p:ext uri="{BB962C8B-B14F-4D97-AF65-F5344CB8AC3E}">
        <p14:creationId xmlns:p14="http://schemas.microsoft.com/office/powerpoint/2010/main" val="52226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العنوان 12"/>
          <p:cNvSpPr>
            <a:spLocks noGrp="1"/>
          </p:cNvSpPr>
          <p:nvPr>
            <p:ph type="title"/>
          </p:nvPr>
        </p:nvSpPr>
        <p:spPr/>
        <p:txBody>
          <a:bodyPr rtlCol="1"/>
          <a:lstStyle/>
          <a:p>
            <a:pPr algn="ctr"/>
            <a:r>
              <a:rPr lang="en-US" dirty="0" smtClean="0"/>
              <a:t>Realism: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 rtlCol="1"/>
          <a:lstStyle/>
          <a:p>
            <a:pPr marL="45720" indent="0" algn="just">
              <a:buNone/>
            </a:pPr>
            <a:r>
              <a:rPr lang="en-US" dirty="0" smtClean="0"/>
              <a:t>states </a:t>
            </a:r>
            <a:r>
              <a:rPr lang="en-US" dirty="0"/>
              <a:t>work only to increase their own power relative to that of other </a:t>
            </a:r>
            <a:r>
              <a:rPr lang="en-US" dirty="0" smtClean="0"/>
              <a:t>states.</a:t>
            </a:r>
          </a:p>
          <a:p>
            <a:pPr marL="45720" indent="0" algn="just">
              <a:buNone/>
            </a:pPr>
            <a:r>
              <a:rPr lang="en-US" dirty="0"/>
              <a:t>A state’s primary interest is self-preservation. Therefore, the state must seek power and must always protect </a:t>
            </a:r>
            <a:r>
              <a:rPr lang="en-US" dirty="0" smtClean="0"/>
              <a:t>itself.</a:t>
            </a:r>
          </a:p>
          <a:p>
            <a:pPr marL="45720" indent="0" algn="just">
              <a:buNone/>
            </a:pPr>
            <a:endParaRPr lang="en-US" dirty="0"/>
          </a:p>
          <a:p>
            <a:pPr marL="45720" indent="0" algn="just">
              <a:buNone/>
            </a:pPr>
            <a:endParaRPr lang="en-US" dirty="0" smtClean="0"/>
          </a:p>
          <a:p>
            <a:pPr marL="45720" indent="0" algn="just">
              <a:buNone/>
            </a:pPr>
            <a:endParaRPr lang="en-US" dirty="0"/>
          </a:p>
          <a:p>
            <a:pPr marL="45720" indent="0" algn="just">
              <a:buNone/>
            </a:pPr>
            <a:endParaRPr lang="en-US" dirty="0" smtClean="0"/>
          </a:p>
          <a:p>
            <a:pPr marL="45720" indent="0" algn="just">
              <a:buNone/>
            </a:pPr>
            <a:r>
              <a:rPr lang="en-US" dirty="0" smtClean="0"/>
              <a:t>04</a:t>
            </a:r>
            <a:endParaRPr lang="en-US" dirty="0"/>
          </a:p>
          <a:p>
            <a:pPr marL="45720" indent="0" algn="just">
              <a:buNone/>
            </a:pPr>
            <a:endParaRPr lang="en-US" dirty="0" smtClean="0"/>
          </a:p>
          <a:p>
            <a:pPr marL="45720" indent="0" algn="just">
              <a:buNone/>
            </a:pPr>
            <a:endParaRPr lang="en-US" dirty="0" smtClean="0"/>
          </a:p>
          <a:p>
            <a:pPr marL="45720" indent="0" algn="just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0108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/>
          <a:p>
            <a:pPr algn="ctr"/>
            <a:r>
              <a:rPr lang="en-US" dirty="0" smtClean="0"/>
              <a:t>Liberalism: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en-US" dirty="0"/>
              <a:t>Liberalism emphasizes that the broad ties among states have both made it difficult to define national interest and decreased the usefulness of military </a:t>
            </a:r>
            <a:r>
              <a:rPr lang="en-US" dirty="0" smtClean="0"/>
              <a:t>power.</a:t>
            </a:r>
          </a:p>
          <a:p>
            <a:pPr marL="45720" indent="0" algn="just">
              <a:buNone/>
            </a:pPr>
            <a:r>
              <a:rPr lang="en-US" dirty="0"/>
              <a:t>Example: Relations among the major Western powers fit a model of complex interdependence very well. The United States has significant disagreements with its European and Asian allies over trade and policy, but it is hard to imagine a circumstance in which the United States would use military power against any of these allies. Instead, the United States relies on economic pressure and incentives to achieve its policy </a:t>
            </a:r>
            <a:r>
              <a:rPr lang="en-US" dirty="0" smtClean="0"/>
              <a:t>aims.</a:t>
            </a:r>
          </a:p>
          <a:p>
            <a:pPr marL="45720" indent="0" algn="just">
              <a:buNone/>
            </a:pPr>
            <a:endParaRPr lang="en-US" dirty="0"/>
          </a:p>
          <a:p>
            <a:pPr marL="45720" indent="0" algn="just">
              <a:buNone/>
            </a:pPr>
            <a:endParaRPr lang="en-US" dirty="0" smtClean="0"/>
          </a:p>
          <a:p>
            <a:pPr marL="45720" indent="0" algn="just">
              <a:buNone/>
            </a:pPr>
            <a:r>
              <a:rPr lang="en-US" dirty="0" smtClean="0"/>
              <a:t>05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13117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 flipH="1">
            <a:off x="2466180" y="908720"/>
            <a:ext cx="8686801" cy="1066800"/>
          </a:xfrm>
        </p:spPr>
        <p:txBody>
          <a:bodyPr rtlCol="1"/>
          <a:lstStyle/>
          <a:p>
            <a:pPr algn="ctr"/>
            <a:r>
              <a:rPr lang="en-US" dirty="0" smtClean="0"/>
              <a:t>Conclusion: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en-US" dirty="0"/>
              <a:t>International relations are an exceptionally important aspect of citizenship in a global society</a:t>
            </a:r>
            <a:r>
              <a:rPr lang="en-US" dirty="0" smtClean="0"/>
              <a:t>.</a:t>
            </a:r>
          </a:p>
          <a:p>
            <a:pPr marL="45720" indent="0" algn="just">
              <a:buNone/>
            </a:pPr>
            <a:endParaRPr lang="en-US" dirty="0"/>
          </a:p>
          <a:p>
            <a:pPr marL="45720" indent="0" algn="just">
              <a:buNone/>
            </a:pPr>
            <a:endParaRPr lang="en-US" dirty="0" smtClean="0"/>
          </a:p>
          <a:p>
            <a:pPr marL="45720" indent="0" algn="just">
              <a:buNone/>
            </a:pPr>
            <a:endParaRPr lang="en-US" dirty="0"/>
          </a:p>
          <a:p>
            <a:pPr marL="45720" indent="0" algn="just">
              <a:buNone/>
            </a:pPr>
            <a:endParaRPr lang="en-US" dirty="0" smtClean="0"/>
          </a:p>
          <a:p>
            <a:pPr marL="45720" indent="0" algn="just">
              <a:buNone/>
            </a:pPr>
            <a:endParaRPr lang="en-US" dirty="0"/>
          </a:p>
          <a:p>
            <a:pPr marL="45720" indent="0" algn="just">
              <a:buNone/>
            </a:pPr>
            <a:endParaRPr lang="en-US" dirty="0" smtClean="0"/>
          </a:p>
          <a:p>
            <a:pPr marL="45720" indent="0" algn="just">
              <a:buNone/>
            </a:pPr>
            <a:r>
              <a:rPr lang="en-US" dirty="0" smtClean="0"/>
              <a:t>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8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/>
          <a:p>
            <a:pPr algn="ctr"/>
            <a:r>
              <a:rPr lang="en-US" dirty="0" smtClean="0"/>
              <a:t>References</a:t>
            </a:r>
            <a:r>
              <a:rPr lang="en-US" sz="2800" dirty="0" smtClean="0"/>
              <a:t>:</a:t>
            </a:r>
            <a:r>
              <a:rPr lang="en-US" sz="2800" dirty="0"/>
              <a:t/>
            </a:r>
            <a:br>
              <a:rPr lang="en-US" sz="2800" dirty="0"/>
            </a:b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 flipH="1" flipV="1">
            <a:off x="2436810" y="6047576"/>
            <a:ext cx="8686801" cy="45719"/>
          </a:xfrm>
        </p:spPr>
        <p:txBody>
          <a:bodyPr>
            <a:normAutofit fontScale="25000" lnSpcReduction="20000"/>
          </a:bodyPr>
          <a:lstStyle/>
          <a:p>
            <a:endParaRPr lang="ar-LY"/>
          </a:p>
        </p:txBody>
      </p:sp>
      <p:sp>
        <p:nvSpPr>
          <p:cNvPr id="10" name="مستطيل 9"/>
          <p:cNvSpPr/>
          <p:nvPr/>
        </p:nvSpPr>
        <p:spPr>
          <a:xfrm>
            <a:off x="2277988" y="1844824"/>
            <a:ext cx="77989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Germain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, R. D., &amp; Kenny, M. (1998). Engaging Gramsci: international relations theory and the new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Gramscians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i="1" dirty="0">
                <a:solidFill>
                  <a:srgbClr val="222222"/>
                </a:solidFill>
                <a:latin typeface="Arial" panose="020B0604020202020204" pitchFamily="34" charset="0"/>
              </a:rPr>
              <a:t>Review of international studies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US" i="1" dirty="0">
                <a:solidFill>
                  <a:srgbClr val="222222"/>
                </a:solidFill>
                <a:latin typeface="Arial" panose="020B0604020202020204" pitchFamily="34" charset="0"/>
              </a:rPr>
              <a:t>24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(1), 3-21</a:t>
            </a:r>
            <a:r>
              <a:rPr lang="en-US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Bieler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, A., &amp; Morton, A. D. (2004). A critical theory route to hegemony, world order and historical change: neo-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Gramscian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perspectives in International Relations. Capital &amp; class, 28(1), 85-113.</a:t>
            </a:r>
            <a:endParaRPr lang="en-US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US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US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US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68906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flipH="1">
            <a:off x="2456679" y="2132856"/>
            <a:ext cx="8686801" cy="1066800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Thank you!</a:t>
            </a:r>
            <a:r>
              <a:rPr lang="ar-LY" sz="5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ar-LY" sz="5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ar-LY" sz="5400" dirty="0"/>
          </a:p>
        </p:txBody>
      </p:sp>
    </p:spTree>
    <p:extLst>
      <p:ext uri="{BB962C8B-B14F-4D97-AF65-F5344CB8AC3E}">
        <p14:creationId xmlns:p14="http://schemas.microsoft.com/office/powerpoint/2010/main" val="142500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تباين الأعمال 16×9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870095_TF02895266" id="{E5C64481-F079-4952-B8BD-8B0036BF1423}" vid="{2D883FDE-4159-4B16-86A5-03DC28378E27}"/>
    </a:ext>
  </a:extLst>
</a:theme>
</file>

<file path=ppt/theme/theme2.xml><?xml version="1.0" encoding="utf-8"?>
<a:theme xmlns:a="http://schemas.openxmlformats.org/drawingml/2006/main" name="نسق Offic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220E13-D325-4A9E-AA7A-0D1409275EB9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40262f94-9f35-4ac3-9a90-690165a166b7"/>
    <ds:schemaRef ds:uri="http://purl.org/dc/terms/"/>
    <ds:schemaRef ds:uri="a4f35948-e619-41b3-aa29-22878b09cfd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2F2BE50-DDB3-465B-A26E-975A276D43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80FAF7-F941-4D3E-A3C3-283A611079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عرض تقديمي متباين للأعمال (شاشة عريضة)</Template>
  <TotalTime>396</TotalTime>
  <Words>373</Words>
  <Application>Microsoft Office PowerPoint</Application>
  <PresentationFormat>Custom</PresentationFormat>
  <Paragraphs>69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Andalus</vt:lpstr>
      <vt:lpstr>Arial</vt:lpstr>
      <vt:lpstr>Franklin Gothic Medium</vt:lpstr>
      <vt:lpstr>Tahoma</vt:lpstr>
      <vt:lpstr>تباين الأعمال 16×9</vt:lpstr>
      <vt:lpstr>The Contested Theories in Interpreting International Relations</vt:lpstr>
      <vt:lpstr>Table of contents:</vt:lpstr>
      <vt:lpstr>Introduction: </vt:lpstr>
      <vt:lpstr>Theories of International Relations: </vt:lpstr>
      <vt:lpstr>Realism: </vt:lpstr>
      <vt:lpstr>Liberalism: </vt:lpstr>
      <vt:lpstr>Conclusion: </vt:lpstr>
      <vt:lpstr>References: </vt:lpstr>
      <vt:lpstr>Thank you!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تخطيط العنوان</dc:title>
  <dc:creator>HP</dc:creator>
  <cp:lastModifiedBy>user</cp:lastModifiedBy>
  <cp:revision>10</cp:revision>
  <dcterms:created xsi:type="dcterms:W3CDTF">2021-12-20T14:42:27Z</dcterms:created>
  <dcterms:modified xsi:type="dcterms:W3CDTF">2022-01-15T10:48:21Z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