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sldIdLst>
    <p:sldId id="268" r:id="rId2"/>
    <p:sldId id="257" r:id="rId3"/>
    <p:sldId id="269" r:id="rId4"/>
    <p:sldId id="258" r:id="rId5"/>
    <p:sldId id="259" r:id="rId6"/>
    <p:sldId id="260" r:id="rId7"/>
    <p:sldId id="261" r:id="rId8"/>
    <p:sldId id="262" r:id="rId9"/>
    <p:sldId id="27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C2957D-FFF8-4C86-9973-4FCF8CE0B5FB}" v="1091" dt="2022-03-24T15:13:54.915"/>
    <p1510:client id="{33576F46-076F-4284-A6C9-E08BA3CE3359}" v="405" dt="2022-03-23T11:37:15.465"/>
    <p1510:client id="{39E95168-EEE5-4B9A-BD51-67BEB550B62F}" v="120" dt="2022-03-24T13:09:42.652"/>
    <p1510:client id="{A9ABD0B6-7A31-4490-A052-F7ABE6ACDE8B}" v="24" dt="2022-03-24T15:20:29.891"/>
    <p1510:client id="{C0F820F4-5A28-4A2E-84AF-3168BDF81532}" v="27" dt="2022-03-24T12:59:35.8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9" autoAdjust="0"/>
    <p:restoredTop sz="94660"/>
  </p:normalViewPr>
  <p:slideViewPr>
    <p:cSldViewPr snapToGrid="0">
      <p:cViewPr varScale="1">
        <p:scale>
          <a:sx n="69" d="100"/>
          <a:sy n="69" d="100"/>
        </p:scale>
        <p:origin x="37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dirty="0"/>
              <a:t>Click to edit Master title style</a:t>
            </a:r>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4AAD347D-5ACD-4C99-B74B-A9C85AD731AF}" type="datetimeFigureOut">
              <a:rPr lang="en-US" dirty="0"/>
              <a:t>4/10/2022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1637222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dirty="0"/>
              <a:t>Click to edit Master title style</a:t>
            </a:r>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4/10/2022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2914187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dirty="0"/>
              <a:t>Click to edit Master title style</a:t>
            </a:r>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4/10/2022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812205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dirty="0"/>
              <a:t>Click to edit Master title style</a:t>
            </a:r>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dirty="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4/10/2022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6714963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4/10/2022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2782059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dirty="0"/>
              <a:t>Click to edit Master title style</a:t>
            </a:r>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4/10/2022</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7383928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dirty="0"/>
              <a:t>Click to edit Master title style</a:t>
            </a:r>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4/10/2022</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2269786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nchor="t"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509A250-FF31-4206-8172-F9D3106AACB1}" type="datetimeFigureOut">
              <a:rPr lang="en-US" dirty="0"/>
              <a:t>4/10/2022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35946781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dirty="0"/>
              <a:t>Click to edit Master title style</a:t>
            </a:r>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509A250-FF31-4206-8172-F9D3106AACB1}" type="datetimeFigureOut">
              <a:rPr lang="en-US" dirty="0"/>
              <a:t>4/10/2022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2415603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p:txBody>
          <a:bodyPr/>
          <a:lstStyle/>
          <a:p>
            <a:fld id="{4509A250-FF31-4206-8172-F9D3106AACB1}" type="datetimeFigureOut">
              <a:rPr lang="en-US" dirty="0"/>
              <a:t>4/10/2022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484451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4/10/2022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1275494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9796027F-7875-4030-9381-8BD8C4F21935}" type="datetimeFigureOut">
              <a:rPr lang="en-US" dirty="0"/>
              <a:t>4/10/2022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544249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9796027F-7875-4030-9381-8BD8C4F21935}" type="datetimeFigureOut">
              <a:rPr lang="en-US" dirty="0"/>
              <a:t>4/10/2022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2426903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7" name="Date Placeholder 2"/>
          <p:cNvSpPr>
            <a:spLocks noGrp="1"/>
          </p:cNvSpPr>
          <p:nvPr>
            <p:ph type="dt" sz="half" idx="10"/>
          </p:nvPr>
        </p:nvSpPr>
        <p:spPr/>
        <p:txBody>
          <a:bodyPr/>
          <a:lstStyle/>
          <a:p>
            <a:fld id="{4509A250-FF31-4206-8172-F9D3106AACB1}" type="datetimeFigureOut">
              <a:rPr lang="en-US" dirty="0"/>
              <a:t>4/10/2022</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1701971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4/10/2022</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797598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dirty="0"/>
              <a:t>Click to edit Master title style</a:t>
            </a:r>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4/10/2022</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3790589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dirty="0"/>
              <a:t>Click to edit Master title style</a:t>
            </a:r>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4/10/2022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2269739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4/10/2022</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extLst>
      <p:ext uri="{BB962C8B-B14F-4D97-AF65-F5344CB8AC3E}">
        <p14:creationId xmlns:p14="http://schemas.microsoft.com/office/powerpoint/2010/main" val="3214891222"/>
      </p:ext>
    </p:extLst>
  </p:cSld>
  <p:clrMap bg1="dk1" tx1="lt1" bg2="dk2" tx2="lt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82541-DF33-67EF-508D-07FB71E2D04A}"/>
              </a:ext>
            </a:extLst>
          </p:cNvPr>
          <p:cNvSpPr>
            <a:spLocks noGrp="1"/>
          </p:cNvSpPr>
          <p:nvPr>
            <p:ph type="title"/>
          </p:nvPr>
        </p:nvSpPr>
        <p:spPr>
          <a:xfrm>
            <a:off x="2207273" y="27200"/>
            <a:ext cx="5546919" cy="878263"/>
          </a:xfrm>
        </p:spPr>
        <p:txBody>
          <a:bodyPr>
            <a:normAutofit fontScale="90000"/>
          </a:bodyPr>
          <a:lstStyle/>
          <a:p>
            <a:r>
              <a:rPr lang="en-US" sz="2400" dirty="0">
                <a:cs typeface="Arial"/>
              </a:rPr>
              <a:t>Libyan International Medical University</a:t>
            </a:r>
            <a:br>
              <a:rPr lang="en-US" sz="2400" dirty="0">
                <a:cs typeface="Arial"/>
              </a:rPr>
            </a:br>
            <a:r>
              <a:rPr lang="en-US" sz="2400" dirty="0">
                <a:cs typeface="Arial"/>
              </a:rPr>
              <a:t>Faculty of Business Administration  </a:t>
            </a:r>
            <a:br>
              <a:rPr lang="en-US" sz="2400" dirty="0">
                <a:cs typeface="Arial"/>
              </a:rPr>
            </a:br>
            <a:endParaRPr lang="en-US" sz="2400" dirty="0">
              <a:cs typeface="Arial"/>
            </a:endParaRPr>
          </a:p>
        </p:txBody>
      </p:sp>
      <p:pic>
        <p:nvPicPr>
          <p:cNvPr id="5" name="Picture 4" descr="Logo, company name&#10;&#10;Description automatically generated">
            <a:extLst>
              <a:ext uri="{FF2B5EF4-FFF2-40B4-BE49-F238E27FC236}">
                <a16:creationId xmlns:a16="http://schemas.microsoft.com/office/drawing/2014/main" id="{1CD726C2-0E01-BAEE-DE1B-2CC2967D077B}"/>
              </a:ext>
            </a:extLst>
          </p:cNvPr>
          <p:cNvPicPr>
            <a:picLocks noChangeAspect="1"/>
          </p:cNvPicPr>
          <p:nvPr/>
        </p:nvPicPr>
        <p:blipFill>
          <a:blip r:embed="rId2"/>
          <a:stretch>
            <a:fillRect/>
          </a:stretch>
        </p:blipFill>
        <p:spPr>
          <a:xfrm>
            <a:off x="2893" y="-1588"/>
            <a:ext cx="1725521" cy="1384350"/>
          </a:xfrm>
          <a:prstGeom prst="rect">
            <a:avLst/>
          </a:prstGeom>
          <a:ln>
            <a:noFill/>
          </a:ln>
        </p:spPr>
      </p:pic>
      <p:sp>
        <p:nvSpPr>
          <p:cNvPr id="7" name="TextBox 6">
            <a:extLst>
              <a:ext uri="{FF2B5EF4-FFF2-40B4-BE49-F238E27FC236}">
                <a16:creationId xmlns:a16="http://schemas.microsoft.com/office/drawing/2014/main" id="{26AC2BA8-0CFD-7FCA-D8EB-8263FA9FFA7D}"/>
              </a:ext>
            </a:extLst>
          </p:cNvPr>
          <p:cNvSpPr txBox="1"/>
          <p:nvPr/>
        </p:nvSpPr>
        <p:spPr>
          <a:xfrm>
            <a:off x="3200401" y="2057401"/>
            <a:ext cx="4993480" cy="7384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dirty="0">
              <a:cs typeface="Arial"/>
            </a:endParaRPr>
          </a:p>
        </p:txBody>
      </p:sp>
      <p:sp>
        <p:nvSpPr>
          <p:cNvPr id="8" name="TextBox 7">
            <a:extLst>
              <a:ext uri="{FF2B5EF4-FFF2-40B4-BE49-F238E27FC236}">
                <a16:creationId xmlns:a16="http://schemas.microsoft.com/office/drawing/2014/main" id="{AC0D0A97-0505-11F4-61D2-4D4449309C4C}"/>
              </a:ext>
            </a:extLst>
          </p:cNvPr>
          <p:cNvSpPr txBox="1"/>
          <p:nvPr/>
        </p:nvSpPr>
        <p:spPr>
          <a:xfrm>
            <a:off x="2207273" y="2646785"/>
            <a:ext cx="855734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5400" b="1" dirty="0"/>
              <a:t>Types of Research</a:t>
            </a:r>
            <a:endParaRPr lang="en-US" sz="5400" dirty="0"/>
          </a:p>
        </p:txBody>
      </p:sp>
      <p:sp>
        <p:nvSpPr>
          <p:cNvPr id="3" name="TextBox 2">
            <a:extLst>
              <a:ext uri="{FF2B5EF4-FFF2-40B4-BE49-F238E27FC236}">
                <a16:creationId xmlns:a16="http://schemas.microsoft.com/office/drawing/2014/main" id="{C57D4960-7417-7387-DB52-93C4DA7F8FC1}"/>
              </a:ext>
            </a:extLst>
          </p:cNvPr>
          <p:cNvSpPr txBox="1"/>
          <p:nvPr/>
        </p:nvSpPr>
        <p:spPr>
          <a:xfrm>
            <a:off x="6214533" y="6358467"/>
            <a:ext cx="5765800" cy="496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dirty="0"/>
          </a:p>
        </p:txBody>
      </p:sp>
      <p:sp>
        <p:nvSpPr>
          <p:cNvPr id="9" name="TextBox 8">
            <a:extLst>
              <a:ext uri="{FF2B5EF4-FFF2-40B4-BE49-F238E27FC236}">
                <a16:creationId xmlns:a16="http://schemas.microsoft.com/office/drawing/2014/main" id="{7BB266E9-73DB-1F99-B914-8C84736320FC}"/>
              </a:ext>
            </a:extLst>
          </p:cNvPr>
          <p:cNvSpPr txBox="1"/>
          <p:nvPr/>
        </p:nvSpPr>
        <p:spPr>
          <a:xfrm>
            <a:off x="6670675" y="5214408"/>
            <a:ext cx="489373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Presented by : Mohamed </a:t>
            </a:r>
            <a:r>
              <a:rPr lang="en-US" dirty="0" err="1"/>
              <a:t>Elbarassi</a:t>
            </a:r>
          </a:p>
          <a:p>
            <a:r>
              <a:rPr lang="en-US" dirty="0"/>
              <a:t>Id : 3801</a:t>
            </a:r>
          </a:p>
          <a:p>
            <a:r>
              <a:rPr lang="en-US" dirty="0"/>
              <a:t>E-Mail : mohamed_3801@limu.edu.ly</a:t>
            </a:r>
          </a:p>
        </p:txBody>
      </p:sp>
      <p:pic>
        <p:nvPicPr>
          <p:cNvPr id="11" name="Picture 10">
            <a:extLst>
              <a:ext uri="{FF2B5EF4-FFF2-40B4-BE49-F238E27FC236}">
                <a16:creationId xmlns:a16="http://schemas.microsoft.com/office/drawing/2014/main" id="{88C4CD9B-5EC1-1440-948B-0C87469DA7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8432" y="0"/>
            <a:ext cx="1853567" cy="1236535"/>
          </a:xfrm>
          <a:prstGeom prst="rect">
            <a:avLst/>
          </a:prstGeom>
        </p:spPr>
      </p:pic>
    </p:spTree>
    <p:extLst>
      <p:ext uri="{BB962C8B-B14F-4D97-AF65-F5344CB8AC3E}">
        <p14:creationId xmlns:p14="http://schemas.microsoft.com/office/powerpoint/2010/main" val="876365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45929-E845-A64E-EA6B-A42C0133B7BF}"/>
              </a:ext>
            </a:extLst>
          </p:cNvPr>
          <p:cNvSpPr>
            <a:spLocks noGrp="1"/>
          </p:cNvSpPr>
          <p:nvPr>
            <p:ph type="title"/>
          </p:nvPr>
        </p:nvSpPr>
        <p:spPr>
          <a:xfrm>
            <a:off x="2932111" y="499181"/>
            <a:ext cx="9404723" cy="1400530"/>
          </a:xfrm>
        </p:spPr>
        <p:txBody>
          <a:bodyPr/>
          <a:lstStyle/>
          <a:p>
            <a:r>
              <a:rPr lang="en-US" sz="4400" b="1" dirty="0">
                <a:cs typeface="Arial"/>
              </a:rPr>
              <a:t>Table of Content</a:t>
            </a:r>
            <a:endParaRPr lang="en-US" dirty="0">
              <a:cs typeface="Arial"/>
            </a:endParaRPr>
          </a:p>
        </p:txBody>
      </p:sp>
      <p:sp>
        <p:nvSpPr>
          <p:cNvPr id="3" name="Content Placeholder 2">
            <a:extLst>
              <a:ext uri="{FF2B5EF4-FFF2-40B4-BE49-F238E27FC236}">
                <a16:creationId xmlns:a16="http://schemas.microsoft.com/office/drawing/2014/main" id="{D031F5DF-5256-699F-E8D2-48FD9668B3BC}"/>
              </a:ext>
            </a:extLst>
          </p:cNvPr>
          <p:cNvSpPr>
            <a:spLocks noGrp="1"/>
          </p:cNvSpPr>
          <p:nvPr>
            <p:ph idx="1"/>
          </p:nvPr>
        </p:nvSpPr>
        <p:spPr>
          <a:xfrm>
            <a:off x="-115888" y="1443318"/>
            <a:ext cx="4174516" cy="899831"/>
          </a:xfrm>
        </p:spPr>
        <p:txBody>
          <a:bodyPr vert="horz" lIns="91440" tIns="45720" rIns="91440" bIns="45720" rtlCol="0" anchor="t">
            <a:normAutofit/>
          </a:bodyPr>
          <a:lstStyle/>
          <a:p>
            <a:pPr marL="0" indent="0">
              <a:buNone/>
            </a:pPr>
            <a:r>
              <a:rPr lang="en-US" sz="3600" dirty="0">
                <a:cs typeface="Arial"/>
              </a:rPr>
              <a:t>1_ Introduction</a:t>
            </a:r>
          </a:p>
        </p:txBody>
      </p:sp>
      <p:pic>
        <p:nvPicPr>
          <p:cNvPr id="5" name="Picture 5">
            <a:extLst>
              <a:ext uri="{FF2B5EF4-FFF2-40B4-BE49-F238E27FC236}">
                <a16:creationId xmlns:a16="http://schemas.microsoft.com/office/drawing/2014/main" id="{C75F661F-B05B-6CC3-B717-D50700AF879C}"/>
              </a:ext>
            </a:extLst>
          </p:cNvPr>
          <p:cNvPicPr>
            <a:picLocks noChangeAspect="1"/>
          </p:cNvPicPr>
          <p:nvPr/>
        </p:nvPicPr>
        <p:blipFill>
          <a:blip r:embed="rId2"/>
          <a:stretch>
            <a:fillRect/>
          </a:stretch>
        </p:blipFill>
        <p:spPr>
          <a:xfrm>
            <a:off x="9311849" y="5264120"/>
            <a:ext cx="2743200" cy="1354455"/>
          </a:xfrm>
          <a:prstGeom prst="rect">
            <a:avLst/>
          </a:prstGeom>
        </p:spPr>
      </p:pic>
      <p:sp>
        <p:nvSpPr>
          <p:cNvPr id="6" name="TextBox 5">
            <a:extLst>
              <a:ext uri="{FF2B5EF4-FFF2-40B4-BE49-F238E27FC236}">
                <a16:creationId xmlns:a16="http://schemas.microsoft.com/office/drawing/2014/main" id="{4F5FDC27-95A6-4B49-0897-119B446F586C}"/>
              </a:ext>
            </a:extLst>
          </p:cNvPr>
          <p:cNvSpPr txBox="1"/>
          <p:nvPr/>
        </p:nvSpPr>
        <p:spPr>
          <a:xfrm>
            <a:off x="10596214" y="432807"/>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dirty="0"/>
              <a:t>2</a:t>
            </a:r>
          </a:p>
        </p:txBody>
      </p:sp>
      <p:sp>
        <p:nvSpPr>
          <p:cNvPr id="7" name="TextBox 6">
            <a:extLst>
              <a:ext uri="{FF2B5EF4-FFF2-40B4-BE49-F238E27FC236}">
                <a16:creationId xmlns:a16="http://schemas.microsoft.com/office/drawing/2014/main" id="{D3859573-37E7-69A9-727D-8173BEE57D32}"/>
              </a:ext>
            </a:extLst>
          </p:cNvPr>
          <p:cNvSpPr txBox="1"/>
          <p:nvPr/>
        </p:nvSpPr>
        <p:spPr>
          <a:xfrm>
            <a:off x="6374084" y="1441063"/>
            <a:ext cx="587553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a:t>2_ Applied Research</a:t>
            </a:r>
            <a:endParaRPr lang="en-US" sz="3600"/>
          </a:p>
        </p:txBody>
      </p:sp>
      <p:sp>
        <p:nvSpPr>
          <p:cNvPr id="8" name="TextBox 7">
            <a:extLst>
              <a:ext uri="{FF2B5EF4-FFF2-40B4-BE49-F238E27FC236}">
                <a16:creationId xmlns:a16="http://schemas.microsoft.com/office/drawing/2014/main" id="{185F55BB-7535-5892-06D3-848965771F62}"/>
              </a:ext>
            </a:extLst>
          </p:cNvPr>
          <p:cNvSpPr txBox="1"/>
          <p:nvPr/>
        </p:nvSpPr>
        <p:spPr>
          <a:xfrm>
            <a:off x="-66675" y="2895600"/>
            <a:ext cx="611505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a:t>3_Qualitative Research</a:t>
            </a:r>
          </a:p>
        </p:txBody>
      </p:sp>
      <p:sp>
        <p:nvSpPr>
          <p:cNvPr id="9" name="TextBox 8">
            <a:extLst>
              <a:ext uri="{FF2B5EF4-FFF2-40B4-BE49-F238E27FC236}">
                <a16:creationId xmlns:a16="http://schemas.microsoft.com/office/drawing/2014/main" id="{D8D8008B-4CDA-9557-4D1C-EBF1D73E9B97}"/>
              </a:ext>
            </a:extLst>
          </p:cNvPr>
          <p:cNvSpPr txBox="1"/>
          <p:nvPr/>
        </p:nvSpPr>
        <p:spPr>
          <a:xfrm>
            <a:off x="6191250" y="2895600"/>
            <a:ext cx="597217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a:t>4_Quantitative Research</a:t>
            </a:r>
          </a:p>
        </p:txBody>
      </p:sp>
      <p:sp>
        <p:nvSpPr>
          <p:cNvPr id="11" name="TextBox 10">
            <a:extLst>
              <a:ext uri="{FF2B5EF4-FFF2-40B4-BE49-F238E27FC236}">
                <a16:creationId xmlns:a16="http://schemas.microsoft.com/office/drawing/2014/main" id="{145125C3-9403-3D33-089D-63D6749B61B9}"/>
              </a:ext>
            </a:extLst>
          </p:cNvPr>
          <p:cNvSpPr txBox="1"/>
          <p:nvPr/>
        </p:nvSpPr>
        <p:spPr>
          <a:xfrm>
            <a:off x="-66675" y="4286250"/>
            <a:ext cx="516255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a:t>5_ Mixed Research</a:t>
            </a:r>
          </a:p>
        </p:txBody>
      </p:sp>
      <p:sp>
        <p:nvSpPr>
          <p:cNvPr id="12" name="TextBox 11">
            <a:extLst>
              <a:ext uri="{FF2B5EF4-FFF2-40B4-BE49-F238E27FC236}">
                <a16:creationId xmlns:a16="http://schemas.microsoft.com/office/drawing/2014/main" id="{9D3E5AC7-F8BE-5E75-70E6-6B3F0191A8A6}"/>
              </a:ext>
            </a:extLst>
          </p:cNvPr>
          <p:cNvSpPr txBox="1"/>
          <p:nvPr/>
        </p:nvSpPr>
        <p:spPr>
          <a:xfrm>
            <a:off x="4676775" y="3581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dirty="0"/>
          </a:p>
        </p:txBody>
      </p:sp>
      <p:sp>
        <p:nvSpPr>
          <p:cNvPr id="13" name="TextBox 12">
            <a:extLst>
              <a:ext uri="{FF2B5EF4-FFF2-40B4-BE49-F238E27FC236}">
                <a16:creationId xmlns:a16="http://schemas.microsoft.com/office/drawing/2014/main" id="{DCA0E62F-9F95-C377-A5A4-3762A5359036}"/>
              </a:ext>
            </a:extLst>
          </p:cNvPr>
          <p:cNvSpPr txBox="1"/>
          <p:nvPr/>
        </p:nvSpPr>
        <p:spPr>
          <a:xfrm>
            <a:off x="6410325" y="4352925"/>
            <a:ext cx="376237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a:t>6_Reference</a:t>
            </a:r>
          </a:p>
        </p:txBody>
      </p:sp>
    </p:spTree>
    <p:extLst>
      <p:ext uri="{BB962C8B-B14F-4D97-AF65-F5344CB8AC3E}">
        <p14:creationId xmlns:p14="http://schemas.microsoft.com/office/powerpoint/2010/main" val="3026327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7FAE3-CEBA-1A99-0F51-71D6E759DCF0}"/>
              </a:ext>
            </a:extLst>
          </p:cNvPr>
          <p:cNvSpPr>
            <a:spLocks noGrp="1"/>
          </p:cNvSpPr>
          <p:nvPr>
            <p:ph type="title"/>
          </p:nvPr>
        </p:nvSpPr>
        <p:spPr>
          <a:xfrm>
            <a:off x="3817936" y="309843"/>
            <a:ext cx="10785848" cy="1400530"/>
          </a:xfrm>
        </p:spPr>
        <p:txBody>
          <a:bodyPr/>
          <a:lstStyle/>
          <a:p>
            <a:r>
              <a:rPr lang="en-US" sz="4400" b="1" dirty="0"/>
              <a:t>Introduction</a:t>
            </a:r>
            <a:endParaRPr lang="en-US" dirty="0"/>
          </a:p>
        </p:txBody>
      </p:sp>
      <p:sp>
        <p:nvSpPr>
          <p:cNvPr id="3" name="Content Placeholder 2">
            <a:extLst>
              <a:ext uri="{FF2B5EF4-FFF2-40B4-BE49-F238E27FC236}">
                <a16:creationId xmlns:a16="http://schemas.microsoft.com/office/drawing/2014/main" id="{050F0397-D075-23A0-BB04-42CB7F83DCA1}"/>
              </a:ext>
            </a:extLst>
          </p:cNvPr>
          <p:cNvSpPr>
            <a:spLocks noGrp="1"/>
          </p:cNvSpPr>
          <p:nvPr>
            <p:ph idx="1"/>
          </p:nvPr>
        </p:nvSpPr>
        <p:spPr>
          <a:xfrm>
            <a:off x="46037" y="1929093"/>
            <a:ext cx="12099316" cy="3471581"/>
          </a:xfrm>
        </p:spPr>
        <p:txBody>
          <a:bodyPr vert="horz" lIns="91440" tIns="45720" rIns="91440" bIns="45720" rtlCol="0" anchor="t">
            <a:normAutofit/>
          </a:bodyPr>
          <a:lstStyle/>
          <a:p>
            <a:pPr marL="0" indent="0">
              <a:buNone/>
            </a:pPr>
            <a:r>
              <a:rPr lang="en-US" sz="3600" dirty="0"/>
              <a:t>Scientific Research Is The Basic on which Studies Are Based In order To Reach Facts , Using The Means And Methods of Scientific Research</a:t>
            </a:r>
          </a:p>
        </p:txBody>
      </p:sp>
      <p:sp>
        <p:nvSpPr>
          <p:cNvPr id="4" name="TextBox 3">
            <a:extLst>
              <a:ext uri="{FF2B5EF4-FFF2-40B4-BE49-F238E27FC236}">
                <a16:creationId xmlns:a16="http://schemas.microsoft.com/office/drawing/2014/main" id="{1779C1CE-9CF6-B143-9927-8908E127C325}"/>
              </a:ext>
            </a:extLst>
          </p:cNvPr>
          <p:cNvSpPr txBox="1"/>
          <p:nvPr/>
        </p:nvSpPr>
        <p:spPr>
          <a:xfrm>
            <a:off x="10638263" y="602166"/>
            <a:ext cx="327334" cy="400110"/>
          </a:xfrm>
          <a:prstGeom prst="rect">
            <a:avLst/>
          </a:prstGeom>
          <a:noFill/>
        </p:spPr>
        <p:txBody>
          <a:bodyPr wrap="none" rtlCol="0">
            <a:spAutoFit/>
          </a:bodyPr>
          <a:lstStyle/>
          <a:p>
            <a:r>
              <a:rPr lang="en-LY" sz="2000" dirty="0"/>
              <a:t>3</a:t>
            </a:r>
          </a:p>
        </p:txBody>
      </p:sp>
    </p:spTree>
    <p:extLst>
      <p:ext uri="{BB962C8B-B14F-4D97-AF65-F5344CB8AC3E}">
        <p14:creationId xmlns:p14="http://schemas.microsoft.com/office/powerpoint/2010/main" val="3832120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0DD8E-6AA5-4528-DAD0-5AACEFBC2BB7}"/>
              </a:ext>
            </a:extLst>
          </p:cNvPr>
          <p:cNvSpPr>
            <a:spLocks noGrp="1"/>
          </p:cNvSpPr>
          <p:nvPr>
            <p:ph type="title"/>
          </p:nvPr>
        </p:nvSpPr>
        <p:spPr>
          <a:xfrm>
            <a:off x="217486" y="166968"/>
            <a:ext cx="9404723" cy="1400530"/>
          </a:xfrm>
        </p:spPr>
        <p:txBody>
          <a:bodyPr/>
          <a:lstStyle/>
          <a:p>
            <a:r>
              <a:rPr lang="en-US" sz="4400" b="1" dirty="0">
                <a:cs typeface="Arial"/>
              </a:rPr>
              <a:t>Applied Research</a:t>
            </a:r>
            <a:endParaRPr lang="en-US" sz="4400" b="1" dirty="0"/>
          </a:p>
        </p:txBody>
      </p:sp>
      <p:sp>
        <p:nvSpPr>
          <p:cNvPr id="3" name="Content Placeholder 2">
            <a:extLst>
              <a:ext uri="{FF2B5EF4-FFF2-40B4-BE49-F238E27FC236}">
                <a16:creationId xmlns:a16="http://schemas.microsoft.com/office/drawing/2014/main" id="{1FD39BB3-2BCF-6149-402F-416CA3220A3D}"/>
              </a:ext>
            </a:extLst>
          </p:cNvPr>
          <p:cNvSpPr>
            <a:spLocks noGrp="1"/>
          </p:cNvSpPr>
          <p:nvPr>
            <p:ph idx="1"/>
          </p:nvPr>
        </p:nvSpPr>
        <p:spPr>
          <a:xfrm>
            <a:off x="1049574" y="2433116"/>
            <a:ext cx="10916303" cy="4534098"/>
          </a:xfrm>
        </p:spPr>
        <p:txBody>
          <a:bodyPr vert="horz" lIns="91440" tIns="45720" rIns="91440" bIns="45720" rtlCol="0" anchor="t">
            <a:noAutofit/>
          </a:bodyPr>
          <a:lstStyle/>
          <a:p>
            <a:pPr marL="344170" indent="-344170"/>
            <a:r>
              <a:rPr lang="en-US" sz="2800" dirty="0">
                <a:ea typeface="+mn-lt"/>
                <a:cs typeface="+mn-lt"/>
              </a:rPr>
              <a:t>Applied research is designed to identify solutions to specific problems or find answers to specific questions. The research is meant to offer knowledge that is applicable and implementable. For instance, applied research may include a study on ways to increase student involvement in the classroom. This research focuses on a defined problem and is solution-based. </a:t>
            </a:r>
            <a:endParaRPr lang="en-US" sz="2800" dirty="0">
              <a:cs typeface="Arial" panose="020B0604020202020204"/>
            </a:endParaRPr>
          </a:p>
        </p:txBody>
      </p:sp>
      <p:sp>
        <p:nvSpPr>
          <p:cNvPr id="4" name="TextBox 3">
            <a:extLst>
              <a:ext uri="{FF2B5EF4-FFF2-40B4-BE49-F238E27FC236}">
                <a16:creationId xmlns:a16="http://schemas.microsoft.com/office/drawing/2014/main" id="{13F27071-FFBD-5A4F-B7A8-38249DBB24A1}"/>
              </a:ext>
            </a:extLst>
          </p:cNvPr>
          <p:cNvSpPr txBox="1"/>
          <p:nvPr/>
        </p:nvSpPr>
        <p:spPr>
          <a:xfrm>
            <a:off x="10682868" y="401444"/>
            <a:ext cx="327334" cy="400110"/>
          </a:xfrm>
          <a:prstGeom prst="rect">
            <a:avLst/>
          </a:prstGeom>
          <a:noFill/>
        </p:spPr>
        <p:txBody>
          <a:bodyPr wrap="none" rtlCol="0">
            <a:spAutoFit/>
          </a:bodyPr>
          <a:lstStyle/>
          <a:p>
            <a:r>
              <a:rPr lang="en-LY" sz="2000" dirty="0"/>
              <a:t>4</a:t>
            </a:r>
          </a:p>
        </p:txBody>
      </p:sp>
    </p:spTree>
    <p:extLst>
      <p:ext uri="{BB962C8B-B14F-4D97-AF65-F5344CB8AC3E}">
        <p14:creationId xmlns:p14="http://schemas.microsoft.com/office/powerpoint/2010/main" val="807674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6F8BB-6C45-A6F6-A011-E060459F4C8C}"/>
              </a:ext>
            </a:extLst>
          </p:cNvPr>
          <p:cNvSpPr>
            <a:spLocks noGrp="1"/>
          </p:cNvSpPr>
          <p:nvPr>
            <p:ph type="title"/>
          </p:nvPr>
        </p:nvSpPr>
        <p:spPr>
          <a:xfrm>
            <a:off x="160882" y="151483"/>
            <a:ext cx="7958331" cy="1077229"/>
          </a:xfrm>
        </p:spPr>
        <p:txBody>
          <a:bodyPr/>
          <a:lstStyle/>
          <a:p>
            <a:r>
              <a:rPr lang="en-US" b="1" dirty="0">
                <a:cs typeface="Arial"/>
              </a:rPr>
              <a:t>Qualitative Research</a:t>
            </a:r>
            <a:endParaRPr lang="en-US" b="1" dirty="0"/>
          </a:p>
        </p:txBody>
      </p:sp>
      <p:sp>
        <p:nvSpPr>
          <p:cNvPr id="3" name="Content Placeholder 2">
            <a:extLst>
              <a:ext uri="{FF2B5EF4-FFF2-40B4-BE49-F238E27FC236}">
                <a16:creationId xmlns:a16="http://schemas.microsoft.com/office/drawing/2014/main" id="{2301B61B-0848-DE00-6EA8-48C85E3F26CC}"/>
              </a:ext>
            </a:extLst>
          </p:cNvPr>
          <p:cNvSpPr>
            <a:spLocks noGrp="1"/>
          </p:cNvSpPr>
          <p:nvPr>
            <p:ph idx="1"/>
          </p:nvPr>
        </p:nvSpPr>
        <p:spPr>
          <a:xfrm>
            <a:off x="162314" y="1353399"/>
            <a:ext cx="12107711" cy="5548575"/>
          </a:xfrm>
        </p:spPr>
        <p:txBody>
          <a:bodyPr vert="horz" lIns="91440" tIns="45720" rIns="91440" bIns="45720" rtlCol="0" anchor="t">
            <a:noAutofit/>
          </a:bodyPr>
          <a:lstStyle/>
          <a:p>
            <a:pPr marL="344170" indent="-344170"/>
            <a:r>
              <a:rPr lang="en-US" sz="2400" dirty="0">
                <a:ea typeface="+mn-lt"/>
                <a:cs typeface="+mn-lt"/>
              </a:rPr>
              <a:t>Qualitative research involves nonnumerical data, such as opinions and literature. Examples of qualitative data may include: </a:t>
            </a:r>
            <a:endParaRPr lang="en-US" sz="2400">
              <a:cs typeface="Arial" panose="020B0604020202020204"/>
            </a:endParaRPr>
          </a:p>
          <a:p>
            <a:pPr marL="344170" indent="-344170"/>
            <a:r>
              <a:rPr lang="en-US" sz="2400" dirty="0">
                <a:ea typeface="+mn-lt"/>
                <a:cs typeface="+mn-lt"/>
              </a:rPr>
              <a:t>• Focus groups </a:t>
            </a:r>
            <a:endParaRPr lang="en-US" sz="2400"/>
          </a:p>
          <a:p>
            <a:pPr marL="344170" indent="-344170"/>
            <a:r>
              <a:rPr lang="en-US" sz="2400" dirty="0">
                <a:ea typeface="+mn-lt"/>
                <a:cs typeface="+mn-lt"/>
              </a:rPr>
              <a:t>• Surveys </a:t>
            </a:r>
            <a:endParaRPr lang="en-US" sz="2400"/>
          </a:p>
          <a:p>
            <a:pPr marL="344170" indent="-344170"/>
            <a:r>
              <a:rPr lang="en-US" sz="2400" dirty="0">
                <a:ea typeface="+mn-lt"/>
                <a:cs typeface="+mn-lt"/>
              </a:rPr>
              <a:t>• Participant comments </a:t>
            </a:r>
            <a:endParaRPr lang="en-US" sz="2400"/>
          </a:p>
          <a:p>
            <a:pPr marL="344170" indent="-344170"/>
            <a:r>
              <a:rPr lang="en-US" sz="2400" dirty="0">
                <a:ea typeface="+mn-lt"/>
                <a:cs typeface="+mn-lt"/>
              </a:rPr>
              <a:t>• Observations </a:t>
            </a:r>
            <a:endParaRPr lang="en-US" sz="2400"/>
          </a:p>
          <a:p>
            <a:pPr marL="344170" indent="-344170"/>
            <a:r>
              <a:rPr lang="en-US" sz="2400" dirty="0">
                <a:ea typeface="+mn-lt"/>
                <a:cs typeface="+mn-lt"/>
              </a:rPr>
              <a:t>• Interviews </a:t>
            </a:r>
            <a:endParaRPr lang="en-US" sz="2400"/>
          </a:p>
          <a:p>
            <a:pPr marL="344170" indent="-344170"/>
            <a:r>
              <a:rPr lang="en-US" sz="2400" dirty="0">
                <a:ea typeface="+mn-lt"/>
                <a:cs typeface="+mn-lt"/>
              </a:rPr>
              <a:t>Businesses often use qualitative research to determine consumer opinions and reactions. For instance, a marketing organization may present a new commercial to a focus group before airing it publicly to receive feedback. The company collects nonnumerical data—the opinions of the focus group participants—to m</a:t>
            </a:r>
            <a:r>
              <a:rPr lang="en-US" sz="2800" dirty="0">
                <a:ea typeface="+mn-lt"/>
                <a:cs typeface="+mn-lt"/>
              </a:rPr>
              <a:t>ake decisions. </a:t>
            </a:r>
            <a:endParaRPr lang="en-US" sz="2800"/>
          </a:p>
        </p:txBody>
      </p:sp>
      <p:sp>
        <p:nvSpPr>
          <p:cNvPr id="4" name="TextBox 3">
            <a:extLst>
              <a:ext uri="{FF2B5EF4-FFF2-40B4-BE49-F238E27FC236}">
                <a16:creationId xmlns:a16="http://schemas.microsoft.com/office/drawing/2014/main" id="{AD8FB87F-D2F7-3343-8BE4-2CCC02E56CC4}"/>
              </a:ext>
            </a:extLst>
          </p:cNvPr>
          <p:cNvSpPr txBox="1"/>
          <p:nvPr/>
        </p:nvSpPr>
        <p:spPr>
          <a:xfrm>
            <a:off x="10649415" y="446049"/>
            <a:ext cx="368662" cy="369332"/>
          </a:xfrm>
          <a:prstGeom prst="rect">
            <a:avLst/>
          </a:prstGeom>
          <a:noFill/>
        </p:spPr>
        <p:txBody>
          <a:bodyPr wrap="square" rtlCol="0">
            <a:spAutoFit/>
          </a:bodyPr>
          <a:lstStyle/>
          <a:p>
            <a:r>
              <a:rPr lang="en-LY" dirty="0"/>
              <a:t>5</a:t>
            </a:r>
          </a:p>
        </p:txBody>
      </p:sp>
    </p:spTree>
    <p:extLst>
      <p:ext uri="{BB962C8B-B14F-4D97-AF65-F5344CB8AC3E}">
        <p14:creationId xmlns:p14="http://schemas.microsoft.com/office/powerpoint/2010/main" val="3187382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EF01B-5937-3C72-E23E-0CB556741F23}"/>
              </a:ext>
            </a:extLst>
          </p:cNvPr>
          <p:cNvSpPr>
            <a:spLocks noGrp="1"/>
          </p:cNvSpPr>
          <p:nvPr>
            <p:ph type="title"/>
          </p:nvPr>
        </p:nvSpPr>
        <p:spPr>
          <a:xfrm>
            <a:off x="312736" y="224118"/>
            <a:ext cx="9404723" cy="1400530"/>
          </a:xfrm>
        </p:spPr>
        <p:txBody>
          <a:bodyPr/>
          <a:lstStyle/>
          <a:p>
            <a:r>
              <a:rPr lang="en-US" sz="4400" b="1" dirty="0">
                <a:cs typeface="Arial"/>
              </a:rPr>
              <a:t>Quantitative Research</a:t>
            </a:r>
            <a:endParaRPr lang="en-US" sz="4400" b="1" dirty="0" err="1"/>
          </a:p>
        </p:txBody>
      </p:sp>
      <p:sp>
        <p:nvSpPr>
          <p:cNvPr id="3" name="Content Placeholder 2">
            <a:extLst>
              <a:ext uri="{FF2B5EF4-FFF2-40B4-BE49-F238E27FC236}">
                <a16:creationId xmlns:a16="http://schemas.microsoft.com/office/drawing/2014/main" id="{1E2B2D9E-EA3B-F15D-FF0D-17D98CF97AD1}"/>
              </a:ext>
            </a:extLst>
          </p:cNvPr>
          <p:cNvSpPr>
            <a:spLocks noGrp="1"/>
          </p:cNvSpPr>
          <p:nvPr>
            <p:ph idx="1"/>
          </p:nvPr>
        </p:nvSpPr>
        <p:spPr>
          <a:xfrm>
            <a:off x="614034" y="2429072"/>
            <a:ext cx="9445800" cy="5020786"/>
          </a:xfrm>
        </p:spPr>
        <p:txBody>
          <a:bodyPr>
            <a:noAutofit/>
          </a:bodyPr>
          <a:lstStyle/>
          <a:p>
            <a:pPr marL="344170" indent="-344170"/>
            <a:r>
              <a:rPr lang="en-US" sz="2800" dirty="0">
                <a:ea typeface="+mn-lt"/>
                <a:cs typeface="+mn-lt"/>
              </a:rPr>
              <a:t>Quantitative research depends on numerical data, such as statistics and measurements. For example, a car manufacturer may compare the number of sales of red sedans compared to white sedans. The research uses objective data—the sales figures for red and white sedans—to draw conclusions</a:t>
            </a:r>
            <a:endParaRPr lang="en-US" sz="2800" dirty="0">
              <a:cs typeface="Arial" panose="020B0604020202020204"/>
            </a:endParaRPr>
          </a:p>
        </p:txBody>
      </p:sp>
      <p:sp>
        <p:nvSpPr>
          <p:cNvPr id="4" name="TextBox 3">
            <a:extLst>
              <a:ext uri="{FF2B5EF4-FFF2-40B4-BE49-F238E27FC236}">
                <a16:creationId xmlns:a16="http://schemas.microsoft.com/office/drawing/2014/main" id="{C11F91EB-5714-E346-A324-89D02602F6DF}"/>
              </a:ext>
            </a:extLst>
          </p:cNvPr>
          <p:cNvSpPr txBox="1"/>
          <p:nvPr/>
        </p:nvSpPr>
        <p:spPr>
          <a:xfrm>
            <a:off x="10582508" y="356839"/>
            <a:ext cx="354584" cy="461665"/>
          </a:xfrm>
          <a:prstGeom prst="rect">
            <a:avLst/>
          </a:prstGeom>
          <a:noFill/>
        </p:spPr>
        <p:txBody>
          <a:bodyPr wrap="none" rtlCol="0">
            <a:spAutoFit/>
          </a:bodyPr>
          <a:lstStyle/>
          <a:p>
            <a:r>
              <a:rPr lang="en-LY" sz="2400" dirty="0"/>
              <a:t>6</a:t>
            </a:r>
          </a:p>
        </p:txBody>
      </p:sp>
    </p:spTree>
    <p:extLst>
      <p:ext uri="{BB962C8B-B14F-4D97-AF65-F5344CB8AC3E}">
        <p14:creationId xmlns:p14="http://schemas.microsoft.com/office/powerpoint/2010/main" val="3702647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7DDEE-E14D-19B0-3597-EAC1C9B46960}"/>
              </a:ext>
            </a:extLst>
          </p:cNvPr>
          <p:cNvSpPr>
            <a:spLocks noGrp="1"/>
          </p:cNvSpPr>
          <p:nvPr>
            <p:ph type="title"/>
          </p:nvPr>
        </p:nvSpPr>
        <p:spPr>
          <a:xfrm>
            <a:off x="436561" y="252693"/>
            <a:ext cx="9404723" cy="1400530"/>
          </a:xfrm>
        </p:spPr>
        <p:txBody>
          <a:bodyPr/>
          <a:lstStyle/>
          <a:p>
            <a:r>
              <a:rPr lang="en-US" sz="4400" b="1" dirty="0">
                <a:cs typeface="Arial"/>
              </a:rPr>
              <a:t>Mixed Research</a:t>
            </a:r>
            <a:endParaRPr lang="en-US" sz="4400" b="1" dirty="0" err="1"/>
          </a:p>
        </p:txBody>
      </p:sp>
      <p:sp>
        <p:nvSpPr>
          <p:cNvPr id="5" name="Content Placeholder 4">
            <a:extLst>
              <a:ext uri="{FF2B5EF4-FFF2-40B4-BE49-F238E27FC236}">
                <a16:creationId xmlns:a16="http://schemas.microsoft.com/office/drawing/2014/main" id="{6C81CEB7-0A33-BCAF-EA22-4AD6D08093CE}"/>
              </a:ext>
            </a:extLst>
          </p:cNvPr>
          <p:cNvSpPr>
            <a:spLocks noGrp="1"/>
          </p:cNvSpPr>
          <p:nvPr>
            <p:ph idx="1"/>
          </p:nvPr>
        </p:nvSpPr>
        <p:spPr>
          <a:xfrm>
            <a:off x="-67721" y="2147366"/>
            <a:ext cx="12009460" cy="4457115"/>
          </a:xfrm>
        </p:spPr>
        <p:txBody>
          <a:bodyPr vert="horz" lIns="91440" tIns="45720" rIns="91440" bIns="45720" rtlCol="0" anchor="t">
            <a:normAutofit/>
          </a:bodyPr>
          <a:lstStyle/>
          <a:p>
            <a:pPr marL="344170" indent="-344170"/>
            <a:r>
              <a:rPr lang="en-US" sz="3200" dirty="0">
                <a:ea typeface="+mn-lt"/>
                <a:cs typeface="+mn-lt"/>
              </a:rPr>
              <a:t>Mixed research includes both qualitative and quantitative data. Consider the car manufacturer comparing sedan sales. The company could also ask car buyers to complete a survey after buying a red or white sedan that asks how much the color impacted their decision and other opinion-based questions.</a:t>
            </a:r>
            <a:endParaRPr lang="en-US" sz="3200" dirty="0">
              <a:cs typeface="Arial" panose="020B0604020202020204"/>
            </a:endParaRPr>
          </a:p>
        </p:txBody>
      </p:sp>
      <p:sp>
        <p:nvSpPr>
          <p:cNvPr id="6" name="Content Placeholder 2">
            <a:extLst>
              <a:ext uri="{FF2B5EF4-FFF2-40B4-BE49-F238E27FC236}">
                <a16:creationId xmlns:a16="http://schemas.microsoft.com/office/drawing/2014/main" id="{BB752FEE-472B-0640-6BA1-3A89C3C11EEC}"/>
              </a:ext>
            </a:extLst>
          </p:cNvPr>
          <p:cNvSpPr>
            <a:spLocks noGrp="1"/>
          </p:cNvSpPr>
          <p:nvPr/>
        </p:nvSpPr>
        <p:spPr>
          <a:xfrm>
            <a:off x="6343517" y="4724335"/>
            <a:ext cx="1710978" cy="1774458"/>
          </a:xfrm>
          <a:prstGeom prst="rect">
            <a:avLst/>
          </a:prstGeom>
        </p:spPr>
        <p:txBody>
          <a:bodyPr vert="horz" lIns="91440" tIns="45720" rIns="91440" bIns="45720" rtlCol="0" anchor="ctr">
            <a:normAutofit/>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pPr marL="344170" indent="-344170"/>
            <a:endParaRPr lang="en-US" dirty="0">
              <a:cs typeface="Arial" panose="020B0604020202020204"/>
            </a:endParaRPr>
          </a:p>
        </p:txBody>
      </p:sp>
      <p:sp>
        <p:nvSpPr>
          <p:cNvPr id="3" name="TextBox 2">
            <a:extLst>
              <a:ext uri="{FF2B5EF4-FFF2-40B4-BE49-F238E27FC236}">
                <a16:creationId xmlns:a16="http://schemas.microsoft.com/office/drawing/2014/main" id="{484D0B44-491A-0840-956F-13585E1A0B0F}"/>
              </a:ext>
            </a:extLst>
          </p:cNvPr>
          <p:cNvSpPr txBox="1"/>
          <p:nvPr/>
        </p:nvSpPr>
        <p:spPr>
          <a:xfrm>
            <a:off x="10526751" y="178420"/>
            <a:ext cx="354584" cy="461665"/>
          </a:xfrm>
          <a:prstGeom prst="rect">
            <a:avLst/>
          </a:prstGeom>
          <a:noFill/>
        </p:spPr>
        <p:txBody>
          <a:bodyPr wrap="none" rtlCol="0">
            <a:spAutoFit/>
          </a:bodyPr>
          <a:lstStyle/>
          <a:p>
            <a:r>
              <a:rPr lang="en-LY" sz="2400" dirty="0"/>
              <a:t>7</a:t>
            </a:r>
          </a:p>
        </p:txBody>
      </p:sp>
    </p:spTree>
    <p:extLst>
      <p:ext uri="{BB962C8B-B14F-4D97-AF65-F5344CB8AC3E}">
        <p14:creationId xmlns:p14="http://schemas.microsoft.com/office/powerpoint/2010/main" val="3471601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4DA54-CA17-7BC8-158C-EC72DACDAFD3}"/>
              </a:ext>
            </a:extLst>
          </p:cNvPr>
          <p:cNvSpPr>
            <a:spLocks noGrp="1"/>
          </p:cNvSpPr>
          <p:nvPr>
            <p:ph type="title"/>
          </p:nvPr>
        </p:nvSpPr>
        <p:spPr>
          <a:xfrm>
            <a:off x="755826" y="1082423"/>
            <a:ext cx="8079135" cy="631181"/>
          </a:xfrm>
        </p:spPr>
        <p:txBody>
          <a:bodyPr>
            <a:normAutofit fontScale="90000"/>
          </a:bodyPr>
          <a:lstStyle/>
          <a:p>
            <a:r>
              <a:rPr lang="en-US" dirty="0">
                <a:cs typeface="Arial"/>
              </a:rPr>
              <a:t> </a:t>
            </a:r>
            <a:br>
              <a:rPr lang="en-US" dirty="0">
                <a:cs typeface="Arial"/>
              </a:rPr>
            </a:br>
            <a:r>
              <a:rPr lang="en-US" dirty="0">
                <a:cs typeface="Arial"/>
              </a:rPr>
              <a:t/>
            </a:r>
            <a:br>
              <a:rPr lang="en-US" dirty="0">
                <a:cs typeface="Arial"/>
              </a:rPr>
            </a:br>
            <a:r>
              <a:rPr lang="en-US" dirty="0">
                <a:cs typeface="Arial"/>
              </a:rPr>
              <a:t> </a:t>
            </a:r>
            <a:br>
              <a:rPr lang="en-US" dirty="0">
                <a:cs typeface="Arial"/>
              </a:rPr>
            </a:br>
            <a:endParaRPr lang="en-US" dirty="0">
              <a:cs typeface="Arial"/>
            </a:endParaRPr>
          </a:p>
        </p:txBody>
      </p:sp>
      <p:graphicFrame>
        <p:nvGraphicFramePr>
          <p:cNvPr id="7" name="Content Placeholder 6">
            <a:extLst>
              <a:ext uri="{FF2B5EF4-FFF2-40B4-BE49-F238E27FC236}">
                <a16:creationId xmlns:a16="http://schemas.microsoft.com/office/drawing/2014/main" id="{881BAFD0-5205-D140-A011-32C2126B32F2}"/>
              </a:ext>
            </a:extLst>
          </p:cNvPr>
          <p:cNvGraphicFramePr>
            <a:graphicFrameLocks noGrp="1"/>
          </p:cNvGraphicFramePr>
          <p:nvPr>
            <p:ph idx="1"/>
            <p:extLst>
              <p:ext uri="{D42A27DB-BD31-4B8C-83A1-F6EECF244321}">
                <p14:modId xmlns:p14="http://schemas.microsoft.com/office/powerpoint/2010/main" val="3443985457"/>
              </p:ext>
            </p:extLst>
          </p:nvPr>
        </p:nvGraphicFramePr>
        <p:xfrm>
          <a:off x="555172" y="3388519"/>
          <a:ext cx="10140042" cy="975360"/>
        </p:xfrm>
        <a:graphic>
          <a:graphicData uri="http://schemas.openxmlformats.org/drawingml/2006/table">
            <a:tbl>
              <a:tblPr/>
              <a:tblGrid>
                <a:gridCol w="10140042">
                  <a:extLst>
                    <a:ext uri="{9D8B030D-6E8A-4147-A177-3AD203B41FA5}">
                      <a16:colId xmlns:a16="http://schemas.microsoft.com/office/drawing/2014/main" val="461778723"/>
                    </a:ext>
                  </a:extLst>
                </a:gridCol>
              </a:tblGrid>
              <a:tr h="0">
                <a:tc>
                  <a:txBody>
                    <a:bodyPr/>
                    <a:lstStyle/>
                    <a:p>
                      <a:pPr marL="285750" indent="-285750" fontAlgn="t">
                        <a:buFont typeface="Arial" panose="020B0604020202020204" pitchFamily="34" charset="0"/>
                        <a:buChar char="•"/>
                      </a:pPr>
                      <a:r>
                        <a:rPr lang="en-US" dirty="0">
                          <a:solidFill>
                            <a:schemeClr val="bg2">
                              <a:lumMod val="75000"/>
                            </a:schemeClr>
                          </a:solidFill>
                          <a:effectLst/>
                          <a:latin typeface="Arial" panose="020B0604020202020204" pitchFamily="34" charset="0"/>
                        </a:rPr>
                        <a:t/>
                      </a:r>
                      <a:br>
                        <a:rPr lang="en-US" dirty="0">
                          <a:solidFill>
                            <a:schemeClr val="bg2">
                              <a:lumMod val="75000"/>
                            </a:schemeClr>
                          </a:solidFill>
                          <a:effectLst/>
                          <a:latin typeface="Arial" panose="020B0604020202020204" pitchFamily="34" charset="0"/>
                        </a:rPr>
                      </a:br>
                      <a:r>
                        <a:rPr lang="en-US" dirty="0" err="1">
                          <a:solidFill>
                            <a:schemeClr val="bg2">
                              <a:lumMod val="75000"/>
                            </a:schemeClr>
                          </a:solidFill>
                          <a:effectLst/>
                          <a:latin typeface="Arial" panose="020B0604020202020204" pitchFamily="34" charset="0"/>
                        </a:rPr>
                        <a:t>Benavente</a:t>
                      </a:r>
                      <a:r>
                        <a:rPr lang="en-US" dirty="0">
                          <a:solidFill>
                            <a:schemeClr val="bg2">
                              <a:lumMod val="75000"/>
                            </a:schemeClr>
                          </a:solidFill>
                          <a:effectLst/>
                          <a:latin typeface="Arial" panose="020B0604020202020204" pitchFamily="34" charset="0"/>
                        </a:rPr>
                        <a:t>, S. B. T. (2016). Are there Some Types Scientific Researches More Important than Others. </a:t>
                      </a:r>
                      <a:r>
                        <a:rPr lang="en-US" i="1" dirty="0">
                          <a:solidFill>
                            <a:schemeClr val="bg2">
                              <a:lumMod val="75000"/>
                            </a:schemeClr>
                          </a:solidFill>
                          <a:effectLst/>
                          <a:latin typeface="Arial" panose="020B0604020202020204" pitchFamily="34" charset="0"/>
                        </a:rPr>
                        <a:t>J </a:t>
                      </a:r>
                      <a:r>
                        <a:rPr lang="en-US" i="1" dirty="0" err="1">
                          <a:solidFill>
                            <a:schemeClr val="bg2">
                              <a:lumMod val="75000"/>
                            </a:schemeClr>
                          </a:solidFill>
                          <a:effectLst/>
                          <a:latin typeface="Arial" panose="020B0604020202020204" pitchFamily="34" charset="0"/>
                        </a:rPr>
                        <a:t>Perioper</a:t>
                      </a:r>
                      <a:r>
                        <a:rPr lang="en-US" i="1" dirty="0">
                          <a:solidFill>
                            <a:schemeClr val="bg2">
                              <a:lumMod val="75000"/>
                            </a:schemeClr>
                          </a:solidFill>
                          <a:effectLst/>
                          <a:latin typeface="Arial" panose="020B0604020202020204" pitchFamily="34" charset="0"/>
                        </a:rPr>
                        <a:t> Crit Intensive Care </a:t>
                      </a:r>
                      <a:r>
                        <a:rPr lang="en-US" i="1" dirty="0" err="1">
                          <a:solidFill>
                            <a:schemeClr val="bg2">
                              <a:lumMod val="75000"/>
                            </a:schemeClr>
                          </a:solidFill>
                          <a:effectLst/>
                          <a:latin typeface="Arial" panose="020B0604020202020204" pitchFamily="34" charset="0"/>
                        </a:rPr>
                        <a:t>Nurs</a:t>
                      </a:r>
                      <a:r>
                        <a:rPr lang="en-US" dirty="0">
                          <a:solidFill>
                            <a:schemeClr val="bg2">
                              <a:lumMod val="75000"/>
                            </a:schemeClr>
                          </a:solidFill>
                          <a:effectLst/>
                          <a:latin typeface="Arial" panose="020B0604020202020204" pitchFamily="34" charset="0"/>
                        </a:rPr>
                        <a:t>, </a:t>
                      </a:r>
                      <a:r>
                        <a:rPr lang="en-US" i="1" dirty="0">
                          <a:solidFill>
                            <a:schemeClr val="bg2">
                              <a:lumMod val="75000"/>
                            </a:schemeClr>
                          </a:solidFill>
                          <a:effectLst/>
                          <a:latin typeface="Arial" panose="020B0604020202020204" pitchFamily="34" charset="0"/>
                        </a:rPr>
                        <a:t>2</a:t>
                      </a:r>
                      <a:r>
                        <a:rPr lang="en-US" dirty="0">
                          <a:solidFill>
                            <a:schemeClr val="bg2">
                              <a:lumMod val="75000"/>
                            </a:schemeClr>
                          </a:solidFill>
                          <a:effectLst/>
                          <a:latin typeface="Arial" panose="020B0604020202020204" pitchFamily="34" charset="0"/>
                        </a:rPr>
                        <a:t>, e111.</a:t>
                      </a:r>
                    </a:p>
                  </a:txBody>
                  <a:tcPr marT="76200" marB="76200">
                    <a:lnL>
                      <a:noFill/>
                    </a:lnL>
                    <a:lnR>
                      <a:noFill/>
                    </a:lnR>
                    <a:lnT>
                      <a:noFill/>
                    </a:lnT>
                    <a:lnB>
                      <a:noFill/>
                    </a:lnB>
                    <a:solidFill>
                      <a:srgbClr val="FFFFFF"/>
                    </a:solidFill>
                  </a:tcPr>
                </a:tc>
                <a:extLst>
                  <a:ext uri="{0D108BD9-81ED-4DB2-BD59-A6C34878D82A}">
                    <a16:rowId xmlns:a16="http://schemas.microsoft.com/office/drawing/2014/main" val="2631761138"/>
                  </a:ext>
                </a:extLst>
              </a:tr>
            </a:tbl>
          </a:graphicData>
        </a:graphic>
      </p:graphicFrame>
      <p:sp>
        <p:nvSpPr>
          <p:cNvPr id="3" name="Rectangle 2"/>
          <p:cNvSpPr/>
          <p:nvPr/>
        </p:nvSpPr>
        <p:spPr>
          <a:xfrm>
            <a:off x="852448" y="787461"/>
            <a:ext cx="6481225" cy="646331"/>
          </a:xfrm>
          <a:prstGeom prst="rect">
            <a:avLst/>
          </a:prstGeom>
        </p:spPr>
        <p:txBody>
          <a:bodyPr wrap="square">
            <a:spAutoFit/>
          </a:bodyPr>
          <a:lstStyle/>
          <a:p>
            <a:r>
              <a:rPr lang="en-US" sz="3600" b="1" dirty="0" smtClean="0"/>
              <a:t>References:</a:t>
            </a:r>
            <a:endParaRPr lang="en-US" sz="3600" b="1" dirty="0"/>
          </a:p>
        </p:txBody>
      </p:sp>
    </p:spTree>
    <p:extLst>
      <p:ext uri="{BB962C8B-B14F-4D97-AF65-F5344CB8AC3E}">
        <p14:creationId xmlns:p14="http://schemas.microsoft.com/office/powerpoint/2010/main" val="2385716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F2DBB-3E85-F943-9357-5194CAA7E2F7}"/>
              </a:ext>
            </a:extLst>
          </p:cNvPr>
          <p:cNvSpPr>
            <a:spLocks noGrp="1"/>
          </p:cNvSpPr>
          <p:nvPr>
            <p:ph type="title"/>
          </p:nvPr>
        </p:nvSpPr>
        <p:spPr>
          <a:xfrm>
            <a:off x="1707468" y="2728735"/>
            <a:ext cx="9404723" cy="1400530"/>
          </a:xfrm>
        </p:spPr>
        <p:txBody>
          <a:bodyPr/>
          <a:lstStyle/>
          <a:p>
            <a:r>
              <a:rPr lang="en-LY" sz="9600" b="1" dirty="0"/>
              <a:t>THANK YOU!</a:t>
            </a:r>
          </a:p>
        </p:txBody>
      </p:sp>
    </p:spTree>
    <p:extLst>
      <p:ext uri="{BB962C8B-B14F-4D97-AF65-F5344CB8AC3E}">
        <p14:creationId xmlns:p14="http://schemas.microsoft.com/office/powerpoint/2010/main" val="37476124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office theme</Template>
  <TotalTime>10</TotalTime>
  <Words>255</Words>
  <Application>Microsoft Office PowerPoint</Application>
  <PresentationFormat>Widescreen</PresentationFormat>
  <Paragraphs>38</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Century Gothic</vt:lpstr>
      <vt:lpstr>Wingdings</vt:lpstr>
      <vt:lpstr>Wingdings 3</vt:lpstr>
      <vt:lpstr>Ion</vt:lpstr>
      <vt:lpstr>Libyan International Medical University Faculty of Business Administration   </vt:lpstr>
      <vt:lpstr>Table of Content</vt:lpstr>
      <vt:lpstr>Introduction</vt:lpstr>
      <vt:lpstr>Applied Research</vt:lpstr>
      <vt:lpstr>Qualitative Research</vt:lpstr>
      <vt:lpstr>Quantitative Research</vt:lpstr>
      <vt:lpstr>Mixed Research</vt:lpstr>
      <vt:lpstr>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Maher Fattouh</cp:lastModifiedBy>
  <cp:revision>584</cp:revision>
  <dcterms:created xsi:type="dcterms:W3CDTF">2022-03-22T20:25:55Z</dcterms:created>
  <dcterms:modified xsi:type="dcterms:W3CDTF">2022-04-10T10:51:25Z</dcterms:modified>
</cp:coreProperties>
</file>