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30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98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D8BD707-D9CF-40AE-B4C6-C98DA3205C09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marL="12700">
              <a:lnSpc>
                <a:spcPts val="2090"/>
              </a:lnSpc>
            </a:pPr>
            <a:r>
              <a:rPr lang="en-US" spc="-10" smtClean="0"/>
              <a:t>TSMU. Surgery Direction</a:t>
            </a:r>
            <a:r>
              <a:rPr lang="en-US" spc="-25" smtClean="0"/>
              <a:t> </a:t>
            </a:r>
            <a:r>
              <a:rPr lang="en-US" spc="-5" smtClean="0"/>
              <a:t>N1</a:t>
            </a:r>
            <a:endParaRPr lang="en-US" spc="-5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838200"/>
            <a:ext cx="75438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Large Intestine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533400" y="3429000"/>
            <a:ext cx="7543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C000"/>
                </a:solidFill>
              </a:rPr>
              <a:t>Naseralla J Elsaadi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Consultant General Surgeon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Clinical Surgery In General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BMC, Benghazi</a:t>
            </a:r>
            <a:endParaRPr lang="ar-SA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826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6778" y="297162"/>
            <a:ext cx="75438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09370" marR="5080" indent="105029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</a:t>
            </a:r>
            <a:r>
              <a:rPr sz="3600" dirty="0">
                <a:solidFill>
                  <a:srgbClr val="FFFF66"/>
                </a:solidFill>
              </a:rPr>
              <a:t>intestine:  </a:t>
            </a:r>
            <a:r>
              <a:rPr sz="3600" spc="-5" dirty="0">
                <a:solidFill>
                  <a:srgbClr val="FFFF66"/>
                </a:solidFill>
              </a:rPr>
              <a:t>Fiberoptical</a:t>
            </a:r>
            <a:r>
              <a:rPr sz="3600" spc="-40" dirty="0">
                <a:solidFill>
                  <a:srgbClr val="FFFF66"/>
                </a:solidFill>
              </a:rPr>
              <a:t> </a:t>
            </a:r>
            <a:r>
              <a:rPr sz="3600" spc="-5" dirty="0">
                <a:solidFill>
                  <a:srgbClr val="FFFF66"/>
                </a:solidFill>
              </a:rPr>
              <a:t>colonoscopy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66821" y="1981520"/>
            <a:ext cx="4174490" cy="28707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637540">
              <a:lnSpc>
                <a:spcPct val="120800"/>
              </a:lnSpc>
              <a:spcBef>
                <a:spcPts val="10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Contraindications: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fulminant colitis</a:t>
            </a:r>
            <a:r>
              <a:rPr sz="2400" spc="-6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and</a:t>
            </a:r>
            <a:endParaRPr sz="2400" dirty="0">
              <a:latin typeface="Arial"/>
              <a:cs typeface="Arial"/>
            </a:endParaRPr>
          </a:p>
          <a:p>
            <a:pPr marL="393700" marR="43180">
              <a:lnSpc>
                <a:spcPct val="100000"/>
              </a:lnSpc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suspected</a:t>
            </a:r>
            <a:r>
              <a:rPr sz="2400" spc="-9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perforation  (relative);</a:t>
            </a:r>
            <a:endParaRPr sz="2400" dirty="0">
              <a:latin typeface="Arial"/>
              <a:cs typeface="Arial"/>
            </a:endParaRPr>
          </a:p>
          <a:p>
            <a:pPr marL="393700" marR="51435" indent="-342900">
              <a:lnSpc>
                <a:spcPct val="100000"/>
              </a:lnSpc>
              <a:spcBef>
                <a:spcPts val="70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Complication: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perforation</a:t>
            </a:r>
            <a:r>
              <a:rPr sz="2400" spc="-9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(0,1-0,2%),</a:t>
            </a:r>
            <a:endParaRPr sz="2400" dirty="0">
              <a:latin typeface="Arial"/>
              <a:cs typeface="Arial"/>
            </a:endParaRPr>
          </a:p>
          <a:p>
            <a:pPr marL="393700">
              <a:lnSpc>
                <a:spcPts val="3350"/>
              </a:lnSpc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bleeding</a:t>
            </a:r>
            <a:r>
              <a:rPr sz="2400" spc="-20" dirty="0">
                <a:solidFill>
                  <a:srgbClr val="FFFF66"/>
                </a:solidFill>
                <a:latin typeface="Arial"/>
                <a:cs typeface="Arial"/>
              </a:rPr>
              <a:t> (0,2%)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76778" y="1644650"/>
            <a:ext cx="2951480" cy="30777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1320" y="4982209"/>
            <a:ext cx="456438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colonoscope </a:t>
            </a:r>
            <a:r>
              <a:rPr sz="1800" spc="5" dirty="0">
                <a:solidFill>
                  <a:srgbClr val="FFFFFF"/>
                </a:solidFill>
                <a:latin typeface="Verdana"/>
                <a:cs typeface="Verdana"/>
              </a:rPr>
              <a:t>is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inserted through the  rectum into the colon.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colonoscope </a:t>
            </a:r>
            <a:r>
              <a:rPr sz="1800" spc="5" dirty="0">
                <a:solidFill>
                  <a:srgbClr val="FFFFFF"/>
                </a:solidFill>
                <a:latin typeface="Verdana"/>
                <a:cs typeface="Verdana"/>
              </a:rPr>
              <a:t>is 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thin, tube-like instrument with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light  and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lens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for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viewing. It may also  have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tool to remove polyps or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tissue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1320" y="6353809"/>
            <a:ext cx="9645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am</a:t>
            </a:r>
            <a:r>
              <a:rPr sz="1800" spc="-1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800" spc="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3119" y="441554"/>
            <a:ext cx="773620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000" spc="-5" dirty="0">
                <a:solidFill>
                  <a:srgbClr val="FFFF66"/>
                </a:solidFill>
              </a:rPr>
              <a:t>Large intestine: </a:t>
            </a:r>
            <a:r>
              <a:rPr sz="4000" spc="-10" dirty="0">
                <a:solidFill>
                  <a:srgbClr val="FFFF66"/>
                </a:solidFill>
              </a:rPr>
              <a:t>other</a:t>
            </a:r>
            <a:r>
              <a:rPr sz="4000" spc="-60" dirty="0">
                <a:solidFill>
                  <a:srgbClr val="FFFF66"/>
                </a:solidFill>
              </a:rPr>
              <a:t> </a:t>
            </a:r>
            <a:r>
              <a:rPr sz="4000" spc="-5" dirty="0">
                <a:solidFill>
                  <a:srgbClr val="FFFF66"/>
                </a:solidFill>
              </a:rPr>
              <a:t>methods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3962400" y="170815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07645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2400" y="294640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 dirty="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8176" y="1670050"/>
            <a:ext cx="4490084" cy="2051844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Proctosigmoidoscopy;</a:t>
            </a:r>
            <a:endParaRPr sz="2400" dirty="0">
              <a:latin typeface="Arial"/>
              <a:cs typeface="Arial"/>
            </a:endParaRPr>
          </a:p>
          <a:p>
            <a:pPr marL="12700" marR="78105">
              <a:lnSpc>
                <a:spcPct val="100400"/>
              </a:lnSpc>
              <a:spcBef>
                <a:spcPts val="49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Flexible sigmoidoscopy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(65</a:t>
            </a:r>
            <a:r>
              <a:rPr sz="2400" spc="-8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cm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length);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Angiography(to detect bleeding  sites);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3399" y="1365840"/>
            <a:ext cx="3086099" cy="3358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33119" y="5191759"/>
            <a:ext cx="754888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FFFFFF"/>
                </a:solidFill>
                <a:latin typeface="Verdana"/>
                <a:cs typeface="Verdana"/>
              </a:rPr>
              <a:t>Sigmoidoscopy. </a:t>
            </a:r>
            <a:r>
              <a:rPr sz="2000" dirty="0">
                <a:solidFill>
                  <a:srgbClr val="FFFFFF"/>
                </a:solidFill>
                <a:latin typeface="Verdana"/>
                <a:cs typeface="Verdana"/>
              </a:rPr>
              <a:t>A </a:t>
            </a:r>
            <a:r>
              <a:rPr sz="2000" spc="-5" dirty="0">
                <a:solidFill>
                  <a:srgbClr val="FFFFFF"/>
                </a:solidFill>
                <a:latin typeface="Verdana"/>
                <a:cs typeface="Verdana"/>
              </a:rPr>
              <a:t>thin, lighted tube </a:t>
            </a:r>
            <a:r>
              <a:rPr sz="2000" spc="5" dirty="0">
                <a:solidFill>
                  <a:srgbClr val="FFFFFF"/>
                </a:solidFill>
                <a:latin typeface="Verdana"/>
                <a:cs typeface="Verdana"/>
              </a:rPr>
              <a:t>is </a:t>
            </a:r>
            <a:r>
              <a:rPr sz="2000" spc="-5" dirty="0">
                <a:solidFill>
                  <a:srgbClr val="FFFFFF"/>
                </a:solidFill>
                <a:latin typeface="Verdana"/>
                <a:cs typeface="Verdana"/>
              </a:rPr>
              <a:t>inserted  through the anus and rectum and into the lower  part </a:t>
            </a:r>
            <a:r>
              <a:rPr sz="2000" dirty="0">
                <a:solidFill>
                  <a:srgbClr val="FFFFFF"/>
                </a:solidFill>
                <a:latin typeface="Verdana"/>
                <a:cs typeface="Verdana"/>
              </a:rPr>
              <a:t>of </a:t>
            </a:r>
            <a:r>
              <a:rPr sz="2000" spc="-5" dirty="0">
                <a:solidFill>
                  <a:srgbClr val="FFFFFF"/>
                </a:solidFill>
                <a:latin typeface="Verdana"/>
                <a:cs typeface="Verdana"/>
              </a:rPr>
              <a:t>the colon to look </a:t>
            </a:r>
            <a:r>
              <a:rPr sz="2000" dirty="0">
                <a:solidFill>
                  <a:srgbClr val="FFFFFF"/>
                </a:solidFill>
                <a:latin typeface="Verdana"/>
                <a:cs typeface="Verdana"/>
              </a:rPr>
              <a:t>for </a:t>
            </a:r>
            <a:r>
              <a:rPr sz="2000" spc="-5" dirty="0">
                <a:solidFill>
                  <a:srgbClr val="FFFFFF"/>
                </a:solidFill>
                <a:latin typeface="Verdana"/>
                <a:cs typeface="Verdana"/>
              </a:rPr>
              <a:t>abnormal</a:t>
            </a:r>
            <a:r>
              <a:rPr sz="2000" spc="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Verdana"/>
                <a:cs typeface="Verdana"/>
              </a:rPr>
              <a:t>areas.</a:t>
            </a:r>
            <a:endParaRPr sz="20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2337" y="522678"/>
            <a:ext cx="75711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Obstruction of </a:t>
            </a:r>
            <a:r>
              <a:rPr sz="3600" dirty="0">
                <a:solidFill>
                  <a:srgbClr val="FFFF66"/>
                </a:solidFill>
              </a:rPr>
              <a:t>the </a:t>
            </a:r>
            <a:r>
              <a:rPr sz="3600" spc="-5" dirty="0">
                <a:solidFill>
                  <a:srgbClr val="FFFF66"/>
                </a:solidFill>
              </a:rPr>
              <a:t>Large</a:t>
            </a:r>
            <a:r>
              <a:rPr sz="3600" spc="-20" dirty="0">
                <a:solidFill>
                  <a:srgbClr val="FFFF66"/>
                </a:solidFill>
              </a:rPr>
              <a:t> </a:t>
            </a:r>
            <a:r>
              <a:rPr sz="3600" dirty="0">
                <a:solidFill>
                  <a:srgbClr val="FFFF66"/>
                </a:solidFill>
              </a:rPr>
              <a:t>intestine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pc="-10" dirty="0"/>
              <a:t>TSMU. Surgery Direction</a:t>
            </a:r>
            <a:r>
              <a:rPr spc="-25" dirty="0"/>
              <a:t> </a:t>
            </a:r>
            <a:r>
              <a:rPr spc="-5" dirty="0"/>
              <a:t>N1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07890" y="1648459"/>
            <a:ext cx="4072254" cy="3786293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393700" marR="726440" indent="-342900">
              <a:lnSpc>
                <a:spcPts val="2690"/>
              </a:lnSpc>
              <a:spcBef>
                <a:spcPts val="745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15%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all</a:t>
            </a:r>
            <a:r>
              <a:rPr sz="2400" spc="-14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intestinal 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obstructions.</a:t>
            </a:r>
            <a:endParaRPr sz="2400" dirty="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45"/>
              </a:spcBef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Reasons:</a:t>
            </a:r>
            <a:endParaRPr sz="2400" dirty="0">
              <a:latin typeface="Arial"/>
              <a:cs typeface="Arial"/>
            </a:endParaRPr>
          </a:p>
          <a:p>
            <a:pPr marL="393700" indent="-342900">
              <a:lnSpc>
                <a:spcPct val="100000"/>
              </a:lnSpc>
              <a:spcBef>
                <a:spcPts val="3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Carcinoma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66"/>
                </a:solidFill>
                <a:latin typeface="Arial"/>
                <a:cs typeface="Arial"/>
              </a:rPr>
              <a:t>(65%)</a:t>
            </a:r>
            <a:endParaRPr sz="2400" dirty="0">
              <a:latin typeface="Arial"/>
              <a:cs typeface="Arial"/>
            </a:endParaRPr>
          </a:p>
          <a:p>
            <a:pPr marL="393700" indent="-342900">
              <a:lnSpc>
                <a:spcPct val="100000"/>
              </a:lnSpc>
              <a:spcBef>
                <a:spcPts val="2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Volvulus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66"/>
                </a:solidFill>
                <a:latin typeface="Arial"/>
                <a:cs typeface="Arial"/>
              </a:rPr>
              <a:t>(5%)</a:t>
            </a:r>
            <a:endParaRPr sz="2400" dirty="0">
              <a:latin typeface="Arial"/>
              <a:cs typeface="Arial"/>
            </a:endParaRPr>
          </a:p>
          <a:p>
            <a:pPr marL="393700" marR="312420" indent="-342900">
              <a:lnSpc>
                <a:spcPts val="2690"/>
              </a:lnSpc>
              <a:spcBef>
                <a:spcPts val="675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Diverticular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disease  </a:t>
            </a:r>
            <a:r>
              <a:rPr sz="2400" spc="-25" dirty="0">
                <a:solidFill>
                  <a:srgbClr val="FFFF66"/>
                </a:solidFill>
                <a:latin typeface="Arial"/>
                <a:cs typeface="Arial"/>
              </a:rPr>
              <a:t>(20%)</a:t>
            </a:r>
            <a:endParaRPr sz="2400" dirty="0">
              <a:latin typeface="Arial"/>
              <a:cs typeface="Arial"/>
            </a:endParaRPr>
          </a:p>
          <a:p>
            <a:pPr marL="393700" indent="-342900">
              <a:lnSpc>
                <a:spcPct val="100000"/>
              </a:lnSpc>
              <a:spcBef>
                <a:spcPts val="45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Inflamatory</a:t>
            </a:r>
            <a:r>
              <a:rPr sz="2400" spc="-6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disorders</a:t>
            </a:r>
            <a:endParaRPr sz="2400" dirty="0">
              <a:latin typeface="Arial"/>
              <a:cs typeface="Arial"/>
            </a:endParaRPr>
          </a:p>
          <a:p>
            <a:pPr marL="393700" indent="-342900">
              <a:lnSpc>
                <a:spcPct val="100000"/>
              </a:lnSpc>
              <a:spcBef>
                <a:spcPts val="2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Benign</a:t>
            </a:r>
            <a:r>
              <a:rPr sz="2400" spc="-2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tumors</a:t>
            </a:r>
            <a:endParaRPr sz="2400" dirty="0">
              <a:latin typeface="Arial"/>
              <a:cs typeface="Arial"/>
            </a:endParaRPr>
          </a:p>
          <a:p>
            <a:pPr marL="393700" indent="-342900">
              <a:lnSpc>
                <a:spcPct val="100000"/>
              </a:lnSpc>
              <a:spcBef>
                <a:spcPts val="3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Fecal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impaction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4970" y="1988820"/>
            <a:ext cx="3810000" cy="3803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45990" y="1672590"/>
            <a:ext cx="29343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66"/>
                </a:solidFill>
                <a:latin typeface="Arial"/>
                <a:cs typeface="Arial"/>
              </a:rPr>
              <a:t>Essentials </a:t>
            </a:r>
            <a:r>
              <a:rPr sz="2000" b="1" dirty="0">
                <a:solidFill>
                  <a:srgbClr val="FFFF66"/>
                </a:solidFill>
                <a:latin typeface="Arial"/>
                <a:cs typeface="Arial"/>
              </a:rPr>
              <a:t>of</a:t>
            </a:r>
            <a:r>
              <a:rPr sz="2000" b="1" spc="-3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FFFF66"/>
                </a:solidFill>
                <a:latin typeface="Arial"/>
                <a:cs typeface="Arial"/>
              </a:rPr>
              <a:t>diagnosis: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1954529"/>
            <a:ext cx="142875" cy="944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3362959"/>
            <a:ext cx="142875" cy="2045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3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4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88890" y="1979929"/>
            <a:ext cx="3895090" cy="347172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939800">
              <a:lnSpc>
                <a:spcPct val="100800"/>
              </a:lnSpc>
              <a:spcBef>
                <a:spcPts val="80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Constipation;  Distension, tenderness;  Abdominal pain</a:t>
            </a:r>
            <a:r>
              <a:rPr sz="2000" spc="-6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(severe,</a:t>
            </a:r>
            <a:endParaRPr sz="2000" dirty="0">
              <a:latin typeface="Arial"/>
              <a:cs typeface="Arial"/>
            </a:endParaRPr>
          </a:p>
          <a:p>
            <a:pPr marL="12700" marR="34290">
              <a:lnSpc>
                <a:spcPct val="80000"/>
              </a:lnSpc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continuous in case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ischemia,  cramping “comes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and</a:t>
            </a: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goes”);</a:t>
            </a:r>
            <a:endParaRPr sz="2000" dirty="0">
              <a:latin typeface="Arial"/>
              <a:cs typeface="Arial"/>
            </a:endParaRPr>
          </a:p>
          <a:p>
            <a:pPr marL="12700" marR="1095375">
              <a:lnSpc>
                <a:spcPts val="2420"/>
              </a:lnSpc>
              <a:spcBef>
                <a:spcPts val="75"/>
              </a:spcBef>
            </a:pP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Nausea, </a:t>
            </a: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vomiting</a:t>
            </a:r>
            <a:r>
              <a:rPr sz="2000" spc="-7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(late) 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X-ray</a:t>
            </a:r>
            <a:r>
              <a:rPr sz="2000" spc="-4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findings</a:t>
            </a:r>
            <a:endParaRPr sz="2000" dirty="0">
              <a:latin typeface="Arial"/>
              <a:cs typeface="Arial"/>
            </a:endParaRPr>
          </a:p>
          <a:p>
            <a:pPr marL="12700" marR="5080">
              <a:lnSpc>
                <a:spcPct val="80000"/>
              </a:lnSpc>
              <a:spcBef>
                <a:spcPts val="415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Peristaltic </a:t>
            </a:r>
            <a:r>
              <a:rPr sz="2000" spc="5" dirty="0">
                <a:solidFill>
                  <a:srgbClr val="FFFF66"/>
                </a:solidFill>
                <a:latin typeface="Arial"/>
                <a:cs typeface="Arial"/>
              </a:rPr>
              <a:t>waves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may be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seen</a:t>
            </a:r>
            <a:r>
              <a:rPr sz="2000" spc="-6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if  abdominal </a:t>
            </a:r>
            <a:r>
              <a:rPr sz="2000" spc="10" dirty="0">
                <a:solidFill>
                  <a:srgbClr val="FFFF66"/>
                </a:solidFill>
                <a:latin typeface="Arial"/>
                <a:cs typeface="Arial"/>
              </a:rPr>
              <a:t>wall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is</a:t>
            </a:r>
            <a:r>
              <a:rPr sz="2000" spc="-3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thin;</a:t>
            </a:r>
            <a:endParaRPr sz="2000" dirty="0">
              <a:latin typeface="Arial"/>
              <a:cs typeface="Arial"/>
            </a:endParaRPr>
          </a:p>
          <a:p>
            <a:pPr marL="12700" marR="193675">
              <a:lnSpc>
                <a:spcPct val="79600"/>
              </a:lnSpc>
              <a:spcBef>
                <a:spcPts val="509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High-pitched, metallic tinkles,  rushes, gurgles may be</a:t>
            </a:r>
            <a:r>
              <a:rPr sz="2000" spc="-5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heard;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Tenderness, palpable</a:t>
            </a:r>
            <a:r>
              <a:rPr sz="2000" spc="-2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mass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1459" y="2204720"/>
            <a:ext cx="4381500" cy="2857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/>
          <p:cNvSpPr txBox="1">
            <a:spLocks noGrp="1"/>
          </p:cNvSpPr>
          <p:nvPr>
            <p:ph type="title"/>
          </p:nvPr>
        </p:nvSpPr>
        <p:spPr>
          <a:xfrm>
            <a:off x="922337" y="522678"/>
            <a:ext cx="75711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Obstruction of </a:t>
            </a:r>
            <a:r>
              <a:rPr sz="3600" dirty="0">
                <a:solidFill>
                  <a:srgbClr val="FFFF66"/>
                </a:solidFill>
              </a:rPr>
              <a:t>the </a:t>
            </a:r>
            <a:r>
              <a:rPr sz="3600" spc="-5" dirty="0">
                <a:solidFill>
                  <a:srgbClr val="FFFF66"/>
                </a:solidFill>
              </a:rPr>
              <a:t>Large</a:t>
            </a:r>
            <a:r>
              <a:rPr sz="3600" spc="-20" dirty="0">
                <a:solidFill>
                  <a:srgbClr val="FFFF66"/>
                </a:solidFill>
              </a:rPr>
              <a:t> </a:t>
            </a:r>
            <a:r>
              <a:rPr sz="3600" dirty="0">
                <a:solidFill>
                  <a:srgbClr val="FFFF66"/>
                </a:solidFill>
              </a:rPr>
              <a:t>intestine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45990" y="1672590"/>
            <a:ext cx="2044064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66"/>
                </a:solidFill>
                <a:latin typeface="Arial"/>
                <a:cs typeface="Arial"/>
              </a:rPr>
              <a:t>Imaging</a:t>
            </a:r>
            <a:r>
              <a:rPr sz="2000" b="1" spc="-5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FFFF66"/>
                </a:solidFill>
                <a:latin typeface="Arial"/>
                <a:cs typeface="Arial"/>
              </a:rPr>
              <a:t>studies: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1954529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2749550"/>
            <a:ext cx="142875" cy="1738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3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4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88890" y="1979929"/>
            <a:ext cx="3888740" cy="302133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861694" algn="just">
              <a:lnSpc>
                <a:spcPct val="80000"/>
              </a:lnSpc>
              <a:spcBef>
                <a:spcPts val="580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Distended colon creates  “picture frame” outlining  abdominal</a:t>
            </a:r>
            <a:r>
              <a:rPr sz="2000" spc="-1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cavity;</a:t>
            </a:r>
            <a:endParaRPr sz="2000" dirty="0">
              <a:latin typeface="Arial"/>
              <a:cs typeface="Arial"/>
            </a:endParaRPr>
          </a:p>
          <a:p>
            <a:pPr marL="12700" marR="520700">
              <a:lnSpc>
                <a:spcPts val="1920"/>
              </a:lnSpc>
              <a:spcBef>
                <a:spcPts val="484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Haustration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can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distinguish  colon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from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small</a:t>
            </a:r>
            <a:r>
              <a:rPr sz="2000" spc="-4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intestine;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Contrast</a:t>
            </a: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enema</a:t>
            </a:r>
            <a:endParaRPr sz="2000" dirty="0">
              <a:latin typeface="Arial"/>
              <a:cs typeface="Arial"/>
            </a:endParaRPr>
          </a:p>
          <a:p>
            <a:pPr marL="12700" marR="5080">
              <a:lnSpc>
                <a:spcPct val="80000"/>
              </a:lnSpc>
              <a:spcBef>
                <a:spcPts val="500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Barium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must not be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given</a:t>
            </a:r>
            <a:r>
              <a:rPr sz="2000" spc="-9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orally  if obstruction is</a:t>
            </a:r>
            <a:r>
              <a:rPr sz="2000" spc="-2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suspected;</a:t>
            </a:r>
            <a:endParaRPr sz="2000" dirty="0">
              <a:latin typeface="Arial"/>
              <a:cs typeface="Arial"/>
            </a:endParaRPr>
          </a:p>
          <a:p>
            <a:pPr marL="12700" marR="216535">
              <a:lnSpc>
                <a:spcPts val="1920"/>
              </a:lnSpc>
              <a:spcBef>
                <a:spcPts val="484"/>
              </a:spcBef>
            </a:pP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CT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is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the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most useful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test.  </a:t>
            </a: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Giving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info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about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location and  etiology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3400" y="1447800"/>
            <a:ext cx="3886200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/>
          <p:cNvSpPr txBox="1">
            <a:spLocks noGrp="1"/>
          </p:cNvSpPr>
          <p:nvPr>
            <p:ph type="title"/>
          </p:nvPr>
        </p:nvSpPr>
        <p:spPr>
          <a:xfrm>
            <a:off x="922337" y="522678"/>
            <a:ext cx="75711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Obstruction of </a:t>
            </a:r>
            <a:r>
              <a:rPr sz="3600" dirty="0">
                <a:solidFill>
                  <a:srgbClr val="FFFF66"/>
                </a:solidFill>
              </a:rPr>
              <a:t>the </a:t>
            </a:r>
            <a:r>
              <a:rPr sz="3600" spc="-5" dirty="0">
                <a:solidFill>
                  <a:srgbClr val="FFFF66"/>
                </a:solidFill>
              </a:rPr>
              <a:t>Large</a:t>
            </a:r>
            <a:r>
              <a:rPr sz="3600" spc="-20" dirty="0">
                <a:solidFill>
                  <a:srgbClr val="FFFF66"/>
                </a:solidFill>
              </a:rPr>
              <a:t> </a:t>
            </a:r>
            <a:r>
              <a:rPr sz="3600" dirty="0">
                <a:solidFill>
                  <a:srgbClr val="FFFF66"/>
                </a:solidFill>
              </a:rPr>
              <a:t>intestine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3270" y="457200"/>
            <a:ext cx="75438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2125" marR="5080" indent="-149352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66"/>
                </a:solidFill>
              </a:rPr>
              <a:t>Obstruction of </a:t>
            </a:r>
            <a:r>
              <a:rPr sz="3200" spc="-5" dirty="0">
                <a:solidFill>
                  <a:srgbClr val="FFFF66"/>
                </a:solidFill>
              </a:rPr>
              <a:t>the Large intestine:  differential</a:t>
            </a:r>
            <a:r>
              <a:rPr sz="3200" spc="-10" dirty="0">
                <a:solidFill>
                  <a:srgbClr val="FFFF66"/>
                </a:solidFill>
              </a:rPr>
              <a:t> </a:t>
            </a:r>
            <a:r>
              <a:rPr sz="3200" spc="-5" dirty="0">
                <a:solidFill>
                  <a:srgbClr val="FFFF66"/>
                </a:solidFill>
              </a:rPr>
              <a:t>diagnosis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07890" y="1648459"/>
            <a:ext cx="4154804" cy="38785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Small vs large</a:t>
            </a:r>
            <a:r>
              <a:rPr sz="2800" spc="-1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bowel</a:t>
            </a:r>
            <a:endParaRPr sz="2800" dirty="0">
              <a:latin typeface="Arial"/>
              <a:cs typeface="Arial"/>
            </a:endParaRPr>
          </a:p>
          <a:p>
            <a:pPr marL="393700" indent="-342900">
              <a:lnSpc>
                <a:spcPct val="100000"/>
              </a:lnSpc>
              <a:spcBef>
                <a:spcPts val="3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Slow </a:t>
            </a:r>
            <a:r>
              <a:rPr sz="2800" dirty="0">
                <a:solidFill>
                  <a:srgbClr val="FFFF66"/>
                </a:solidFill>
                <a:latin typeface="Arial"/>
                <a:cs typeface="Arial"/>
              </a:rPr>
              <a:t>in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onset,</a:t>
            </a:r>
            <a:endParaRPr sz="2800" dirty="0">
              <a:latin typeface="Arial"/>
              <a:cs typeface="Arial"/>
            </a:endParaRPr>
          </a:p>
          <a:p>
            <a:pPr marL="393700" indent="-342900">
              <a:lnSpc>
                <a:spcPct val="100000"/>
              </a:lnSpc>
              <a:spcBef>
                <a:spcPts val="2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less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pain,</a:t>
            </a:r>
            <a:endParaRPr sz="2800" dirty="0">
              <a:latin typeface="Arial"/>
              <a:cs typeface="Arial"/>
            </a:endParaRPr>
          </a:p>
          <a:p>
            <a:pPr marL="393700" marR="1108710" indent="-342900">
              <a:lnSpc>
                <a:spcPct val="79900"/>
              </a:lnSpc>
              <a:spcBef>
                <a:spcPts val="705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may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not cause 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vomiting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or</a:t>
            </a:r>
            <a:r>
              <a:rPr sz="2800" spc="-9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66"/>
                </a:solidFill>
                <a:latin typeface="Arial"/>
                <a:cs typeface="Arial"/>
              </a:rPr>
              <a:t>late 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vomiting;</a:t>
            </a:r>
            <a:endParaRPr sz="2800" dirty="0">
              <a:latin typeface="Arial"/>
              <a:cs typeface="Arial"/>
            </a:endParaRPr>
          </a:p>
          <a:p>
            <a:pPr marL="393700" marR="43180" indent="-342900">
              <a:lnSpc>
                <a:spcPct val="80000"/>
              </a:lnSpc>
              <a:spcBef>
                <a:spcPts val="700"/>
              </a:spcBef>
              <a:buClr>
                <a:srgbClr val="99FF66"/>
              </a:buClr>
              <a:buFont typeface="Symbol"/>
              <a:buChar char=""/>
              <a:tabLst>
                <a:tab pos="393065" algn="l"/>
                <a:tab pos="393700" algn="l"/>
              </a:tabLst>
            </a:pP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Elderly patients </a:t>
            </a:r>
            <a:r>
              <a:rPr sz="2800" dirty="0">
                <a:solidFill>
                  <a:srgbClr val="FFFF66"/>
                </a:solidFill>
                <a:latin typeface="Arial"/>
                <a:cs typeface="Arial"/>
              </a:rPr>
              <a:t>with 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no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surgery or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prior 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attacks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of obstruction 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often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have</a:t>
            </a:r>
            <a:r>
              <a:rPr sz="2800" spc="-2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carcinoma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20370" y="1905000"/>
            <a:ext cx="4140200" cy="304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20590" y="2275840"/>
            <a:ext cx="3858260" cy="3195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algn="just">
              <a:lnSpc>
                <a:spcPct val="100000"/>
              </a:lnSpc>
              <a:spcBef>
                <a:spcPts val="100"/>
              </a:spcBef>
            </a:pPr>
            <a:r>
              <a:rPr sz="2800" spc="-5" dirty="0" err="1" smtClean="0">
                <a:solidFill>
                  <a:srgbClr val="FFFF66"/>
                </a:solidFill>
                <a:latin typeface="Arial"/>
                <a:cs typeface="Arial"/>
              </a:rPr>
              <a:t>Paral</a:t>
            </a:r>
            <a:r>
              <a:rPr lang="en-GB" sz="2800" spc="-5" dirty="0">
                <a:solidFill>
                  <a:srgbClr val="FFFF66"/>
                </a:solidFill>
                <a:latin typeface="Arial"/>
                <a:cs typeface="Arial"/>
              </a:rPr>
              <a:t>y</a:t>
            </a:r>
            <a:r>
              <a:rPr sz="2800" spc="-5" dirty="0" smtClean="0">
                <a:solidFill>
                  <a:srgbClr val="FFFF66"/>
                </a:solidFill>
                <a:latin typeface="Arial"/>
                <a:cs typeface="Arial"/>
              </a:rPr>
              <a:t>tic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ileus:</a:t>
            </a:r>
            <a:endParaRPr sz="2800" dirty="0">
              <a:latin typeface="Arial"/>
              <a:cs typeface="Arial"/>
            </a:endParaRPr>
          </a:p>
          <a:p>
            <a:pPr marL="381000" marR="30480" indent="-342900" algn="just">
              <a:lnSpc>
                <a:spcPct val="79900"/>
              </a:lnSpc>
              <a:spcBef>
                <a:spcPts val="705"/>
              </a:spcBef>
              <a:buClr>
                <a:srgbClr val="99FF66"/>
              </a:buClr>
              <a:buFont typeface="Symbol"/>
              <a:buChar char=""/>
              <a:tabLst>
                <a:tab pos="381000" algn="l"/>
              </a:tabLst>
            </a:pP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Result of peritonitis or  </a:t>
            </a:r>
            <a:r>
              <a:rPr sz="2800" dirty="0">
                <a:solidFill>
                  <a:srgbClr val="FFFF66"/>
                </a:solidFill>
                <a:latin typeface="Arial"/>
                <a:cs typeface="Arial"/>
              </a:rPr>
              <a:t>trauma to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the </a:t>
            </a:r>
            <a:r>
              <a:rPr sz="2800" dirty="0">
                <a:solidFill>
                  <a:srgbClr val="FFFF66"/>
                </a:solidFill>
                <a:latin typeface="Arial"/>
                <a:cs typeface="Arial"/>
              </a:rPr>
              <a:t>back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or  pelvis;</a:t>
            </a:r>
            <a:endParaRPr sz="2800" dirty="0">
              <a:latin typeface="Arial"/>
              <a:cs typeface="Arial"/>
            </a:endParaRPr>
          </a:p>
          <a:p>
            <a:pPr marL="381000" indent="-342900" algn="just">
              <a:lnSpc>
                <a:spcPct val="100000"/>
              </a:lnSpc>
              <a:spcBef>
                <a:spcPts val="20"/>
              </a:spcBef>
              <a:buClr>
                <a:srgbClr val="99FF66"/>
              </a:buClr>
              <a:buFont typeface="Symbol"/>
              <a:buChar char=""/>
              <a:tabLst>
                <a:tab pos="381000" algn="l"/>
              </a:tabLst>
            </a:pPr>
            <a:r>
              <a:rPr sz="2800" spc="-10" dirty="0">
                <a:solidFill>
                  <a:srgbClr val="FFFF66"/>
                </a:solidFill>
                <a:latin typeface="Arial"/>
                <a:cs typeface="Arial"/>
              </a:rPr>
              <a:t>No</a:t>
            </a:r>
            <a:r>
              <a:rPr sz="2800" spc="-1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66"/>
                </a:solidFill>
                <a:latin typeface="Arial"/>
                <a:cs typeface="Arial"/>
              </a:rPr>
              <a:t>cramping</a:t>
            </a:r>
            <a:endParaRPr sz="2800" dirty="0">
              <a:latin typeface="Arial"/>
              <a:cs typeface="Arial"/>
            </a:endParaRPr>
          </a:p>
          <a:p>
            <a:pPr marL="381000" indent="-342900" algn="just">
              <a:lnSpc>
                <a:spcPct val="100000"/>
              </a:lnSpc>
              <a:spcBef>
                <a:spcPts val="30"/>
              </a:spcBef>
              <a:buClr>
                <a:srgbClr val="99FF66"/>
              </a:buClr>
              <a:buFont typeface="Symbol"/>
              <a:buChar char=""/>
              <a:tabLst>
                <a:tab pos="381000" algn="l"/>
              </a:tabLst>
            </a:pP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Abdomen is silent;</a:t>
            </a:r>
            <a:endParaRPr sz="2800" dirty="0">
              <a:latin typeface="Arial"/>
              <a:cs typeface="Arial"/>
            </a:endParaRPr>
          </a:p>
          <a:p>
            <a:pPr marL="381000" marR="842010" indent="-342900" algn="just">
              <a:lnSpc>
                <a:spcPts val="2690"/>
              </a:lnSpc>
              <a:spcBef>
                <a:spcPts val="665"/>
              </a:spcBef>
              <a:buClr>
                <a:srgbClr val="99FF66"/>
              </a:buClr>
              <a:buFont typeface="Symbol"/>
              <a:buChar char=""/>
              <a:tabLst>
                <a:tab pos="381000" algn="l"/>
              </a:tabLst>
            </a:pP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Enema</a:t>
            </a:r>
            <a:r>
              <a:rPr sz="2800" spc="-8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66"/>
                </a:solidFill>
                <a:latin typeface="Arial"/>
                <a:cs typeface="Arial"/>
              </a:rPr>
              <a:t>excludes  obstruction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63270" y="1752600"/>
            <a:ext cx="3408679" cy="402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763270" y="457200"/>
            <a:ext cx="75438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2125" marR="5080" indent="-149352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66"/>
                </a:solidFill>
              </a:rPr>
              <a:t>Obstruction of </a:t>
            </a:r>
            <a:r>
              <a:rPr sz="3200" spc="-5" dirty="0">
                <a:solidFill>
                  <a:srgbClr val="FFFF66"/>
                </a:solidFill>
              </a:rPr>
              <a:t>the Large intestine:  differential</a:t>
            </a:r>
            <a:r>
              <a:rPr sz="3200" spc="-10" dirty="0">
                <a:solidFill>
                  <a:srgbClr val="FFFF66"/>
                </a:solidFill>
              </a:rPr>
              <a:t> </a:t>
            </a:r>
            <a:r>
              <a:rPr sz="3200" spc="-5" dirty="0">
                <a:solidFill>
                  <a:srgbClr val="FFFF66"/>
                </a:solidFill>
              </a:rPr>
              <a:t>diagnosis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45990" y="1661159"/>
            <a:ext cx="39820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Pseudo-obstruction</a:t>
            </a:r>
            <a:r>
              <a:rPr sz="2400" spc="-4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(Ogilvie’s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228980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324357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5990" y="4196079"/>
            <a:ext cx="166370" cy="759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88890" y="1953259"/>
            <a:ext cx="3795395" cy="36182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syndrome):</a:t>
            </a:r>
            <a:endParaRPr sz="2400">
              <a:latin typeface="Arial"/>
              <a:cs typeface="Arial"/>
            </a:endParaRPr>
          </a:p>
          <a:p>
            <a:pPr marL="12700" marR="405765" algn="just">
              <a:lnSpc>
                <a:spcPct val="79900"/>
              </a:lnSpc>
              <a:spcBef>
                <a:spcPts val="595"/>
              </a:spcBef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Colonic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distension in the  absence of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a</a:t>
            </a:r>
            <a:r>
              <a:rPr sz="2400" spc="-6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mechanical  reason.</a:t>
            </a:r>
            <a:endParaRPr sz="2400">
              <a:latin typeface="Arial"/>
              <a:cs typeface="Arial"/>
            </a:endParaRPr>
          </a:p>
          <a:p>
            <a:pPr marL="12700" marR="5080" algn="just">
              <a:lnSpc>
                <a:spcPct val="79900"/>
              </a:lnSpc>
              <a:spcBef>
                <a:spcPts val="6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Extraintestinal illness:</a:t>
            </a:r>
            <a:r>
              <a:rPr sz="2400" spc="-8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renal,  cardiac, respiratory,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trauma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(vertebral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fracture)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X-ray,</a:t>
            </a:r>
            <a:r>
              <a:rPr sz="2400" spc="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enema</a:t>
            </a:r>
            <a:endParaRPr sz="2400">
              <a:latin typeface="Arial"/>
              <a:cs typeface="Arial"/>
            </a:endParaRPr>
          </a:p>
          <a:p>
            <a:pPr marL="12700" marR="777240">
              <a:lnSpc>
                <a:spcPct val="80000"/>
              </a:lnSpc>
              <a:spcBef>
                <a:spcPts val="595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Nasogastric suction,  enemas, colon tubing,  neostigmin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is</a:t>
            </a:r>
            <a:r>
              <a:rPr sz="2400" spc="-4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effective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8630" y="1772920"/>
            <a:ext cx="3417570" cy="3637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01320" y="5767070"/>
            <a:ext cx="79057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Massive cecal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dilatation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(a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hallmark of 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Ogilvie  syndrome)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dilatation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other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parts of the</a:t>
            </a:r>
            <a:r>
              <a:rPr sz="18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colon.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2"/>
          <p:cNvSpPr txBox="1">
            <a:spLocks noGrp="1"/>
          </p:cNvSpPr>
          <p:nvPr>
            <p:ph type="title"/>
          </p:nvPr>
        </p:nvSpPr>
        <p:spPr>
          <a:xfrm>
            <a:off x="763270" y="457200"/>
            <a:ext cx="75438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2125" marR="5080" indent="-149352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66"/>
                </a:solidFill>
              </a:rPr>
              <a:t>Obstruction of </a:t>
            </a:r>
            <a:r>
              <a:rPr sz="3200" spc="-5" dirty="0">
                <a:solidFill>
                  <a:srgbClr val="FFFF66"/>
                </a:solidFill>
              </a:rPr>
              <a:t>the Large intestine:  differential</a:t>
            </a:r>
            <a:r>
              <a:rPr sz="3200" spc="-10" dirty="0">
                <a:solidFill>
                  <a:srgbClr val="FFFF66"/>
                </a:solidFill>
              </a:rPr>
              <a:t> </a:t>
            </a:r>
            <a:r>
              <a:rPr sz="3200" spc="-5" dirty="0">
                <a:solidFill>
                  <a:srgbClr val="FFFF66"/>
                </a:solidFill>
              </a:rPr>
              <a:t>diagnosis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412705"/>
            <a:ext cx="75438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47670" marR="5080" indent="-2679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66"/>
                </a:solidFill>
              </a:rPr>
              <a:t>Obstruction of </a:t>
            </a:r>
            <a:r>
              <a:rPr sz="3600" spc="-5" dirty="0">
                <a:solidFill>
                  <a:srgbClr val="FFFF66"/>
                </a:solidFill>
              </a:rPr>
              <a:t>the Large intestine:  Treatment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5990" y="1697990"/>
            <a:ext cx="30054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In case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of</a:t>
            </a:r>
            <a:r>
              <a:rPr sz="2400" spc="-8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obstruction,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272922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346329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5990" y="551434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88890" y="2026920"/>
            <a:ext cx="3924300" cy="390906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972819">
              <a:lnSpc>
                <a:spcPts val="2590"/>
              </a:lnSpc>
              <a:spcBef>
                <a:spcPts val="425"/>
              </a:spcBef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operative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treatment is  required.</a:t>
            </a:r>
            <a:endParaRPr sz="2400">
              <a:latin typeface="Arial"/>
              <a:cs typeface="Arial"/>
            </a:endParaRPr>
          </a:p>
          <a:p>
            <a:pPr marL="12700" marR="819785">
              <a:lnSpc>
                <a:spcPts val="2590"/>
              </a:lnSpc>
              <a:spcBef>
                <a:spcPts val="6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Resection with</a:t>
            </a:r>
            <a:r>
              <a:rPr sz="2400" spc="-7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primary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anastomosis;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ts val="2590"/>
              </a:lnSpc>
              <a:spcBef>
                <a:spcPts val="6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Resection with  entero/colostomy (ileostoma,  cecostoma,  transversostoma, 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sigmostoma). Temporary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or  final;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No resection with</a:t>
            </a:r>
            <a:r>
              <a:rPr sz="2400" spc="-2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bypass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200" y="1939290"/>
            <a:ext cx="4112260" cy="33947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2550" y="589553"/>
            <a:ext cx="638429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229" dirty="0"/>
              <a:t>Resection </a:t>
            </a:r>
            <a:r>
              <a:rPr sz="4000" spc="170" dirty="0"/>
              <a:t>and</a:t>
            </a:r>
            <a:r>
              <a:rPr sz="4000" spc="770" dirty="0"/>
              <a:t> </a:t>
            </a:r>
            <a:r>
              <a:rPr sz="4000" spc="229" dirty="0"/>
              <a:t>colostomy</a:t>
            </a:r>
          </a:p>
        </p:txBody>
      </p:sp>
      <p:sp>
        <p:nvSpPr>
          <p:cNvPr id="3" name="object 3"/>
          <p:cNvSpPr/>
          <p:nvPr/>
        </p:nvSpPr>
        <p:spPr>
          <a:xfrm>
            <a:off x="692785" y="2057401"/>
            <a:ext cx="7703820" cy="281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45739" y="674370"/>
            <a:ext cx="38030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FFFF66"/>
                </a:solidFill>
              </a:rPr>
              <a:t>Large</a:t>
            </a:r>
            <a:r>
              <a:rPr sz="3600" spc="-80" dirty="0">
                <a:solidFill>
                  <a:srgbClr val="FFFF66"/>
                </a:solidFill>
              </a:rPr>
              <a:t> </a:t>
            </a:r>
            <a:r>
              <a:rPr sz="3600" spc="-5" dirty="0">
                <a:solidFill>
                  <a:srgbClr val="FFFF66"/>
                </a:solidFill>
              </a:rPr>
              <a:t>intestine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4745990" y="2921977"/>
            <a:ext cx="166370" cy="1351652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spc="-700" dirty="0" smtClean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 dirty="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700" dirty="0" smtClean="0">
                <a:solidFill>
                  <a:srgbClr val="99FF66"/>
                </a:solidFill>
                <a:latin typeface="Symbol"/>
                <a:cs typeface="Symbol"/>
              </a:rPr>
              <a:t>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endParaRPr sz="2400" dirty="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446532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05400" y="2914720"/>
            <a:ext cx="4019550" cy="1883849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lang="en-US" sz="2000" spc="-5" dirty="0" smtClean="0">
                <a:solidFill>
                  <a:srgbClr val="FFFFFF"/>
                </a:solidFill>
                <a:latin typeface="Arial"/>
                <a:cs typeface="Arial"/>
              </a:rPr>
              <a:t>Anatomy and physiology of the large</a:t>
            </a:r>
            <a:r>
              <a:rPr lang="ar-SA" sz="2000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000" spc="-5" dirty="0" smtClean="0">
                <a:solidFill>
                  <a:srgbClr val="FFFFFF"/>
                </a:solidFill>
                <a:latin typeface="Arial"/>
                <a:cs typeface="Arial"/>
              </a:rPr>
              <a:t> bowel</a:t>
            </a:r>
            <a:endParaRPr lang="ar-SA" sz="20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2000" spc="-5" dirty="0" smtClean="0">
                <a:solidFill>
                  <a:srgbClr val="FFFFFF"/>
                </a:solidFill>
                <a:latin typeface="Arial"/>
                <a:cs typeface="Arial"/>
              </a:rPr>
              <a:t>Obstruction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colon</a:t>
            </a:r>
            <a:r>
              <a:rPr sz="2000" spc="-5" dirty="0" smtClean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endParaRPr lang="ar-SA" sz="2000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endParaRPr sz="20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90"/>
              </a:spcBef>
            </a:pPr>
            <a:r>
              <a:rPr lang="en-US" sz="2000" spc="-5" dirty="0" smtClean="0">
                <a:solidFill>
                  <a:srgbClr val="FFFFFF"/>
                </a:solidFill>
                <a:latin typeface="Arial"/>
                <a:cs typeface="Arial"/>
              </a:rPr>
              <a:t>Malignancy </a:t>
            </a:r>
            <a:r>
              <a:rPr sz="2000" spc="-5" dirty="0" smtClean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7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2000" spc="-5" dirty="0" smtClean="0">
                <a:solidFill>
                  <a:srgbClr val="FFFFFF"/>
                </a:solidFill>
                <a:latin typeface="Arial"/>
                <a:cs typeface="Arial"/>
              </a:rPr>
              <a:t>colon</a:t>
            </a:r>
            <a:endParaRPr lang="ar-SA" sz="2000" spc="-5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4800" y="1552853"/>
            <a:ext cx="4248150" cy="36287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9170" y="6313234"/>
            <a:ext cx="708660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5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25" dirty="0">
                <a:latin typeface="Arial"/>
                <a:cs typeface="Arial"/>
              </a:rPr>
              <a:t>M</a:t>
            </a:r>
            <a:r>
              <a:rPr sz="1800" spc="-10" dirty="0">
                <a:latin typeface="Arial"/>
                <a:cs typeface="Arial"/>
              </a:rPr>
              <a:t>U</a:t>
            </a:r>
            <a:r>
              <a:rPr sz="1800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78912" y="6278879"/>
            <a:ext cx="507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Surg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72207" y="6313234"/>
            <a:ext cx="1633220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-5" dirty="0">
                <a:latin typeface="Arial"/>
                <a:cs typeface="Arial"/>
              </a:rPr>
              <a:t>ery </a:t>
            </a:r>
            <a:r>
              <a:rPr sz="1800" spc="-10" dirty="0">
                <a:latin typeface="Arial"/>
                <a:cs typeface="Arial"/>
              </a:rPr>
              <a:t>Direction</a:t>
            </a:r>
            <a:r>
              <a:rPr sz="1800" spc="-8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N1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87900" y="476250"/>
            <a:ext cx="3810000" cy="304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8630" y="3810000"/>
            <a:ext cx="3810000" cy="304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16779" y="3810000"/>
            <a:ext cx="3810000" cy="304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10869" y="548640"/>
            <a:ext cx="3810000" cy="304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799338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8040" marR="5080" indent="-701040" algn="ctr">
              <a:lnSpc>
                <a:spcPct val="100000"/>
              </a:lnSpc>
              <a:spcBef>
                <a:spcPts val="100"/>
              </a:spcBef>
              <a:tabLst>
                <a:tab pos="2837180" algn="l"/>
              </a:tabLst>
            </a:pPr>
            <a:r>
              <a:rPr sz="2800" spc="229" dirty="0" smtClean="0"/>
              <a:t>Resection</a:t>
            </a:r>
            <a:r>
              <a:rPr lang="en-US" sz="2800" spc="229" dirty="0" smtClean="0"/>
              <a:t> </a:t>
            </a:r>
            <a:r>
              <a:rPr sz="2800" spc="130" dirty="0" smtClean="0"/>
              <a:t>of </a:t>
            </a:r>
            <a:r>
              <a:rPr sz="2800" spc="235" dirty="0"/>
              <a:t>Transversal </a:t>
            </a:r>
            <a:r>
              <a:rPr sz="2800" spc="204" dirty="0"/>
              <a:t>Colon </a:t>
            </a:r>
            <a:r>
              <a:rPr sz="2800" spc="195" dirty="0" smtClean="0"/>
              <a:t>with </a:t>
            </a:r>
            <a:r>
              <a:rPr sz="2800" spc="225" dirty="0"/>
              <a:t>primary</a:t>
            </a:r>
            <a:r>
              <a:rPr sz="2800" spc="830" dirty="0"/>
              <a:t> </a:t>
            </a:r>
            <a:r>
              <a:rPr sz="2800" spc="235" dirty="0"/>
              <a:t>anastomosis</a:t>
            </a:r>
          </a:p>
        </p:txBody>
      </p:sp>
      <p:sp>
        <p:nvSpPr>
          <p:cNvPr id="3" name="object 3"/>
          <p:cNvSpPr/>
          <p:nvPr/>
        </p:nvSpPr>
        <p:spPr>
          <a:xfrm>
            <a:off x="609600" y="2133600"/>
            <a:ext cx="7993380" cy="312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33400" y="1828800"/>
            <a:ext cx="4705350" cy="33286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638800" y="2129065"/>
            <a:ext cx="2922905" cy="30982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From Stage </a:t>
            </a: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0 </a:t>
            </a: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sz="2000" b="1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IV</a:t>
            </a:r>
            <a:endParaRPr sz="2000" b="1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72720" marR="162560" algn="ctr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Stage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0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(Carcinoma</a:t>
            </a:r>
            <a:r>
              <a:rPr sz="1800" spc="-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Verdana"/>
                <a:cs typeface="Verdana"/>
              </a:rPr>
              <a:t>in 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Situ)</a:t>
            </a:r>
            <a:endParaRPr sz="1800" dirty="0">
              <a:latin typeface="Verdana"/>
              <a:cs typeface="Verdana"/>
            </a:endParaRPr>
          </a:p>
          <a:p>
            <a:pPr marL="12065" marR="5080" indent="1270" algn="ctr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abnormal cells are found 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in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the innermost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lining</a:t>
            </a:r>
            <a:r>
              <a:rPr sz="1800" spc="-7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of  the colon. These  abnormal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cells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may  become cancer and  spread into nearby  normal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tissue.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5" name="object 2"/>
          <p:cNvSpPr txBox="1">
            <a:spLocks noGrp="1"/>
          </p:cNvSpPr>
          <p:nvPr>
            <p:ph type="title"/>
          </p:nvPr>
        </p:nvSpPr>
        <p:spPr>
          <a:xfrm>
            <a:off x="1583689" y="651108"/>
            <a:ext cx="60909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20" dirty="0"/>
              <a:t>Staging </a:t>
            </a:r>
            <a:r>
              <a:rPr sz="3600" spc="130" dirty="0"/>
              <a:t>of </a:t>
            </a:r>
            <a:r>
              <a:rPr sz="3600" spc="204" dirty="0"/>
              <a:t>colon</a:t>
            </a:r>
            <a:r>
              <a:rPr sz="3600" spc="-20" dirty="0"/>
              <a:t> </a:t>
            </a:r>
            <a:r>
              <a:rPr sz="3600" spc="215" dirty="0"/>
              <a:t>Cancer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900420" y="2172970"/>
            <a:ext cx="2955925" cy="176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09319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  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cancer has formed  and spread beyond</a:t>
            </a:r>
          </a:p>
          <a:p>
            <a:pPr marL="100965" marR="92710" indent="635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the innermost  tissue layer of the  colon wall to the  middle layers.</a:t>
            </a:r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1583689" y="651108"/>
            <a:ext cx="60909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20" dirty="0"/>
              <a:t>Staging </a:t>
            </a:r>
            <a:r>
              <a:rPr sz="3600" spc="130" dirty="0"/>
              <a:t>of </a:t>
            </a:r>
            <a:r>
              <a:rPr sz="3600" spc="204" dirty="0"/>
              <a:t>colon</a:t>
            </a:r>
            <a:r>
              <a:rPr sz="3600" spc="-20" dirty="0"/>
              <a:t> </a:t>
            </a:r>
            <a:r>
              <a:rPr sz="3600" spc="215" dirty="0"/>
              <a:t>Cancer</a:t>
            </a:r>
          </a:p>
        </p:txBody>
      </p:sp>
      <p:sp>
        <p:nvSpPr>
          <p:cNvPr id="8" name="object 3"/>
          <p:cNvSpPr/>
          <p:nvPr/>
        </p:nvSpPr>
        <p:spPr>
          <a:xfrm>
            <a:off x="533400" y="1828800"/>
            <a:ext cx="4705350" cy="33286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09600" y="1752600"/>
            <a:ext cx="4705350" cy="34810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612129" y="2274570"/>
            <a:ext cx="3427729" cy="37138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II.</a:t>
            </a:r>
          </a:p>
          <a:p>
            <a:pPr marL="12700" marR="5080" algn="ctr">
              <a:lnSpc>
                <a:spcPct val="100000"/>
              </a:lnSpc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IIA: 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Cancer has spread  beyond the middle tissue  layers of the colon wall or  has spread to nearby tissues  around the colon or rectum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IIB: 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Cancer has spread  beyond the colon wall into  nearby organs and/or  through the peritoneum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1583689" y="589553"/>
            <a:ext cx="6090920" cy="628377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700">
              <a:spcBef>
                <a:spcPts val="100"/>
              </a:spcBef>
            </a:pPr>
            <a:r>
              <a:rPr lang="en-US" sz="4000" spc="220" smtClean="0"/>
              <a:t>Staging </a:t>
            </a:r>
            <a:r>
              <a:rPr lang="en-US" sz="4000" spc="130" smtClean="0"/>
              <a:t>of </a:t>
            </a:r>
            <a:r>
              <a:rPr lang="en-US" sz="4000" spc="204" smtClean="0"/>
              <a:t>colon</a:t>
            </a:r>
            <a:r>
              <a:rPr lang="en-US" sz="4000" spc="-20" smtClean="0"/>
              <a:t> </a:t>
            </a:r>
            <a:r>
              <a:rPr lang="en-US" sz="4000" spc="215" smtClean="0"/>
              <a:t>Cancer</a:t>
            </a:r>
            <a:endParaRPr lang="en-US" sz="4000" spc="215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83689" y="589553"/>
            <a:ext cx="609092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220" dirty="0"/>
              <a:t>Staging </a:t>
            </a:r>
            <a:r>
              <a:rPr sz="4000" spc="130" dirty="0"/>
              <a:t>of </a:t>
            </a:r>
            <a:r>
              <a:rPr sz="4000" spc="204" dirty="0"/>
              <a:t>colon</a:t>
            </a:r>
            <a:r>
              <a:rPr sz="4000" spc="-20" dirty="0"/>
              <a:t> </a:t>
            </a:r>
            <a:r>
              <a:rPr sz="4000" spc="215" dirty="0"/>
              <a:t>Cancer</a:t>
            </a:r>
          </a:p>
        </p:txBody>
      </p:sp>
      <p:sp>
        <p:nvSpPr>
          <p:cNvPr id="3" name="object 3"/>
          <p:cNvSpPr/>
          <p:nvPr/>
        </p:nvSpPr>
        <p:spPr>
          <a:xfrm>
            <a:off x="380999" y="1780540"/>
            <a:ext cx="4248150" cy="34772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839970" y="1780540"/>
            <a:ext cx="4170045" cy="45371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III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colon</a:t>
            </a:r>
            <a:r>
              <a:rPr sz="18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cancer</a:t>
            </a:r>
            <a:endParaRPr sz="1800" dirty="0">
              <a:latin typeface="Verdana"/>
              <a:cs typeface="Verdana"/>
            </a:endParaRPr>
          </a:p>
          <a:p>
            <a:pPr marL="25400" marR="19050" algn="ctr">
              <a:lnSpc>
                <a:spcPct val="100000"/>
              </a:lnSpc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IIIA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: Cancer has spread from  the innermost tissue layer of the  colon wall to the middle layers and  has spread to as many as 3 lymph  nodes.</a:t>
            </a:r>
          </a:p>
          <a:p>
            <a:pPr marL="12700" marR="5080" algn="ctr">
              <a:lnSpc>
                <a:spcPct val="100000"/>
              </a:lnSpc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IIIB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: 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Cancer has spread to as  many as 3 nearby lymph nodes and  has spread:</a:t>
            </a:r>
          </a:p>
          <a:p>
            <a:pPr marL="483234" marR="19050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beyond the middle tissue layers  of the colon wall; or</a:t>
            </a:r>
          </a:p>
          <a:p>
            <a:pPr marL="658495" marR="194945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to nearby tissues around the  colon or rectum; or</a:t>
            </a:r>
          </a:p>
          <a:p>
            <a:pPr marL="574675" marR="111125" indent="-1905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beyond the colon wall into  nearby organs and/or through  the peritoneum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81000" y="1920602"/>
            <a:ext cx="4019550" cy="3177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516120" y="1902459"/>
            <a:ext cx="3923029" cy="36131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200"/>
              </a:lnSpc>
              <a:spcBef>
                <a:spcPts val="95"/>
              </a:spcBef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IIIC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: Cancer has spread  to 4 or more nearby lymph  nodes and has spread:</a:t>
            </a:r>
          </a:p>
          <a:p>
            <a:pPr marL="592455" marR="127635" indent="635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to or beyond the middle  tissue layers of the colon  wall; or</a:t>
            </a:r>
          </a:p>
          <a:p>
            <a:pPr marL="600075" marR="133985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to nearby tissues around  the colon or rectum; or  to nearby organs and/or  through the peritoneum.</a:t>
            </a:r>
            <a:endParaRPr dirty="0">
              <a:latin typeface="Verdana"/>
              <a:cs typeface="Verdana"/>
            </a:endParaRPr>
          </a:p>
          <a:p>
            <a:pPr marL="285750" marR="276860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Stage III colon cancer is  sometimes called Dukes C  colon cancer.</a:t>
            </a:r>
            <a:endParaRPr dirty="0">
              <a:latin typeface="Verdana"/>
              <a:cs typeface="Verdana"/>
            </a:endParaRPr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1583689" y="589553"/>
            <a:ext cx="6090920" cy="628377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700">
              <a:spcBef>
                <a:spcPts val="100"/>
              </a:spcBef>
            </a:pPr>
            <a:r>
              <a:rPr lang="en-US" sz="4000" spc="220" smtClean="0"/>
              <a:t>Staging </a:t>
            </a:r>
            <a:r>
              <a:rPr lang="en-US" sz="4000" spc="130" smtClean="0"/>
              <a:t>of </a:t>
            </a:r>
            <a:r>
              <a:rPr lang="en-US" sz="4000" spc="204" smtClean="0"/>
              <a:t>colon</a:t>
            </a:r>
            <a:r>
              <a:rPr lang="en-US" sz="4000" spc="-20" smtClean="0"/>
              <a:t> </a:t>
            </a:r>
            <a:r>
              <a:rPr lang="en-US" sz="4000" spc="215" smtClean="0"/>
              <a:t>Cancer</a:t>
            </a:r>
            <a:endParaRPr lang="en-US" sz="4000" spc="215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09600" y="1752600"/>
            <a:ext cx="4629150" cy="32524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588000" y="2049779"/>
            <a:ext cx="3295650" cy="21364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0995" marR="332740" indent="64516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Verdana"/>
                <a:cs typeface="Verdana"/>
              </a:rPr>
              <a:t>Stage IV  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cancer may have  spread to nearby</a:t>
            </a:r>
          </a:p>
          <a:p>
            <a:pPr marL="12700" marR="5080" algn="ctr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lymph nodes and has  spread to other parts  of the body, such as  the liver or lungs</a:t>
            </a:r>
            <a:r>
              <a:rPr sz="2400" spc="-5" dirty="0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endParaRPr sz="2400" dirty="0">
              <a:latin typeface="Verdana"/>
              <a:cs typeface="Verdana"/>
            </a:endParaRPr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1583689" y="589553"/>
            <a:ext cx="6090920" cy="628377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700">
              <a:spcBef>
                <a:spcPts val="100"/>
              </a:spcBef>
            </a:pPr>
            <a:r>
              <a:rPr lang="en-US" sz="4000" spc="220" smtClean="0"/>
              <a:t>Staging </a:t>
            </a:r>
            <a:r>
              <a:rPr lang="en-US" sz="4000" spc="130" smtClean="0"/>
              <a:t>of </a:t>
            </a:r>
            <a:r>
              <a:rPr lang="en-US" sz="4000" spc="204" smtClean="0"/>
              <a:t>colon</a:t>
            </a:r>
            <a:r>
              <a:rPr lang="en-US" sz="4000" spc="-20" smtClean="0"/>
              <a:t> </a:t>
            </a:r>
            <a:r>
              <a:rPr lang="en-US" sz="4000" spc="215" smtClean="0"/>
              <a:t>Cancer</a:t>
            </a:r>
            <a:endParaRPr lang="en-US" sz="4000" spc="215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45990" y="2023109"/>
            <a:ext cx="4196080" cy="31945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5-15 years of silent growth  are required before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a  cancer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reaches  symptom-producing  size</a:t>
            </a:r>
            <a:r>
              <a:rPr sz="2400" spc="-5" dirty="0" smtClean="0">
                <a:solidFill>
                  <a:srgbClr val="FFFF66"/>
                </a:solidFill>
                <a:latin typeface="Arial"/>
                <a:cs typeface="Arial"/>
              </a:rPr>
              <a:t>.</a:t>
            </a:r>
            <a:endParaRPr lang="ar-SA" sz="2400" spc="-5" dirty="0" smtClean="0">
              <a:solidFill>
                <a:srgbClr val="FFFF66"/>
              </a:solidFill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Arial"/>
              <a:cs typeface="Arial"/>
            </a:endParaRPr>
          </a:p>
          <a:p>
            <a:pPr marL="355600" marR="377825" indent="-342900">
              <a:lnSpc>
                <a:spcPct val="111600"/>
              </a:lnSpc>
              <a:spcBef>
                <a:spcPts val="409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Routine screening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since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the age of 50.</a:t>
            </a:r>
            <a:endParaRPr sz="2400" dirty="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80"/>
              </a:spcBef>
            </a:pPr>
            <a:r>
              <a:rPr sz="2800" dirty="0">
                <a:solidFill>
                  <a:srgbClr val="FFFF66"/>
                </a:solidFill>
                <a:latin typeface="Arial"/>
                <a:cs typeface="Arial"/>
              </a:rPr>
              <a:t>1X10year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5800" y="1676400"/>
            <a:ext cx="3810000" cy="4333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1365250" y="384794"/>
            <a:ext cx="6532880" cy="628377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700">
              <a:spcBef>
                <a:spcPts val="100"/>
              </a:spcBef>
            </a:pPr>
            <a:r>
              <a:rPr lang="en-US" sz="4000" spc="-5" smtClean="0">
                <a:solidFill>
                  <a:srgbClr val="FFFF66"/>
                </a:solidFill>
              </a:rPr>
              <a:t>Cancer </a:t>
            </a:r>
            <a:r>
              <a:rPr lang="en-US" sz="4000" smtClean="0">
                <a:solidFill>
                  <a:srgbClr val="FFFF66"/>
                </a:solidFill>
              </a:rPr>
              <a:t>of the </a:t>
            </a:r>
            <a:r>
              <a:rPr lang="en-US" sz="4000" spc="-5" smtClean="0">
                <a:solidFill>
                  <a:srgbClr val="FFFF66"/>
                </a:solidFill>
              </a:rPr>
              <a:t>Large</a:t>
            </a:r>
            <a:r>
              <a:rPr lang="en-US" sz="4000" spc="-65" smtClean="0">
                <a:solidFill>
                  <a:srgbClr val="FFFF66"/>
                </a:solidFill>
              </a:rPr>
              <a:t> </a:t>
            </a:r>
            <a:r>
              <a:rPr lang="en-US" sz="4000" smtClean="0">
                <a:solidFill>
                  <a:srgbClr val="FFFF66"/>
                </a:solidFill>
              </a:rPr>
              <a:t>intestine</a:t>
            </a:r>
            <a:endParaRPr lang="en-US" sz="40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45990" y="1447800"/>
            <a:ext cx="218821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66"/>
                </a:solidFill>
                <a:latin typeface="Arial"/>
                <a:cs typeface="Arial"/>
              </a:rPr>
              <a:t>Right</a:t>
            </a:r>
            <a:r>
              <a:rPr sz="2400" b="1" spc="-5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66"/>
                </a:solidFill>
                <a:latin typeface="Arial"/>
                <a:cs typeface="Arial"/>
              </a:rPr>
              <a:t>Colon:</a:t>
            </a:r>
            <a:endParaRPr sz="2400" b="1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207137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2766060"/>
            <a:ext cx="166370" cy="12407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5990" y="4310379"/>
            <a:ext cx="166370" cy="12407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88890" y="2101850"/>
            <a:ext cx="3598545" cy="347980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94615">
              <a:lnSpc>
                <a:spcPts val="2600"/>
              </a:lnSpc>
              <a:spcBef>
                <a:spcPts val="420"/>
              </a:spcBef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Unexplained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weakness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or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anemia;</a:t>
            </a:r>
            <a:endParaRPr sz="2400">
              <a:latin typeface="Arial"/>
              <a:cs typeface="Arial"/>
            </a:endParaRPr>
          </a:p>
          <a:p>
            <a:pPr marL="12700" marR="55880">
              <a:lnSpc>
                <a:spcPts val="3190"/>
              </a:lnSpc>
              <a:spcBef>
                <a:spcPts val="105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Occult blood in feces;  Dyspeptic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symptoms;</a:t>
            </a:r>
            <a:endParaRPr sz="2400">
              <a:latin typeface="Arial"/>
              <a:cs typeface="Arial"/>
            </a:endParaRPr>
          </a:p>
          <a:p>
            <a:pPr marL="12700" marR="55880">
              <a:lnSpc>
                <a:spcPts val="2590"/>
              </a:lnSpc>
              <a:spcBef>
                <a:spcPts val="48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Persistant right abdominal 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discomfort;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ts val="3190"/>
              </a:lnSpc>
              <a:spcBef>
                <a:spcPts val="120"/>
              </a:spcBef>
            </a:pP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Palpable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abdominal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mass;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X-ray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Colonoscopy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0869" y="1700529"/>
            <a:ext cx="3810000" cy="4333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2"/>
          <p:cNvSpPr txBox="1">
            <a:spLocks noGrp="1"/>
          </p:cNvSpPr>
          <p:nvPr>
            <p:ph type="title"/>
          </p:nvPr>
        </p:nvSpPr>
        <p:spPr>
          <a:xfrm>
            <a:off x="1365250" y="384794"/>
            <a:ext cx="653288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>
                <a:solidFill>
                  <a:srgbClr val="FFFF66"/>
                </a:solidFill>
              </a:rPr>
              <a:t>Cancer </a:t>
            </a:r>
            <a:r>
              <a:rPr sz="4000" dirty="0">
                <a:solidFill>
                  <a:srgbClr val="FFFF66"/>
                </a:solidFill>
              </a:rPr>
              <a:t>of the </a:t>
            </a:r>
            <a:r>
              <a:rPr sz="4000" spc="-5" dirty="0">
                <a:solidFill>
                  <a:srgbClr val="FFFF66"/>
                </a:solidFill>
              </a:rPr>
              <a:t>Large</a:t>
            </a:r>
            <a:r>
              <a:rPr sz="4000" spc="-65" dirty="0">
                <a:solidFill>
                  <a:srgbClr val="FFFF66"/>
                </a:solidFill>
              </a:rPr>
              <a:t> </a:t>
            </a:r>
            <a:r>
              <a:rPr sz="4000" dirty="0">
                <a:solidFill>
                  <a:srgbClr val="FFFF66"/>
                </a:solidFill>
              </a:rPr>
              <a:t>intestine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6995" y="423089"/>
            <a:ext cx="61677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intestine</a:t>
            </a:r>
            <a:r>
              <a:rPr sz="3600" spc="-65" dirty="0">
                <a:solidFill>
                  <a:srgbClr val="FFFF66"/>
                </a:solidFill>
              </a:rPr>
              <a:t> </a:t>
            </a:r>
            <a:r>
              <a:rPr sz="3600" spc="-5" dirty="0">
                <a:solidFill>
                  <a:srgbClr val="FFFF66"/>
                </a:solidFill>
              </a:rPr>
              <a:t>Anatomy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4745990" y="170307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251079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 dirty="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405002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62121" y="1524000"/>
            <a:ext cx="5943600" cy="44691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20590" y="1644650"/>
            <a:ext cx="4211320" cy="2752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12700">
              <a:lnSpc>
                <a:spcPct val="100000"/>
              </a:lnSpc>
              <a:spcBef>
                <a:spcPts val="100"/>
              </a:spcBef>
              <a:defRPr sz="2400" b="1" spc="-10">
                <a:solidFill>
                  <a:srgbClr val="FFFF66"/>
                </a:solidFill>
                <a:latin typeface="Arial"/>
                <a:cs typeface="Arial"/>
              </a:defRPr>
            </a:lvl1pPr>
          </a:lstStyle>
          <a:p>
            <a:r>
              <a:rPr dirty="0"/>
              <a:t>Left Colon:</a:t>
            </a:r>
          </a:p>
          <a:p>
            <a:r>
              <a:rPr b="0" dirty="0"/>
              <a:t>Change in bowel habits;</a:t>
            </a:r>
          </a:p>
          <a:p>
            <a:r>
              <a:rPr b="0" dirty="0"/>
              <a:t>Gross blood in stool;</a:t>
            </a:r>
          </a:p>
          <a:p>
            <a:r>
              <a:rPr b="0" dirty="0"/>
              <a:t>Obstructive symptoms;</a:t>
            </a:r>
          </a:p>
          <a:p>
            <a:r>
              <a:rPr b="0" dirty="0"/>
              <a:t>X-ray</a:t>
            </a:r>
          </a:p>
          <a:p>
            <a:r>
              <a:rPr b="0" dirty="0"/>
              <a:t>Colonoscopy or  sigmoidoscopy</a:t>
            </a:r>
          </a:p>
        </p:txBody>
      </p:sp>
      <p:sp>
        <p:nvSpPr>
          <p:cNvPr id="4" name="object 4"/>
          <p:cNvSpPr/>
          <p:nvPr/>
        </p:nvSpPr>
        <p:spPr>
          <a:xfrm>
            <a:off x="609600" y="1752600"/>
            <a:ext cx="38862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1365250" y="384794"/>
            <a:ext cx="6532880" cy="628377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700">
              <a:spcBef>
                <a:spcPts val="100"/>
              </a:spcBef>
            </a:pPr>
            <a:r>
              <a:rPr lang="en-US" sz="4000" spc="-5" smtClean="0">
                <a:solidFill>
                  <a:srgbClr val="FFFF66"/>
                </a:solidFill>
              </a:rPr>
              <a:t>Cancer </a:t>
            </a:r>
            <a:r>
              <a:rPr lang="en-US" sz="4000" smtClean="0">
                <a:solidFill>
                  <a:srgbClr val="FFFF66"/>
                </a:solidFill>
              </a:rPr>
              <a:t>of the </a:t>
            </a:r>
            <a:r>
              <a:rPr lang="en-US" sz="4000" spc="-5" smtClean="0">
                <a:solidFill>
                  <a:srgbClr val="FFFF66"/>
                </a:solidFill>
              </a:rPr>
              <a:t>Large</a:t>
            </a:r>
            <a:r>
              <a:rPr lang="en-US" sz="4000" spc="-65" smtClean="0">
                <a:solidFill>
                  <a:srgbClr val="FFFF66"/>
                </a:solidFill>
              </a:rPr>
              <a:t> </a:t>
            </a:r>
            <a:r>
              <a:rPr lang="en-US" sz="4000" smtClean="0">
                <a:solidFill>
                  <a:srgbClr val="FFFF66"/>
                </a:solidFill>
              </a:rPr>
              <a:t>intestine</a:t>
            </a:r>
            <a:endParaRPr lang="en-US" sz="40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20590" y="1645920"/>
            <a:ext cx="4217035" cy="27084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12700">
              <a:lnSpc>
                <a:spcPct val="100000"/>
              </a:lnSpc>
              <a:spcBef>
                <a:spcPts val="100"/>
              </a:spcBef>
              <a:defRPr sz="2400" b="1" spc="-10">
                <a:solidFill>
                  <a:srgbClr val="FFFF66"/>
                </a:solidFill>
                <a:latin typeface="Arial"/>
                <a:cs typeface="Arial"/>
              </a:defRPr>
            </a:lvl1pPr>
          </a:lstStyle>
          <a:p>
            <a:r>
              <a:rPr dirty="0"/>
              <a:t>Rectum:</a:t>
            </a:r>
          </a:p>
          <a:p>
            <a:r>
              <a:rPr b="0" dirty="0"/>
              <a:t>Rectal bleeding;</a:t>
            </a:r>
          </a:p>
          <a:p>
            <a:r>
              <a:rPr b="0" dirty="0"/>
              <a:t>Alteration in bowel  habits;</a:t>
            </a:r>
          </a:p>
          <a:p>
            <a:r>
              <a:rPr b="0" dirty="0"/>
              <a:t>Sensation of incomplete  evacuation;</a:t>
            </a:r>
          </a:p>
          <a:p>
            <a:r>
              <a:rPr b="0" dirty="0"/>
              <a:t>Intrarectal palpable  mass;</a:t>
            </a:r>
          </a:p>
          <a:p>
            <a:r>
              <a:rPr b="0" dirty="0"/>
              <a:t>Sigmoidoscopy</a:t>
            </a:r>
          </a:p>
        </p:txBody>
      </p:sp>
      <p:sp>
        <p:nvSpPr>
          <p:cNvPr id="4" name="object 4"/>
          <p:cNvSpPr/>
          <p:nvPr/>
        </p:nvSpPr>
        <p:spPr>
          <a:xfrm>
            <a:off x="533400" y="1828800"/>
            <a:ext cx="3886200" cy="3276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1365250" y="384794"/>
            <a:ext cx="653288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>
                <a:solidFill>
                  <a:srgbClr val="FFFF66"/>
                </a:solidFill>
              </a:rPr>
              <a:t>Cancer </a:t>
            </a:r>
            <a:r>
              <a:rPr sz="4000" dirty="0">
                <a:solidFill>
                  <a:srgbClr val="FFFF66"/>
                </a:solidFill>
              </a:rPr>
              <a:t>of the </a:t>
            </a:r>
            <a:r>
              <a:rPr sz="4000" spc="-5" dirty="0">
                <a:solidFill>
                  <a:srgbClr val="FFFF66"/>
                </a:solidFill>
              </a:rPr>
              <a:t>Large</a:t>
            </a:r>
            <a:r>
              <a:rPr sz="4000" spc="-65" dirty="0">
                <a:solidFill>
                  <a:srgbClr val="FFFF66"/>
                </a:solidFill>
              </a:rPr>
              <a:t> </a:t>
            </a:r>
            <a:r>
              <a:rPr sz="4000" dirty="0">
                <a:solidFill>
                  <a:srgbClr val="FFFF66"/>
                </a:solidFill>
              </a:rPr>
              <a:t>intestine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5250" y="384794"/>
            <a:ext cx="653288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>
                <a:solidFill>
                  <a:srgbClr val="FFFF66"/>
                </a:solidFill>
              </a:rPr>
              <a:t>Cancer </a:t>
            </a:r>
            <a:r>
              <a:rPr sz="4000" dirty="0">
                <a:solidFill>
                  <a:srgbClr val="FFFF66"/>
                </a:solidFill>
              </a:rPr>
              <a:t>of the </a:t>
            </a:r>
            <a:r>
              <a:rPr sz="4000" spc="-5" dirty="0">
                <a:solidFill>
                  <a:srgbClr val="FFFF66"/>
                </a:solidFill>
              </a:rPr>
              <a:t>Large</a:t>
            </a:r>
            <a:r>
              <a:rPr sz="4000" spc="-65" dirty="0">
                <a:solidFill>
                  <a:srgbClr val="FFFF66"/>
                </a:solidFill>
              </a:rPr>
              <a:t> </a:t>
            </a:r>
            <a:r>
              <a:rPr sz="4000" dirty="0">
                <a:solidFill>
                  <a:srgbClr val="FFFF66"/>
                </a:solidFill>
              </a:rPr>
              <a:t>intestine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288790" y="1371600"/>
            <a:ext cx="432181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66"/>
                </a:solidFill>
                <a:latin typeface="Arial"/>
                <a:cs typeface="Arial"/>
              </a:rPr>
              <a:t>Ways </a:t>
            </a:r>
            <a:r>
              <a:rPr sz="2400" b="1" dirty="0">
                <a:solidFill>
                  <a:srgbClr val="FFFF66"/>
                </a:solidFill>
                <a:latin typeface="Arial"/>
                <a:cs typeface="Arial"/>
              </a:rPr>
              <a:t>of cancer</a:t>
            </a:r>
            <a:r>
              <a:rPr sz="2400" b="1" spc="-8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66"/>
                </a:solidFill>
                <a:latin typeface="Arial"/>
                <a:cs typeface="Arial"/>
              </a:rPr>
              <a:t>spreading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88790" y="1954529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88790" y="299212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8790" y="4030979"/>
            <a:ext cx="142875" cy="1431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39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3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31690" y="1979929"/>
            <a:ext cx="4333875" cy="3751579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 marR="5080">
              <a:lnSpc>
                <a:spcPts val="1920"/>
              </a:lnSpc>
              <a:spcBef>
                <a:spcPts val="560"/>
              </a:spcBef>
            </a:pP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Direct extension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(grows  circumferentially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and nmay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completely 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encircle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the bowel before it is 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diagnosed);</a:t>
            </a:r>
            <a:endParaRPr sz="2000">
              <a:latin typeface="Arial"/>
              <a:cs typeface="Arial"/>
            </a:endParaRPr>
          </a:p>
          <a:p>
            <a:pPr marL="12700" marR="176530">
              <a:lnSpc>
                <a:spcPct val="79900"/>
              </a:lnSpc>
              <a:spcBef>
                <a:spcPts val="520"/>
              </a:spcBef>
            </a:pP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Hematogenous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mts (hepatic,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lungs,  ovaries,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..). Avoid mts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producing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by  minimizing manipulation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the tumor  prior to ligation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blood</a:t>
            </a:r>
            <a:r>
              <a:rPr sz="2000" spc="-3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supply.</a:t>
            </a:r>
            <a:endParaRPr sz="2000">
              <a:latin typeface="Arial"/>
              <a:cs typeface="Arial"/>
            </a:endParaRPr>
          </a:p>
          <a:p>
            <a:pPr marL="12700" marR="738505">
              <a:lnSpc>
                <a:spcPts val="1920"/>
              </a:lnSpc>
              <a:spcBef>
                <a:spcPts val="484"/>
              </a:spcBef>
            </a:pP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Regional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lymph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node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mts</a:t>
            </a:r>
            <a:r>
              <a:rPr sz="2000" spc="-7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(most 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common form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tumor</a:t>
            </a:r>
            <a:r>
              <a:rPr sz="2000" spc="-3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spread)</a:t>
            </a:r>
            <a:endParaRPr sz="2000">
              <a:latin typeface="Arial"/>
              <a:cs typeface="Arial"/>
            </a:endParaRPr>
          </a:p>
          <a:p>
            <a:pPr marL="12700" marR="172085">
              <a:lnSpc>
                <a:spcPct val="80000"/>
              </a:lnSpc>
              <a:spcBef>
                <a:spcPts val="515"/>
              </a:spcBef>
            </a:pP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Transperitoneal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mts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(“seeding”</a:t>
            </a:r>
            <a:r>
              <a:rPr sz="2000" spc="-8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when 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extended through</a:t>
            </a:r>
            <a:r>
              <a:rPr sz="2000" spc="-2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serosa);</a:t>
            </a:r>
            <a:endParaRPr sz="2000">
              <a:latin typeface="Arial"/>
              <a:cs typeface="Arial"/>
            </a:endParaRPr>
          </a:p>
          <a:p>
            <a:pPr marL="12700" marR="195580">
              <a:lnSpc>
                <a:spcPct val="79600"/>
              </a:lnSpc>
              <a:spcBef>
                <a:spcPts val="509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Intraluminal </a:t>
            </a: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MTS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(swept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along in </a:t>
            </a: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the  fecal</a:t>
            </a:r>
            <a:r>
              <a:rPr sz="2000" spc="-1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66"/>
                </a:solidFill>
                <a:latin typeface="Arial"/>
                <a:cs typeface="Arial"/>
              </a:rPr>
              <a:t>current).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94970" y="1988820"/>
            <a:ext cx="3745229" cy="29349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1780597"/>
            <a:ext cx="7602855" cy="29264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33700">
              <a:lnSpc>
                <a:spcPct val="100000"/>
              </a:lnSpc>
            </a:pPr>
            <a:r>
              <a:rPr sz="2800" b="1" dirty="0" smtClean="0">
                <a:solidFill>
                  <a:srgbClr val="FFFF66"/>
                </a:solidFill>
                <a:latin typeface="Arial"/>
                <a:cs typeface="Arial"/>
              </a:rPr>
              <a:t>Diagnosis:</a:t>
            </a:r>
            <a:endParaRPr lang="en-US" sz="2800" b="1" dirty="0" smtClean="0">
              <a:solidFill>
                <a:srgbClr val="FFFF66"/>
              </a:solidFill>
              <a:latin typeface="Arial"/>
              <a:cs typeface="Arial"/>
            </a:endParaRPr>
          </a:p>
          <a:p>
            <a:pPr marL="2933700">
              <a:lnSpc>
                <a:spcPct val="100000"/>
              </a:lnSpc>
            </a:pPr>
            <a:endParaRPr sz="2800" b="1" dirty="0">
              <a:latin typeface="Arial"/>
              <a:cs typeface="Arial"/>
            </a:endParaRPr>
          </a:p>
          <a:p>
            <a:pPr marL="3276600" marR="43180" indent="-342900">
              <a:lnSpc>
                <a:spcPct val="99900"/>
              </a:lnSpc>
              <a:spcBef>
                <a:spcPts val="805"/>
              </a:spcBef>
              <a:buClr>
                <a:srgbClr val="99FF66"/>
              </a:buClr>
              <a:buFont typeface="Symbol"/>
              <a:buChar char=""/>
              <a:tabLst>
                <a:tab pos="3275965" algn="l"/>
                <a:tab pos="3276600" algn="l"/>
              </a:tabLst>
            </a:pP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Lab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finding.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Most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familiar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marker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for 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cancer of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the bowel is 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CEA</a:t>
            </a:r>
            <a:r>
              <a:rPr sz="2400" spc="-8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(carcinoembryonic 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antigen);</a:t>
            </a:r>
            <a:endParaRPr sz="2400" dirty="0">
              <a:latin typeface="Arial"/>
              <a:cs typeface="Arial"/>
            </a:endParaRPr>
          </a:p>
          <a:p>
            <a:pPr marL="3276600" indent="-342900">
              <a:lnSpc>
                <a:spcPct val="100000"/>
              </a:lnSpc>
              <a:spcBef>
                <a:spcPts val="800"/>
              </a:spcBef>
              <a:buClr>
                <a:srgbClr val="99FF66"/>
              </a:buClr>
              <a:buFont typeface="Symbol"/>
              <a:buChar char=""/>
              <a:tabLst>
                <a:tab pos="3275965" algn="l"/>
                <a:tab pos="3276600" algn="l"/>
              </a:tabLst>
            </a:pPr>
            <a:r>
              <a:rPr sz="2400" dirty="0">
                <a:solidFill>
                  <a:srgbClr val="FFFF66"/>
                </a:solidFill>
                <a:latin typeface="Arial"/>
                <a:cs typeface="Arial"/>
              </a:rPr>
              <a:t>Barium </a:t>
            </a:r>
            <a:r>
              <a:rPr sz="2400" spc="5" dirty="0">
                <a:solidFill>
                  <a:srgbClr val="FFFF66"/>
                </a:solidFill>
                <a:latin typeface="Arial"/>
                <a:cs typeface="Arial"/>
              </a:rPr>
              <a:t>enema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5800" y="3026245"/>
            <a:ext cx="3505200" cy="23767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1365250" y="384794"/>
            <a:ext cx="653288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2700">
              <a:spcBef>
                <a:spcPts val="100"/>
              </a:spcBef>
            </a:pPr>
            <a:r>
              <a:rPr lang="en-US" sz="4000" spc="-5" smtClean="0">
                <a:solidFill>
                  <a:srgbClr val="FFFF66"/>
                </a:solidFill>
              </a:rPr>
              <a:t>Cancer </a:t>
            </a:r>
            <a:r>
              <a:rPr lang="en-US" sz="4000" smtClean="0">
                <a:solidFill>
                  <a:srgbClr val="FFFF66"/>
                </a:solidFill>
              </a:rPr>
              <a:t>of the </a:t>
            </a:r>
            <a:r>
              <a:rPr lang="en-US" sz="4000" spc="-5" smtClean="0">
                <a:solidFill>
                  <a:srgbClr val="FFFF66"/>
                </a:solidFill>
              </a:rPr>
              <a:t>Large</a:t>
            </a:r>
            <a:r>
              <a:rPr lang="en-US" sz="4000" spc="-65" smtClean="0">
                <a:solidFill>
                  <a:srgbClr val="FFFF66"/>
                </a:solidFill>
              </a:rPr>
              <a:t> </a:t>
            </a:r>
            <a:r>
              <a:rPr lang="en-US" sz="4000" smtClean="0">
                <a:solidFill>
                  <a:srgbClr val="FFFF66"/>
                </a:solidFill>
              </a:rPr>
              <a:t>intestine</a:t>
            </a:r>
            <a:endParaRPr lang="en-US" sz="40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5672" y="580311"/>
            <a:ext cx="8068309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84250" marR="5080" indent="-971550" algn="ctr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Treatment Options for </a:t>
            </a:r>
            <a:r>
              <a:rPr sz="3200" spc="-5" dirty="0"/>
              <a:t>Colon</a:t>
            </a:r>
            <a:r>
              <a:rPr sz="3200" spc="-80" dirty="0"/>
              <a:t> </a:t>
            </a:r>
            <a:r>
              <a:rPr sz="3200" spc="-5" dirty="0"/>
              <a:t>Cancer  </a:t>
            </a:r>
            <a:r>
              <a:rPr sz="3200" dirty="0"/>
              <a:t>Stage 0 (Carcinoma </a:t>
            </a:r>
            <a:r>
              <a:rPr sz="3200" spc="-5" dirty="0"/>
              <a:t>in</a:t>
            </a:r>
            <a:r>
              <a:rPr sz="3200" spc="-50" dirty="0"/>
              <a:t> </a:t>
            </a:r>
            <a:r>
              <a:rPr sz="3200" dirty="0"/>
              <a:t>Situ)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118609" y="1854200"/>
            <a:ext cx="4566285" cy="3700779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381000" marR="30480" indent="-342900">
              <a:lnSpc>
                <a:spcPct val="80000"/>
              </a:lnSpc>
              <a:spcBef>
                <a:spcPts val="770"/>
              </a:spcBef>
              <a:buClr>
                <a:srgbClr val="99FF66"/>
              </a:buClr>
              <a:buFont typeface="Symbol"/>
              <a:buChar char=""/>
              <a:tabLst>
                <a:tab pos="380365" algn="l"/>
                <a:tab pos="381000" algn="l"/>
              </a:tabLst>
            </a:pP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Treatment of stage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0  (carcinoma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situ)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may 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include the following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types 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of surgery:</a:t>
            </a:r>
            <a:endParaRPr sz="2800">
              <a:latin typeface="Arial"/>
              <a:cs typeface="Arial"/>
            </a:endParaRPr>
          </a:p>
          <a:p>
            <a:pPr marL="381000" marR="401320" indent="-342900">
              <a:lnSpc>
                <a:spcPts val="2690"/>
              </a:lnSpc>
              <a:spcBef>
                <a:spcPts val="670"/>
              </a:spcBef>
              <a:buClr>
                <a:srgbClr val="99FF66"/>
              </a:buClr>
              <a:buFont typeface="Symbol"/>
              <a:buChar char=""/>
              <a:tabLst>
                <a:tab pos="380365" algn="l"/>
                <a:tab pos="381000" algn="l"/>
              </a:tabLst>
            </a:pP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Local excision or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simple 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polypectomy.</a:t>
            </a:r>
            <a:endParaRPr sz="2800">
              <a:latin typeface="Arial"/>
              <a:cs typeface="Arial"/>
            </a:endParaRPr>
          </a:p>
          <a:p>
            <a:pPr marL="381000" indent="-342900">
              <a:lnSpc>
                <a:spcPts val="3025"/>
              </a:lnSpc>
              <a:spcBef>
                <a:spcPts val="40"/>
              </a:spcBef>
              <a:buClr>
                <a:srgbClr val="99FF66"/>
              </a:buClr>
              <a:buFont typeface="Symbol"/>
              <a:buChar char=""/>
              <a:tabLst>
                <a:tab pos="380365" algn="l"/>
                <a:tab pos="381000" algn="l"/>
              </a:tabLst>
            </a:pP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Resection/anastomosis.</a:t>
            </a:r>
            <a:endParaRPr sz="2800">
              <a:latin typeface="Arial"/>
              <a:cs typeface="Arial"/>
            </a:endParaRPr>
          </a:p>
          <a:p>
            <a:pPr marL="381000" marR="205104">
              <a:lnSpc>
                <a:spcPts val="2690"/>
              </a:lnSpc>
              <a:spcBef>
                <a:spcPts val="315"/>
              </a:spcBef>
            </a:pP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This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done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when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tumor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is too large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  remove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by local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excision.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9750" y="2133600"/>
            <a:ext cx="3168650" cy="2377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4104" y="514724"/>
            <a:ext cx="8062377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20010" marR="5080" indent="-2058670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Treatment </a:t>
            </a:r>
            <a:r>
              <a:rPr sz="2800" spc="-5" dirty="0"/>
              <a:t>Options for </a:t>
            </a:r>
            <a:r>
              <a:rPr lang="en-US" sz="2800" spc="-5" dirty="0" smtClean="0"/>
              <a:t/>
            </a:r>
            <a:br>
              <a:rPr lang="en-US" sz="2800" spc="-5" dirty="0" smtClean="0"/>
            </a:br>
            <a:r>
              <a:rPr sz="2800" dirty="0" smtClean="0"/>
              <a:t>Stage </a:t>
            </a:r>
            <a:r>
              <a:rPr sz="2800" spc="-5" dirty="0"/>
              <a:t>I-II  Colon Cancer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36490" y="220345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78120" y="1865629"/>
            <a:ext cx="3143250" cy="105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66"/>
                </a:solidFill>
                <a:latin typeface="Arial"/>
                <a:cs typeface="Arial"/>
              </a:rPr>
              <a:t>Stage </a:t>
            </a:r>
            <a:r>
              <a:rPr sz="2400" b="1" dirty="0">
                <a:solidFill>
                  <a:srgbClr val="FFFF66"/>
                </a:solidFill>
                <a:latin typeface="Arial"/>
                <a:cs typeface="Arial"/>
              </a:rPr>
              <a:t>I </a:t>
            </a:r>
            <a:r>
              <a:rPr sz="2400" b="1" spc="-5" dirty="0">
                <a:solidFill>
                  <a:srgbClr val="FFFF66"/>
                </a:solidFill>
                <a:latin typeface="Arial"/>
                <a:cs typeface="Arial"/>
              </a:rPr>
              <a:t>Colon</a:t>
            </a:r>
            <a:r>
              <a:rPr sz="2400" b="1" spc="-3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66"/>
                </a:solidFill>
                <a:latin typeface="Arial"/>
                <a:cs typeface="Arial"/>
              </a:rPr>
              <a:t>Cancer</a:t>
            </a:r>
            <a:endParaRPr sz="2400" dirty="0">
              <a:latin typeface="Arial"/>
              <a:cs typeface="Arial"/>
            </a:endParaRPr>
          </a:p>
          <a:p>
            <a:pPr marL="13335" marR="5080">
              <a:lnSpc>
                <a:spcPct val="79900"/>
              </a:lnSpc>
              <a:spcBef>
                <a:spcPts val="595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usually  resection/anastomosis.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36490" y="3600450"/>
            <a:ext cx="166370" cy="740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15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ts val="2815"/>
              </a:lnSpc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78120" y="3262629"/>
            <a:ext cx="3295650" cy="1986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66"/>
                </a:solidFill>
                <a:latin typeface="Arial"/>
                <a:cs typeface="Arial"/>
              </a:rPr>
              <a:t>Stage </a:t>
            </a:r>
            <a:r>
              <a:rPr sz="2400" b="1" dirty="0">
                <a:solidFill>
                  <a:srgbClr val="FFFF66"/>
                </a:solidFill>
                <a:latin typeface="Arial"/>
                <a:cs typeface="Arial"/>
              </a:rPr>
              <a:t>II </a:t>
            </a:r>
            <a:r>
              <a:rPr sz="2400" b="1" spc="-5" dirty="0">
                <a:solidFill>
                  <a:srgbClr val="FFFF66"/>
                </a:solidFill>
                <a:latin typeface="Arial"/>
                <a:cs typeface="Arial"/>
              </a:rPr>
              <a:t>Colon</a:t>
            </a:r>
            <a:r>
              <a:rPr sz="2400" b="1" spc="-3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66"/>
                </a:solidFill>
                <a:latin typeface="Arial"/>
                <a:cs typeface="Arial"/>
              </a:rPr>
              <a:t>Cancer</a:t>
            </a:r>
            <a:endParaRPr sz="2400">
              <a:latin typeface="Arial"/>
              <a:cs typeface="Arial"/>
            </a:endParaRPr>
          </a:p>
          <a:p>
            <a:pPr marL="13335" marR="5080">
              <a:lnSpc>
                <a:spcPct val="87700"/>
              </a:lnSpc>
              <a:spcBef>
                <a:spcPts val="375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Resection/anastomosis. 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Clinical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trials of  chemotherapy,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radiation</a:t>
            </a:r>
            <a:endParaRPr sz="2400">
              <a:latin typeface="Arial"/>
              <a:cs typeface="Arial"/>
            </a:endParaRPr>
          </a:p>
          <a:p>
            <a:pPr marL="13335">
              <a:lnSpc>
                <a:spcPts val="2014"/>
              </a:lnSpc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therapy, or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biologic</a:t>
            </a:r>
            <a:endParaRPr sz="2400">
              <a:latin typeface="Arial"/>
              <a:cs typeface="Arial"/>
            </a:endParaRPr>
          </a:p>
          <a:p>
            <a:pPr marL="13335">
              <a:lnSpc>
                <a:spcPts val="2595"/>
              </a:lnSpc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therapy after surgery.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5605" y="2347684"/>
            <a:ext cx="3023870" cy="16840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29590" y="1760220"/>
            <a:ext cx="27559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Verdana"/>
                <a:cs typeface="Verdana"/>
              </a:rPr>
              <a:t>Right</a:t>
            </a:r>
            <a:r>
              <a:rPr sz="1800" b="1" spc="-6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Verdana"/>
                <a:cs typeface="Verdana"/>
              </a:rPr>
              <a:t>Hemicolectomy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55015" y="4319447"/>
            <a:ext cx="2305050" cy="20231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4530" y="551233"/>
            <a:ext cx="75438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20645" marR="5080" indent="-1990089">
              <a:lnSpc>
                <a:spcPct val="100000"/>
              </a:lnSpc>
              <a:spcBef>
                <a:spcPts val="100"/>
              </a:spcBef>
            </a:pPr>
            <a:r>
              <a:rPr sz="2800" dirty="0"/>
              <a:t>Treatment Options </a:t>
            </a:r>
            <a:r>
              <a:rPr sz="2800" dirty="0" smtClean="0"/>
              <a:t>for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sz="2800" spc="-5" dirty="0" smtClean="0"/>
              <a:t>Stage </a:t>
            </a:r>
            <a:r>
              <a:rPr sz="2800" spc="-5" dirty="0"/>
              <a:t>III  Colon Cancer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56990" y="2159000"/>
            <a:ext cx="142875" cy="881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4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56990" y="350520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56990" y="503047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99890" y="2184400"/>
            <a:ext cx="4531995" cy="3933190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 marR="1360170">
              <a:lnSpc>
                <a:spcPts val="1920"/>
              </a:lnSpc>
              <a:spcBef>
                <a:spcPts val="560"/>
              </a:spcBef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Resection/anastomosis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with 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chemotherapy.</a:t>
            </a:r>
            <a:endParaRPr sz="2000" dirty="0">
              <a:latin typeface="Arial"/>
              <a:cs typeface="Arial"/>
            </a:endParaRPr>
          </a:p>
          <a:p>
            <a:pPr marL="12700" marR="5080">
              <a:lnSpc>
                <a:spcPct val="80000"/>
              </a:lnSpc>
              <a:spcBef>
                <a:spcPts val="520"/>
              </a:spcBef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Clinical trials of chemotherapy, radiation  therapy,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and/or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biologic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therapy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after 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surgery.</a:t>
            </a:r>
            <a:endParaRPr sz="2000" dirty="0">
              <a:latin typeface="Arial"/>
              <a:cs typeface="Arial"/>
            </a:endParaRPr>
          </a:p>
          <a:p>
            <a:pPr marL="12700" marR="115570">
              <a:lnSpc>
                <a:spcPct val="79900"/>
              </a:lnSpc>
              <a:spcBef>
                <a:spcPts val="500"/>
              </a:spcBef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summary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section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refers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 specific  treatments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under study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clinical trials,  but it may not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mention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every new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treatment being studied. Information 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about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ongoing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clinical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trials is available  from the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NCI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Web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site.</a:t>
            </a:r>
            <a:endParaRPr sz="2000" dirty="0">
              <a:latin typeface="Arial"/>
              <a:cs typeface="Arial"/>
            </a:endParaRPr>
          </a:p>
          <a:p>
            <a:pPr marL="12700" marR="96520">
              <a:lnSpc>
                <a:spcPts val="1920"/>
              </a:lnSpc>
              <a:spcBef>
                <a:spcPts val="484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Check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for clinical trials from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NCI's PDQ  Cancer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Clinical Trials Registry that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  now accepting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patients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stage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III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colon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cancer.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10869" y="2204720"/>
            <a:ext cx="3096260" cy="16802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60119" y="1760220"/>
            <a:ext cx="2571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Verdana"/>
                <a:cs typeface="Verdana"/>
              </a:rPr>
              <a:t>Left</a:t>
            </a:r>
            <a:r>
              <a:rPr sz="1800" b="1"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Verdana"/>
                <a:cs typeface="Verdana"/>
              </a:rPr>
              <a:t>Hemicolectomy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58850" y="4353559"/>
            <a:ext cx="19989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Verdana"/>
                <a:cs typeface="Verdana"/>
              </a:rPr>
              <a:t>Sigmoidectomy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84530" y="4869179"/>
            <a:ext cx="3096260" cy="15697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462646"/>
            <a:ext cx="7315834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68625" marR="5080" indent="-2956560">
              <a:lnSpc>
                <a:spcPct val="100000"/>
              </a:lnSpc>
              <a:spcBef>
                <a:spcPts val="100"/>
              </a:spcBef>
            </a:pPr>
            <a:r>
              <a:rPr sz="2800" spc="-10" dirty="0"/>
              <a:t>Treatment Options </a:t>
            </a:r>
            <a:r>
              <a:rPr sz="2800" spc="-5" dirty="0"/>
              <a:t>for </a:t>
            </a:r>
            <a:r>
              <a:rPr sz="2800" spc="-10" dirty="0"/>
              <a:t>Stage </a:t>
            </a:r>
            <a:r>
              <a:rPr sz="2800" dirty="0"/>
              <a:t>IV </a:t>
            </a:r>
            <a:r>
              <a:rPr sz="2800" spc="-5" dirty="0"/>
              <a:t>Colon  </a:t>
            </a:r>
            <a:r>
              <a:rPr sz="2800" spc="-10" dirty="0"/>
              <a:t>Cancer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3928109" y="1357629"/>
            <a:ext cx="131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71009" y="1380490"/>
            <a:ext cx="4436110" cy="518159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ct val="79600"/>
              </a:lnSpc>
              <a:spcBef>
                <a:spcPts val="540"/>
              </a:spcBef>
            </a:pP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Resection/anastomosis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(surgery to  remove the cancer or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bypass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tumor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28109" y="2071370"/>
            <a:ext cx="131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28109" y="2786379"/>
            <a:ext cx="131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28109" y="3719829"/>
            <a:ext cx="131445" cy="1290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739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739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28109" y="5425440"/>
            <a:ext cx="131445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71009" y="1818640"/>
            <a:ext cx="4471670" cy="4206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join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cut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ends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of the</a:t>
            </a:r>
            <a:r>
              <a:rPr sz="18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colon).</a:t>
            </a:r>
            <a:endParaRPr sz="1800">
              <a:latin typeface="Arial"/>
              <a:cs typeface="Arial"/>
            </a:endParaRPr>
          </a:p>
          <a:p>
            <a:pPr marL="12700" marR="17145" algn="just">
              <a:lnSpc>
                <a:spcPts val="1730"/>
              </a:lnSpc>
              <a:spcBef>
                <a:spcPts val="425"/>
              </a:spcBef>
            </a:pP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Surgery </a:t>
            </a:r>
            <a:r>
              <a:rPr sz="1800" b="1" dirty="0">
                <a:solidFill>
                  <a:srgbClr val="FFFF66"/>
                </a:solidFill>
                <a:latin typeface="Arial"/>
                <a:cs typeface="Arial"/>
              </a:rPr>
              <a:t>to </a:t>
            </a:r>
            <a:r>
              <a:rPr sz="1800" b="1" spc="-15" dirty="0">
                <a:solidFill>
                  <a:srgbClr val="FFFF66"/>
                </a:solidFill>
                <a:latin typeface="Arial"/>
                <a:cs typeface="Arial"/>
              </a:rPr>
              <a:t>remove </a:t>
            </a: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parts of other organs,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such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liver, lungs,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and ovaries,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where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cancer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may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have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recurred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1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spread.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79900"/>
              </a:lnSpc>
              <a:spcBef>
                <a:spcPts val="459"/>
              </a:spcBef>
            </a:pP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Radiation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therapy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or chemotherapy may be 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offered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to some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patients as palliative  therapy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to relieve symptoms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improve 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quality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life.</a:t>
            </a:r>
            <a:endParaRPr sz="1800">
              <a:latin typeface="Arial"/>
              <a:cs typeface="Arial"/>
            </a:endParaRPr>
          </a:p>
          <a:p>
            <a:pPr marL="12700" marR="583565">
              <a:lnSpc>
                <a:spcPts val="1730"/>
              </a:lnSpc>
              <a:spcBef>
                <a:spcPts val="425"/>
              </a:spcBef>
            </a:pP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Clinical trials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chemotherapy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and/or  biologic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therapy.</a:t>
            </a:r>
            <a:endParaRPr sz="1800">
              <a:latin typeface="Arial"/>
              <a:cs typeface="Arial"/>
            </a:endParaRPr>
          </a:p>
          <a:p>
            <a:pPr marL="12700" marR="129539">
              <a:lnSpc>
                <a:spcPts val="1730"/>
              </a:lnSpc>
              <a:spcBef>
                <a:spcPts val="440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Treatment of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locally recurrent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colon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cancer 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may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be </a:t>
            </a: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local</a:t>
            </a:r>
            <a:r>
              <a:rPr sz="1800" b="1" spc="-3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excision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 marR="683895" algn="just">
              <a:lnSpc>
                <a:spcPts val="1730"/>
              </a:lnSpc>
              <a:spcBef>
                <a:spcPts val="440"/>
              </a:spcBef>
            </a:pP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Special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treatments of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cancer that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has  spread to or recurred in 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liver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may 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include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following: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25"/>
              </a:spcBef>
            </a:pPr>
            <a:r>
              <a:rPr sz="1800" spc="-10" dirty="0">
                <a:solidFill>
                  <a:srgbClr val="FFFF66"/>
                </a:solidFill>
                <a:latin typeface="Arial"/>
                <a:cs typeface="Arial"/>
              </a:rPr>
              <a:t>Chemotherapy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followed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1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resection.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20"/>
              </a:spcBef>
            </a:pPr>
            <a:r>
              <a:rPr sz="1800" b="1" spc="-5" dirty="0">
                <a:solidFill>
                  <a:srgbClr val="FFFF66"/>
                </a:solidFill>
                <a:latin typeface="Arial"/>
                <a:cs typeface="Arial"/>
              </a:rPr>
              <a:t>Radiofrequency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ablation or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cryosurgery.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28109" y="5977890"/>
            <a:ext cx="131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71009" y="6000750"/>
            <a:ext cx="23558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Clinical trials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hepatic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51459" y="2277110"/>
            <a:ext cx="3529329" cy="2301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9170" y="6313234"/>
            <a:ext cx="708660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5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25" dirty="0">
                <a:latin typeface="Arial"/>
                <a:cs typeface="Arial"/>
              </a:rPr>
              <a:t>M</a:t>
            </a:r>
            <a:r>
              <a:rPr sz="1800" spc="-10" dirty="0">
                <a:latin typeface="Arial"/>
                <a:cs typeface="Arial"/>
              </a:rPr>
              <a:t>U</a:t>
            </a:r>
            <a:r>
              <a:rPr sz="1800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55650" y="333213"/>
            <a:ext cx="7847331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4400" spc="360" dirty="0"/>
              <a:t>R</a:t>
            </a:r>
            <a:r>
              <a:rPr sz="4400" spc="365" dirty="0"/>
              <a:t>a</a:t>
            </a:r>
            <a:r>
              <a:rPr sz="4400" spc="380" dirty="0"/>
              <a:t>d</a:t>
            </a:r>
            <a:r>
              <a:rPr sz="4400" spc="360" dirty="0"/>
              <a:t>i</a:t>
            </a:r>
            <a:r>
              <a:rPr sz="4400" spc="365" dirty="0"/>
              <a:t>o</a:t>
            </a:r>
            <a:r>
              <a:rPr sz="4400" spc="370" dirty="0"/>
              <a:t>fr</a:t>
            </a:r>
            <a:r>
              <a:rPr sz="4400" spc="365" dirty="0"/>
              <a:t>eq</a:t>
            </a:r>
            <a:r>
              <a:rPr sz="4400" spc="380" dirty="0"/>
              <a:t>u</a:t>
            </a:r>
            <a:r>
              <a:rPr sz="4400" spc="365" dirty="0"/>
              <a:t>enc</a:t>
            </a:r>
            <a:r>
              <a:rPr sz="4400" dirty="0"/>
              <a:t>y  </a:t>
            </a:r>
            <a:r>
              <a:rPr sz="4400" spc="325" dirty="0"/>
              <a:t>ablation:</a:t>
            </a:r>
            <a:endParaRPr sz="4400" dirty="0"/>
          </a:p>
        </p:txBody>
      </p:sp>
      <p:sp>
        <p:nvSpPr>
          <p:cNvPr id="5" name="object 5"/>
          <p:cNvSpPr txBox="1"/>
          <p:nvPr/>
        </p:nvSpPr>
        <p:spPr>
          <a:xfrm>
            <a:off x="4598670" y="1635066"/>
            <a:ext cx="4138929" cy="3705758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379095" marR="30480" indent="-341630">
              <a:lnSpc>
                <a:spcPct val="90000"/>
              </a:lnSpc>
              <a:spcBef>
                <a:spcPts val="385"/>
              </a:spcBef>
              <a:tabLst>
                <a:tab pos="379095" algn="l"/>
              </a:tabLst>
            </a:pPr>
            <a:r>
              <a:rPr sz="2400" spc="-1050" baseline="5787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r>
              <a:rPr sz="2400" spc="-1050" baseline="5787" dirty="0">
                <a:solidFill>
                  <a:srgbClr val="99FF66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use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 a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special probe  with tiny electrodes that kill  cancer cells.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Sometimes  the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probe is inserted  directly through the skin  and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only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local anesthesia is 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needed.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other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cases, the  probe is inserted through 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incision in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abdomen.  This is done in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hospital  with general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anesthesia.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54100" y="4035264"/>
            <a:ext cx="3544570" cy="2611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052830"/>
            <a:ext cx="2952750" cy="29527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1010" y="551293"/>
            <a:ext cx="304736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235" dirty="0">
                <a:solidFill>
                  <a:srgbClr val="FFFFB6"/>
                </a:solidFill>
                <a:latin typeface="Arial Black"/>
                <a:cs typeface="Arial Black"/>
              </a:rPr>
              <a:t>Cryosurgery</a:t>
            </a:r>
            <a:endParaRPr sz="2800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25190" y="44322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68090" y="473709"/>
            <a:ext cx="4513580" cy="104902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New technique that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can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destroy 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tumors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variety of sites (brain,  breast, kidney, prostate,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liver).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5190" y="150622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68090" y="1536700"/>
            <a:ext cx="42799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destruction of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abnormal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25190" y="224027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25190" y="330327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25190" y="470789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68090" y="1826260"/>
            <a:ext cx="4869815" cy="429133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tissue using sub-zero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temperatures.</a:t>
            </a:r>
            <a:endParaRPr sz="2400">
              <a:latin typeface="Arial"/>
              <a:cs typeface="Arial"/>
            </a:endParaRPr>
          </a:p>
          <a:p>
            <a:pPr marL="12700" marR="271145">
              <a:lnSpc>
                <a:spcPts val="2590"/>
              </a:lnSpc>
              <a:spcBef>
                <a:spcPts val="63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tumor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not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removed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  destroyed cancer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left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be  reabsorbed by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body.</a:t>
            </a:r>
            <a:endParaRPr sz="2400">
              <a:latin typeface="Arial"/>
              <a:cs typeface="Arial"/>
            </a:endParaRPr>
          </a:p>
          <a:p>
            <a:pPr marL="12700" marR="412750">
              <a:lnSpc>
                <a:spcPts val="2590"/>
              </a:lnSpc>
              <a:spcBef>
                <a:spcPts val="60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Initial results in properly selected  patients with unresectable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liver 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tumors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are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equivalent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those of  resection.</a:t>
            </a:r>
            <a:endParaRPr sz="2400">
              <a:latin typeface="Arial"/>
              <a:cs typeface="Arial"/>
            </a:endParaRPr>
          </a:p>
          <a:p>
            <a:pPr marL="12700" marR="10795">
              <a:lnSpc>
                <a:spcPct val="90000"/>
              </a:lnSpc>
              <a:spcBef>
                <a:spcPts val="66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Cryosurgery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involves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 placement  of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stainless steel probe into the  center of the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tumor.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Liquid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nitrogen 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circulated through the end of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23850" y="3933190"/>
            <a:ext cx="2781299" cy="2351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3850" y="1484630"/>
            <a:ext cx="2781300" cy="19316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45990" y="170307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990" y="287655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405002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2600" y="1703070"/>
            <a:ext cx="5486400" cy="41643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2"/>
          <p:cNvSpPr txBox="1">
            <a:spLocks noGrp="1"/>
          </p:cNvSpPr>
          <p:nvPr>
            <p:ph type="title"/>
          </p:nvPr>
        </p:nvSpPr>
        <p:spPr>
          <a:xfrm>
            <a:off x="1366995" y="423089"/>
            <a:ext cx="61677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intestine</a:t>
            </a:r>
            <a:r>
              <a:rPr sz="3600" spc="-65" dirty="0">
                <a:solidFill>
                  <a:srgbClr val="FFFF66"/>
                </a:solidFill>
              </a:rPr>
              <a:t> </a:t>
            </a:r>
            <a:r>
              <a:rPr sz="3600" spc="-5" dirty="0">
                <a:solidFill>
                  <a:srgbClr val="FFFF66"/>
                </a:solidFill>
              </a:rPr>
              <a:t>Anatomy</a:t>
            </a:r>
            <a:endParaRPr sz="3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70230" y="457200"/>
            <a:ext cx="44653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Chemotherapy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5010150" y="457200"/>
            <a:ext cx="3785870" cy="620298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405130" marR="6350">
              <a:lnSpc>
                <a:spcPct val="80000"/>
              </a:lnSpc>
              <a:spcBef>
                <a:spcPts val="530"/>
              </a:spcBef>
              <a:tabLst>
                <a:tab pos="1882775" algn="l"/>
              </a:tabLst>
            </a:pP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 smtClean="0">
                <a:solidFill>
                  <a:srgbClr val="FFFFFF"/>
                </a:solidFill>
                <a:latin typeface="Arial"/>
                <a:cs typeface="Arial"/>
              </a:rPr>
              <a:t>given</a:t>
            </a:r>
            <a:r>
              <a:rPr lang="ar-SA"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 smtClean="0">
                <a:solidFill>
                  <a:srgbClr val="FFFFFF"/>
                </a:solidFill>
                <a:latin typeface="Arial"/>
                <a:cs typeface="Arial"/>
              </a:rPr>
              <a:t>before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or after 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operation,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IV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or intraperitoneqaly. 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Followed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radiation therapy or  without.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If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given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after the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surgery,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called adjuvant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therapy.</a:t>
            </a:r>
            <a:endParaRPr sz="2000" dirty="0">
              <a:latin typeface="Arial"/>
              <a:cs typeface="Arial"/>
            </a:endParaRPr>
          </a:p>
          <a:p>
            <a:pPr marL="405130" marR="36830">
              <a:lnSpc>
                <a:spcPct val="80000"/>
              </a:lnSpc>
              <a:spcBef>
                <a:spcPts val="1720"/>
              </a:spcBef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Chemotherapy 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cancer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treatment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that uses drugs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 stop  the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growth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cancer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cells,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either  by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killing the cells or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stopping 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them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dividing.</a:t>
            </a:r>
            <a:endParaRPr sz="2000" dirty="0">
              <a:latin typeface="Arial"/>
              <a:cs typeface="Arial"/>
            </a:endParaRPr>
          </a:p>
          <a:p>
            <a:pPr marL="405130" marR="80010">
              <a:lnSpc>
                <a:spcPct val="79600"/>
              </a:lnSpc>
              <a:spcBef>
                <a:spcPts val="1735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Systemic </a:t>
            </a: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chemotherapy: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if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taken  per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os or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IV.</a:t>
            </a:r>
            <a:endParaRPr sz="2000" dirty="0">
              <a:latin typeface="Arial"/>
              <a:cs typeface="Arial"/>
            </a:endParaRPr>
          </a:p>
          <a:p>
            <a:pPr marL="405130" marR="5080">
              <a:lnSpc>
                <a:spcPct val="79900"/>
              </a:lnSpc>
              <a:spcBef>
                <a:spcPts val="1730"/>
              </a:spcBef>
            </a:pPr>
            <a:r>
              <a:rPr sz="2000" spc="-10" dirty="0">
                <a:solidFill>
                  <a:srgbClr val="FFFF66"/>
                </a:solidFill>
                <a:latin typeface="Arial"/>
                <a:cs typeface="Arial"/>
              </a:rPr>
              <a:t>Regional chemotherapy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if 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chemotherapy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 placed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directly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into the spinal column, an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organ,  or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body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cavity such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abdomen,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drugs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mainly affect 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cancer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cells in those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areas</a:t>
            </a:r>
            <a:r>
              <a:rPr sz="2000" spc="-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39750" y="1557019"/>
            <a:ext cx="3810000" cy="304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95600" y="4419600"/>
            <a:ext cx="2114550" cy="2362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9170" y="6313234"/>
            <a:ext cx="293370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5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06383" y="485373"/>
            <a:ext cx="680275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345" dirty="0"/>
              <a:t>Chemoembolization</a:t>
            </a:r>
            <a:endParaRPr sz="3600" dirty="0"/>
          </a:p>
        </p:txBody>
      </p:sp>
      <p:sp>
        <p:nvSpPr>
          <p:cNvPr id="5" name="object 5"/>
          <p:cNvSpPr txBox="1"/>
          <p:nvPr/>
        </p:nvSpPr>
        <p:spPr>
          <a:xfrm>
            <a:off x="4577079" y="1672590"/>
            <a:ext cx="1079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409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19979" y="1295400"/>
            <a:ext cx="369062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What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chemoembolization?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77079" y="1887220"/>
            <a:ext cx="107950" cy="623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409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350"/>
              </a:spcBef>
            </a:pPr>
            <a:r>
              <a:rPr sz="1400" spc="-409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77079" y="3337559"/>
            <a:ext cx="107950" cy="623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409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350"/>
              </a:spcBef>
            </a:pPr>
            <a:r>
              <a:rPr sz="1400" spc="-409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77079" y="4447540"/>
            <a:ext cx="1079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409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77079" y="5172709"/>
            <a:ext cx="1079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409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86630" y="1600618"/>
            <a:ext cx="4128770" cy="5014705"/>
          </a:xfrm>
          <a:prstGeom prst="rect">
            <a:avLst/>
          </a:prstGeom>
        </p:spPr>
        <p:txBody>
          <a:bodyPr vert="horz" wrap="square" lIns="0" tIns="55879" rIns="0" bIns="0" rtlCol="0">
            <a:spAutoFit/>
          </a:bodyPr>
          <a:lstStyle/>
          <a:p>
            <a:pPr marL="12700" marR="1025525">
              <a:lnSpc>
                <a:spcPct val="79800"/>
              </a:lnSpc>
              <a:spcBef>
                <a:spcPts val="439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palliative treatment for primary or 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metastasized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liver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cancer</a:t>
            </a:r>
            <a:endParaRPr sz="1600" dirty="0">
              <a:latin typeface="Arial"/>
              <a:cs typeface="Arial"/>
            </a:endParaRPr>
          </a:p>
          <a:p>
            <a:pPr marL="12700" marR="5080">
              <a:lnSpc>
                <a:spcPct val="79800"/>
              </a:lnSpc>
              <a:spcBef>
                <a:spcPts val="345"/>
              </a:spcBef>
            </a:pP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During chemoembolization, three chemotherapy  drugs are injected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into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the artery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that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supplies  blood 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the tumor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in the liver. The artery is then  blocked off ("embolized") with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mixture of oil  and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tiny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particles. This procedure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accomplishes  four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things:</a:t>
            </a:r>
            <a:endParaRPr sz="1600" dirty="0">
              <a:latin typeface="Arial"/>
              <a:cs typeface="Arial"/>
            </a:endParaRPr>
          </a:p>
          <a:p>
            <a:pPr marL="12700" marR="320675">
              <a:lnSpc>
                <a:spcPct val="79800"/>
              </a:lnSpc>
              <a:spcBef>
                <a:spcPts val="350"/>
              </a:spcBef>
            </a:pP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tumor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becomes deprived of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oxygen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and  nutrients once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blood supply is</a:t>
            </a:r>
            <a:r>
              <a:rPr sz="16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blocked.</a:t>
            </a:r>
            <a:endParaRPr sz="1600" dirty="0">
              <a:latin typeface="Arial"/>
              <a:cs typeface="Arial"/>
            </a:endParaRPr>
          </a:p>
          <a:p>
            <a:pPr marL="12700" marR="45085">
              <a:lnSpc>
                <a:spcPct val="79800"/>
              </a:lnSpc>
              <a:spcBef>
                <a:spcPts val="350"/>
              </a:spcBef>
            </a:pP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Because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these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drugs are injected directly at the 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tumor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site,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this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dosage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20 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200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times 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greater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than that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achieved with standard  chemotherapy injected into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vein in the</a:t>
            </a:r>
            <a:r>
              <a:rPr sz="160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arm.</a:t>
            </a:r>
            <a:endParaRPr sz="1600" dirty="0">
              <a:latin typeface="Arial"/>
              <a:cs typeface="Arial"/>
            </a:endParaRPr>
          </a:p>
          <a:p>
            <a:pPr marL="12700" marR="27940">
              <a:lnSpc>
                <a:spcPct val="80000"/>
              </a:lnSpc>
              <a:spcBef>
                <a:spcPts val="345"/>
              </a:spcBef>
            </a:pP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Because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artery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blocked, no blood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washes 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through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the tumor.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 result,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the drugs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stay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in 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the tumor for a much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longer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time -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as long as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  month.</a:t>
            </a:r>
            <a:endParaRPr sz="1600" dirty="0">
              <a:latin typeface="Arial"/>
              <a:cs typeface="Arial"/>
            </a:endParaRPr>
          </a:p>
          <a:p>
            <a:pPr marL="12700" marR="61594">
              <a:lnSpc>
                <a:spcPct val="79800"/>
              </a:lnSpc>
              <a:spcBef>
                <a:spcPts val="350"/>
              </a:spcBef>
            </a:pP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There is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decrease in side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effects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because the  drugs are trapped in the liver instead of  circulating throughout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6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body.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5305" y="1372009"/>
            <a:ext cx="2509520" cy="2520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2669" y="3933190"/>
            <a:ext cx="2708910" cy="27089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577079" y="1440179"/>
            <a:ext cx="131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19979" y="1463040"/>
            <a:ext cx="3308350" cy="51943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 marR="5080">
              <a:lnSpc>
                <a:spcPts val="1730"/>
              </a:lnSpc>
              <a:spcBef>
                <a:spcPts val="515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How does chemoembolization  </a:t>
            </a:r>
            <a:r>
              <a:rPr sz="1800" b="1" spc="5" dirty="0">
                <a:solidFill>
                  <a:srgbClr val="FFFFFF"/>
                </a:solidFill>
                <a:latin typeface="Arial"/>
                <a:cs typeface="Arial"/>
              </a:rPr>
              <a:t>work?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89779" y="3063165"/>
            <a:ext cx="106045" cy="18726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10"/>
              </a:lnSpc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1800" spc="-52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19979" y="1901190"/>
            <a:ext cx="3790315" cy="392176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118110">
              <a:lnSpc>
                <a:spcPct val="80000"/>
              </a:lnSpc>
              <a:spcBef>
                <a:spcPts val="53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liver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unique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having 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two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blood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supplies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hepatic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artery  and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portal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vein.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normal liver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gets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about 75% of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its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blood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from the 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hepatic artery.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79900"/>
              </a:lnSpc>
              <a:spcBef>
                <a:spcPts val="445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When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tumor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grows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in the liver, it  receives almost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all of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its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blood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supply  from 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hepatic artery.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Therefore,  chemotherapy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drugs injected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into the 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hepatic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artery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liver reach the  tumor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very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directly,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sparing most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of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healthy liver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tissue.</a:t>
            </a:r>
            <a:endParaRPr sz="1800">
              <a:latin typeface="Arial"/>
              <a:cs typeface="Arial"/>
            </a:endParaRPr>
          </a:p>
          <a:p>
            <a:pPr marL="12700" marR="36195">
              <a:lnSpc>
                <a:spcPct val="79900"/>
              </a:lnSpc>
              <a:spcBef>
                <a:spcPts val="455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Then,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when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artery is blocked,  nearly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all of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blood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supply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is taken 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away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from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tumor,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while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the liver 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continues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to be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supplied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blood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from the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portal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vein.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7760" y="176167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4"/>
          <p:cNvSpPr txBox="1">
            <a:spLocks noGrp="1"/>
          </p:cNvSpPr>
          <p:nvPr>
            <p:ph type="title"/>
          </p:nvPr>
        </p:nvSpPr>
        <p:spPr>
          <a:xfrm>
            <a:off x="1006383" y="485373"/>
            <a:ext cx="680275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345" dirty="0"/>
              <a:t>Chemoembolization</a:t>
            </a:r>
            <a:endParaRPr sz="3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4669" y="345712"/>
            <a:ext cx="7847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Radiation</a:t>
            </a:r>
            <a:r>
              <a:rPr sz="4000" spc="-45" dirty="0"/>
              <a:t> </a:t>
            </a:r>
            <a:r>
              <a:rPr sz="4000" spc="-5" dirty="0"/>
              <a:t>therapy</a:t>
            </a:r>
            <a:endParaRPr sz="4000" dirty="0"/>
          </a:p>
        </p:txBody>
      </p:sp>
      <p:sp>
        <p:nvSpPr>
          <p:cNvPr id="5" name="object 5"/>
          <p:cNvSpPr txBox="1"/>
          <p:nvPr/>
        </p:nvSpPr>
        <p:spPr>
          <a:xfrm>
            <a:off x="4587240" y="121539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30140" y="1240790"/>
            <a:ext cx="3730625" cy="57404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5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high-energy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x-rays or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other  types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radiation.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87240" y="1766570"/>
            <a:ext cx="142875" cy="1431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4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93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30140" y="1791970"/>
            <a:ext cx="3670300" cy="143256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5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Targets rapidly dividing cells</a:t>
            </a:r>
            <a:r>
              <a:rPr sz="20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like 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cancer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cells.</a:t>
            </a:r>
            <a:endParaRPr sz="2000" dirty="0">
              <a:latin typeface="Arial"/>
              <a:cs typeface="Arial"/>
            </a:endParaRPr>
          </a:p>
          <a:p>
            <a:pPr marL="12700" marR="358140">
              <a:lnSpc>
                <a:spcPts val="1920"/>
              </a:lnSpc>
              <a:spcBef>
                <a:spcPts val="484"/>
              </a:spcBef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Prevents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cell division and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 replication of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DNA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types: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44440" y="317500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00CC00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44440" y="397002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00CC00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44440" y="5251450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00CC00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01615" y="3289698"/>
            <a:ext cx="3623945" cy="289433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466725">
              <a:lnSpc>
                <a:spcPct val="80000"/>
              </a:lnSpc>
              <a:spcBef>
                <a:spcPts val="580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External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uses a machine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outside the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body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send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radiation toward 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cancer.</a:t>
            </a:r>
            <a:endParaRPr sz="2000" dirty="0">
              <a:latin typeface="Arial"/>
              <a:cs typeface="Arial"/>
            </a:endParaRPr>
          </a:p>
          <a:p>
            <a:pPr marL="12700" marR="184150">
              <a:lnSpc>
                <a:spcPct val="80000"/>
              </a:lnSpc>
              <a:spcBef>
                <a:spcPts val="500"/>
              </a:spcBef>
            </a:pPr>
            <a:r>
              <a:rPr sz="2000" spc="-5" dirty="0">
                <a:solidFill>
                  <a:srgbClr val="FFFF66"/>
                </a:solidFill>
                <a:latin typeface="Arial"/>
                <a:cs typeface="Arial"/>
              </a:rPr>
              <a:t>Internal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uses 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radioactive 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substance sealed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needles,  seeds,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wires,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catheters that 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 placed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directly into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near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cancer.</a:t>
            </a:r>
            <a:endParaRPr sz="2000" dirty="0">
              <a:latin typeface="Arial"/>
              <a:cs typeface="Arial"/>
            </a:endParaRPr>
          </a:p>
          <a:p>
            <a:pPr marL="12700" marR="5080">
              <a:lnSpc>
                <a:spcPts val="1920"/>
              </a:lnSpc>
              <a:spcBef>
                <a:spcPts val="475"/>
              </a:spcBef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way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radiation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therapy is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given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depends on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type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 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stage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cancer.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84530" y="1123950"/>
            <a:ext cx="3553460" cy="27152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4530" y="3982720"/>
            <a:ext cx="3553460" cy="26466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9170" y="6313234"/>
            <a:ext cx="2886075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-10" dirty="0">
                <a:latin typeface="Arial"/>
                <a:cs typeface="Arial"/>
              </a:rPr>
              <a:t>TSMU. Surgery Direction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N1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47089" y="278129"/>
            <a:ext cx="7546975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  <a:tabLst>
                <a:tab pos="2364740" algn="l"/>
                <a:tab pos="3110230" algn="l"/>
                <a:tab pos="3763010" algn="l"/>
              </a:tabLst>
            </a:pPr>
            <a:r>
              <a:rPr sz="4400" spc="290" dirty="0" smtClean="0"/>
              <a:t>Thank</a:t>
            </a:r>
            <a:r>
              <a:rPr lang="en-US" sz="4400" spc="290" dirty="0" smtClean="0"/>
              <a:t>s a Lot</a:t>
            </a:r>
            <a:br>
              <a:rPr lang="en-US" sz="4400" spc="290" dirty="0" smtClean="0"/>
            </a:br>
            <a:r>
              <a:rPr sz="4400" spc="330" dirty="0" smtClean="0"/>
              <a:t>Questions</a:t>
            </a:r>
            <a:r>
              <a:rPr sz="4400" spc="330" dirty="0"/>
              <a:t>?</a:t>
            </a:r>
            <a:endParaRPr sz="4400" dirty="0"/>
          </a:p>
        </p:txBody>
      </p:sp>
      <p:sp>
        <p:nvSpPr>
          <p:cNvPr id="4" name="object 4"/>
          <p:cNvSpPr/>
          <p:nvPr/>
        </p:nvSpPr>
        <p:spPr>
          <a:xfrm>
            <a:off x="1042669" y="1844038"/>
            <a:ext cx="6913880" cy="47250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9170" y="6313234"/>
            <a:ext cx="708660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5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25" dirty="0">
                <a:latin typeface="Arial"/>
                <a:cs typeface="Arial"/>
              </a:rPr>
              <a:t>M</a:t>
            </a:r>
            <a:r>
              <a:rPr sz="1800" spc="-10" dirty="0">
                <a:latin typeface="Arial"/>
                <a:cs typeface="Arial"/>
              </a:rPr>
              <a:t>U</a:t>
            </a:r>
            <a:r>
              <a:rPr sz="1800" dirty="0">
                <a:latin typeface="Arial"/>
                <a:cs typeface="Arial"/>
              </a:rPr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745990" y="170307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5990" y="324230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45990" y="405002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98957" y="1293370"/>
            <a:ext cx="2703830" cy="31478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82409" y="4515483"/>
            <a:ext cx="3336925" cy="21475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"/>
          <p:cNvSpPr txBox="1">
            <a:spLocks noGrp="1"/>
          </p:cNvSpPr>
          <p:nvPr>
            <p:ph type="title"/>
          </p:nvPr>
        </p:nvSpPr>
        <p:spPr>
          <a:xfrm>
            <a:off x="1366995" y="423089"/>
            <a:ext cx="61677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intestine</a:t>
            </a:r>
            <a:r>
              <a:rPr sz="3600" spc="-65" dirty="0">
                <a:solidFill>
                  <a:srgbClr val="FFFF66"/>
                </a:solidFill>
              </a:rPr>
              <a:t> </a:t>
            </a:r>
            <a:r>
              <a:rPr sz="3600" spc="-5" dirty="0">
                <a:solidFill>
                  <a:srgbClr val="FFFF66"/>
                </a:solidFill>
              </a:rPr>
              <a:t>Anatomy</a:t>
            </a:r>
            <a:endParaRPr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563879"/>
            <a:ext cx="66478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intestine</a:t>
            </a:r>
            <a:r>
              <a:rPr sz="3600" spc="-75" dirty="0">
                <a:solidFill>
                  <a:srgbClr val="FFFF66"/>
                </a:solidFill>
              </a:rPr>
              <a:t> </a:t>
            </a:r>
            <a:r>
              <a:rPr sz="3600" spc="-5" dirty="0">
                <a:solidFill>
                  <a:srgbClr val="FFFF66"/>
                </a:solidFill>
              </a:rPr>
              <a:t>Physiology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4865370" y="191897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65370" y="3016250"/>
            <a:ext cx="166370" cy="13512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08270" y="1950720"/>
            <a:ext cx="3206115" cy="2447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Absorbtion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(electrolytes 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water in proximal  colon),</a:t>
            </a:r>
            <a:endParaRPr sz="2400" dirty="0">
              <a:latin typeface="Arial"/>
              <a:cs typeface="Arial"/>
            </a:endParaRPr>
          </a:p>
          <a:p>
            <a:pPr marL="12700" marR="1866264">
              <a:lnSpc>
                <a:spcPts val="3479"/>
              </a:lnSpc>
              <a:spcBef>
                <a:spcPts val="204"/>
              </a:spcBef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ecr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n, 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motility,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intraluminal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digestion;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55650" y="1557019"/>
            <a:ext cx="3553460" cy="4544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370831"/>
            <a:ext cx="657161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intestine:</a:t>
            </a:r>
            <a:r>
              <a:rPr sz="3600" spc="-55" dirty="0">
                <a:solidFill>
                  <a:srgbClr val="FFFF66"/>
                </a:solidFill>
              </a:rPr>
              <a:t> </a:t>
            </a:r>
            <a:r>
              <a:rPr sz="3600" spc="-10" dirty="0">
                <a:solidFill>
                  <a:srgbClr val="FFFF66"/>
                </a:solidFill>
              </a:rPr>
              <a:t>X-ray</a:t>
            </a:r>
            <a:endParaRPr sz="3600" dirty="0"/>
          </a:p>
        </p:txBody>
      </p:sp>
      <p:sp>
        <p:nvSpPr>
          <p:cNvPr id="8" name="object 8"/>
          <p:cNvSpPr txBox="1">
            <a:spLocks noGrp="1"/>
          </p:cNvSpPr>
          <p:nvPr>
            <p:ph sz="quarter" idx="13"/>
          </p:nvPr>
        </p:nvSpPr>
        <p:spPr>
          <a:xfrm>
            <a:off x="5310124" y="1557019"/>
            <a:ext cx="3273552" cy="29367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/>
              <a:t>An </a:t>
            </a:r>
            <a:r>
              <a:rPr sz="1800" spc="-5" dirty="0"/>
              <a:t>obstructing colon cancer  </a:t>
            </a:r>
            <a:r>
              <a:rPr sz="1800" spc="5" dirty="0"/>
              <a:t>may </a:t>
            </a:r>
            <a:r>
              <a:rPr sz="1800" spc="-5" dirty="0"/>
              <a:t>demostrate </a:t>
            </a:r>
            <a:r>
              <a:rPr sz="1800" spc="-10" dirty="0"/>
              <a:t>dilatation </a:t>
            </a:r>
            <a:r>
              <a:rPr sz="1800" spc="-5" dirty="0"/>
              <a:t>of  the proximal colon, air-fluid  </a:t>
            </a:r>
            <a:r>
              <a:rPr sz="1800" spc="-10" dirty="0"/>
              <a:t>level </a:t>
            </a:r>
            <a:r>
              <a:rPr sz="1800" spc="-5" dirty="0"/>
              <a:t>(Kloiber sign);</a:t>
            </a:r>
          </a:p>
          <a:p>
            <a:pPr marL="12700" marR="974725">
              <a:lnSpc>
                <a:spcPct val="100000"/>
              </a:lnSpc>
              <a:spcBef>
                <a:spcPts val="600"/>
              </a:spcBef>
            </a:pPr>
            <a:r>
              <a:rPr sz="1800" spc="-5" dirty="0"/>
              <a:t>Barium enema:  diverticulums,</a:t>
            </a:r>
            <a:r>
              <a:rPr sz="1800" spc="-55" dirty="0"/>
              <a:t> </a:t>
            </a:r>
            <a:r>
              <a:rPr sz="1800" spc="-5" dirty="0"/>
              <a:t>cancer</a:t>
            </a:r>
          </a:p>
          <a:p>
            <a:pPr marL="12700" marR="145415">
              <a:lnSpc>
                <a:spcPct val="100000"/>
              </a:lnSpc>
              <a:spcBef>
                <a:spcPts val="600"/>
              </a:spcBef>
            </a:pPr>
            <a:r>
              <a:rPr sz="1800" spc="-5" dirty="0"/>
              <a:t>Double-column barium  enema (barium+air  insufflation): </a:t>
            </a:r>
            <a:r>
              <a:rPr sz="1800" dirty="0"/>
              <a:t>more </a:t>
            </a:r>
            <a:r>
              <a:rPr sz="1800" spc="-5" dirty="0"/>
              <a:t>sensitive  for </a:t>
            </a:r>
            <a:r>
              <a:rPr sz="1800" dirty="0"/>
              <a:t>small </a:t>
            </a:r>
            <a:r>
              <a:rPr sz="1800" spc="-5" dirty="0"/>
              <a:t>lessions;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5990" y="141605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88890" y="1051756"/>
            <a:ext cx="37160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Plain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films: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gas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distribution;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5990" y="185800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5990" y="339725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45990" y="420370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1000" y="1152813"/>
            <a:ext cx="3967226" cy="34420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21755" y="4936491"/>
            <a:ext cx="433959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Barium enema procedure. 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The 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patient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lies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on an x-ray table. Barium 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liquid is 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put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into the rectum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and  flows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through the colon. X-rays are  taken to 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look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for abnormal areas.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9170" y="6313234"/>
            <a:ext cx="293370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89"/>
              </a:lnSpc>
            </a:pPr>
            <a:r>
              <a:rPr sz="1800" spc="5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10347" y="353422"/>
            <a:ext cx="64712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intestine: CT </a:t>
            </a:r>
            <a:r>
              <a:rPr sz="3600" dirty="0">
                <a:solidFill>
                  <a:srgbClr val="FFFF66"/>
                </a:solidFill>
              </a:rPr>
              <a:t>&amp;</a:t>
            </a:r>
            <a:r>
              <a:rPr sz="3600" spc="-60" dirty="0">
                <a:solidFill>
                  <a:srgbClr val="FFFF66"/>
                </a:solidFill>
              </a:rPr>
              <a:t> </a:t>
            </a:r>
            <a:r>
              <a:rPr sz="3600" spc="-10" dirty="0">
                <a:solidFill>
                  <a:srgbClr val="FFFF66"/>
                </a:solidFill>
              </a:rPr>
              <a:t>MRI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4745990" y="141605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88890" y="1446529"/>
            <a:ext cx="39503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CT: useful in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diagnosis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5990" y="2589529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45990" y="412877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45990" y="4935220"/>
            <a:ext cx="166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00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88890" y="1812290"/>
            <a:ext cx="3700779" cy="4277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59079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masses,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appendicitis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and  diverticulitis.</a:t>
            </a:r>
            <a:endParaRPr sz="2400">
              <a:latin typeface="Arial"/>
              <a:cs typeface="Arial"/>
            </a:endParaRPr>
          </a:p>
          <a:p>
            <a:pPr marL="12700" marR="328295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CT colography (“virtual  colonoscopy”): 3D  ereconstruction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air  distended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colon;</a:t>
            </a:r>
            <a:endParaRPr sz="2400">
              <a:latin typeface="Arial"/>
              <a:cs typeface="Arial"/>
            </a:endParaRPr>
          </a:p>
          <a:p>
            <a:pPr marL="12700" marR="732155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MRI: better for cancer  staging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600"/>
              </a:spcBef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PET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(positron emission  tomography)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95%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sensitive 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and 98%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specific in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the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5035" y="1208468"/>
            <a:ext cx="3192780" cy="2546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03630" y="3919220"/>
            <a:ext cx="2708910" cy="281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38200" y="330449"/>
            <a:ext cx="74676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09370" marR="5080" indent="105029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FF66"/>
                </a:solidFill>
              </a:rPr>
              <a:t>Large </a:t>
            </a:r>
            <a:r>
              <a:rPr sz="3600" dirty="0">
                <a:solidFill>
                  <a:srgbClr val="FFFF66"/>
                </a:solidFill>
              </a:rPr>
              <a:t>intestine:  </a:t>
            </a:r>
            <a:r>
              <a:rPr sz="3600" spc="-5" dirty="0">
                <a:solidFill>
                  <a:srgbClr val="FFFF66"/>
                </a:solidFill>
              </a:rPr>
              <a:t>Fiberoptical</a:t>
            </a:r>
            <a:r>
              <a:rPr sz="3600" spc="-40" dirty="0">
                <a:solidFill>
                  <a:srgbClr val="FFFF66"/>
                </a:solidFill>
              </a:rPr>
              <a:t> </a:t>
            </a:r>
            <a:r>
              <a:rPr sz="3600" spc="-5" dirty="0">
                <a:solidFill>
                  <a:srgbClr val="FFFF66"/>
                </a:solidFill>
              </a:rPr>
              <a:t>colonoscopy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45990" y="2335529"/>
            <a:ext cx="1428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88890" y="2360929"/>
            <a:ext cx="340995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US" sz="2400" spc="-5" dirty="0" smtClean="0">
                <a:solidFill>
                  <a:srgbClr val="FFFF66"/>
                </a:solidFill>
                <a:latin typeface="Arial"/>
                <a:cs typeface="Arial"/>
              </a:rPr>
              <a:t>D</a:t>
            </a:r>
            <a:r>
              <a:rPr sz="2400" spc="-5" dirty="0" smtClean="0">
                <a:solidFill>
                  <a:srgbClr val="FFFF66"/>
                </a:solidFill>
                <a:latin typeface="Arial"/>
                <a:cs typeface="Arial"/>
              </a:rPr>
              <a:t>irect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vision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of entire colon, 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biopsy,</a:t>
            </a:r>
            <a:r>
              <a:rPr sz="2400" spc="-2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brushing;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45990" y="3313429"/>
            <a:ext cx="142875" cy="76200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2000" spc="-585" dirty="0">
                <a:solidFill>
                  <a:srgbClr val="99FF66"/>
                </a:solidFill>
                <a:latin typeface="Symbol"/>
                <a:cs typeface="Symbol"/>
              </a:rPr>
              <a:t>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88890" y="3338829"/>
            <a:ext cx="3674110" cy="2726387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Diagnostic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colonoscopy: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099"/>
              </a:lnSpc>
              <a:spcBef>
                <a:spcPts val="495"/>
              </a:spcBef>
            </a:pP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Therapeutic colonoscopy:  excision of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polyps,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bleeding  control, foreign body</a:t>
            </a:r>
            <a:r>
              <a:rPr sz="2400" spc="-75" dirty="0">
                <a:solidFill>
                  <a:srgbClr val="FFFF6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removal,  </a:t>
            </a:r>
            <a:r>
              <a:rPr sz="2400" spc="-10" dirty="0">
                <a:solidFill>
                  <a:srgbClr val="FFFF66"/>
                </a:solidFill>
                <a:latin typeface="Arial"/>
                <a:cs typeface="Arial"/>
              </a:rPr>
              <a:t>volvulus </a:t>
            </a:r>
            <a:r>
              <a:rPr sz="2400" spc="-5" dirty="0">
                <a:solidFill>
                  <a:srgbClr val="FFFF66"/>
                </a:solidFill>
                <a:latin typeface="Arial"/>
                <a:cs typeface="Arial"/>
              </a:rPr>
              <a:t>detorsion, stricture  dilatation,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0869" y="2204720"/>
            <a:ext cx="3475990" cy="33578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482</TotalTime>
  <Words>2215</Words>
  <Application>Microsoft Office PowerPoint</Application>
  <PresentationFormat>On-screen Show (4:3)</PresentationFormat>
  <Paragraphs>343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</vt:lpstr>
      <vt:lpstr>Arial Black</vt:lpstr>
      <vt:lpstr>Palatino Linotype</vt:lpstr>
      <vt:lpstr>Symbol</vt:lpstr>
      <vt:lpstr>Times New Roman</vt:lpstr>
      <vt:lpstr>Verdana</vt:lpstr>
      <vt:lpstr>Wingdings</vt:lpstr>
      <vt:lpstr>Elemental</vt:lpstr>
      <vt:lpstr>The Large Intestine</vt:lpstr>
      <vt:lpstr>Large intestine</vt:lpstr>
      <vt:lpstr>Large intestine Anatomy</vt:lpstr>
      <vt:lpstr>Large intestine Anatomy</vt:lpstr>
      <vt:lpstr>Large intestine Anatomy</vt:lpstr>
      <vt:lpstr>Large intestine Physiology</vt:lpstr>
      <vt:lpstr>Large intestine: X-ray</vt:lpstr>
      <vt:lpstr>Large intestine: CT &amp; MRI</vt:lpstr>
      <vt:lpstr>Large intestine:  Fiberoptical colonoscopy</vt:lpstr>
      <vt:lpstr>Large intestine:  Fiberoptical colonoscopy</vt:lpstr>
      <vt:lpstr>Large intestine: other methods</vt:lpstr>
      <vt:lpstr>Obstruction of the Large intestine</vt:lpstr>
      <vt:lpstr>Obstruction of the Large intestine</vt:lpstr>
      <vt:lpstr>Obstruction of the Large intestine</vt:lpstr>
      <vt:lpstr>Obstruction of the Large intestine:  differential diagnosis</vt:lpstr>
      <vt:lpstr>Obstruction of the Large intestine:  differential diagnosis</vt:lpstr>
      <vt:lpstr>Obstruction of the Large intestine:  differential diagnosis</vt:lpstr>
      <vt:lpstr>Obstruction of the Large intestine:  Treatment</vt:lpstr>
      <vt:lpstr>Resection and colostomy</vt:lpstr>
      <vt:lpstr>PowerPoint Presentation</vt:lpstr>
      <vt:lpstr>Resection of Transversal Colon with primary anastomosis</vt:lpstr>
      <vt:lpstr>Staging of colon Cancer</vt:lpstr>
      <vt:lpstr>Staging of colon Cancer</vt:lpstr>
      <vt:lpstr>PowerPoint Presentation</vt:lpstr>
      <vt:lpstr>Staging of colon Cancer</vt:lpstr>
      <vt:lpstr>PowerPoint Presentation</vt:lpstr>
      <vt:lpstr>PowerPoint Presentation</vt:lpstr>
      <vt:lpstr>PowerPoint Presentation</vt:lpstr>
      <vt:lpstr>Cancer of the Large intestine</vt:lpstr>
      <vt:lpstr>PowerPoint Presentation</vt:lpstr>
      <vt:lpstr>Cancer of the Large intestine</vt:lpstr>
      <vt:lpstr>Cancer of the Large intestine</vt:lpstr>
      <vt:lpstr>PowerPoint Presentation</vt:lpstr>
      <vt:lpstr>Treatment Options for Colon Cancer  Stage 0 (Carcinoma in Situ)</vt:lpstr>
      <vt:lpstr>Treatment Options for  Stage I-II  Colon Cancer</vt:lpstr>
      <vt:lpstr>Treatment Options for Stage III  Colon Cancer</vt:lpstr>
      <vt:lpstr>Treatment Options for Stage IV Colon  Cancer</vt:lpstr>
      <vt:lpstr>Radiofrequency  ablation:</vt:lpstr>
      <vt:lpstr>New technique that can destroy  tumors in a variety of sites (brain,  breast, kidney, prostate, liver).</vt:lpstr>
      <vt:lpstr>Chemotherapy</vt:lpstr>
      <vt:lpstr>Chemoembolization</vt:lpstr>
      <vt:lpstr>Chemoembolization</vt:lpstr>
      <vt:lpstr>Radiation therapy</vt:lpstr>
      <vt:lpstr>Thanks a Lot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intestine</dc:title>
  <dc:creator>HP</dc:creator>
  <cp:lastModifiedBy>SARA</cp:lastModifiedBy>
  <cp:revision>25</cp:revision>
  <dcterms:created xsi:type="dcterms:W3CDTF">2020-04-04T20:31:06Z</dcterms:created>
  <dcterms:modified xsi:type="dcterms:W3CDTF">2020-06-20T07:34:41Z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2015-01-24T00:00:00Z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2020-04-04T00:00:00Z</vt:filetime>
  </property>
</Properties>
</file>