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handoutMasterIdLst>
    <p:handoutMasterId r:id="rId22"/>
  </p:handoutMasterIdLst>
  <p:sldIdLst>
    <p:sldId id="277" r:id="rId5"/>
    <p:sldId id="274"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8" r:id="rId19"/>
    <p:sldId id="279"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8C88452B-CAE0-447B-A1F4-591CC0DCC328}">
          <p14:sldIdLst>
            <p14:sldId id="277"/>
            <p14:sldId id="274"/>
            <p14:sldId id="262"/>
            <p14:sldId id="263"/>
            <p14:sldId id="264"/>
            <p14:sldId id="265"/>
            <p14:sldId id="266"/>
            <p14:sldId id="267"/>
            <p14:sldId id="268"/>
            <p14:sldId id="269"/>
            <p14:sldId id="270"/>
            <p14:sldId id="271"/>
            <p14:sldId id="272"/>
            <p14:sldId id="273"/>
            <p14:sldId id="278"/>
            <p14:sldId id="279"/>
            <p14:sldId id="27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IM SALEH" initials="AS" lastIdx="1" clrIdx="0">
    <p:extLst>
      <p:ext uri="{19B8F6BF-5375-455C-9EA6-DF929625EA0E}">
        <p15:presenceInfo xmlns:p15="http://schemas.microsoft.com/office/powerpoint/2012/main" userId="1219ae75555596f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12" autoAdjust="0"/>
    <p:restoredTop sz="94619" autoAdjust="0"/>
  </p:normalViewPr>
  <p:slideViewPr>
    <p:cSldViewPr snapToGrid="0">
      <p:cViewPr varScale="1">
        <p:scale>
          <a:sx n="73" d="100"/>
          <a:sy n="73" d="100"/>
        </p:scale>
        <p:origin x="642"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97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60C4F72-FD67-4129-8EB4-399EFE9878A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26DB9DC-9D93-4388-B930-BEFBC4E3017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EE716B2-BEC8-4F35-BF62-A2908E529D47}" type="datetimeFigureOut">
              <a:rPr lang="en-US" smtClean="0"/>
              <a:t>12/2/2021</a:t>
            </a:fld>
            <a:endParaRPr lang="en-US"/>
          </a:p>
        </p:txBody>
      </p:sp>
      <p:sp>
        <p:nvSpPr>
          <p:cNvPr id="4" name="Footer Placeholder 3">
            <a:extLst>
              <a:ext uri="{FF2B5EF4-FFF2-40B4-BE49-F238E27FC236}">
                <a16:creationId xmlns:a16="http://schemas.microsoft.com/office/drawing/2014/main" id="{C982ACC6-6231-47B8-912F-F38DF8717B1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F081422-8357-48E6-A255-559D4CE7D0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71FDD-3DD8-4CC2-8F92-E874C03EC236}" type="slidenum">
              <a:rPr lang="en-US" smtClean="0"/>
              <a:t>‹#›</a:t>
            </a:fld>
            <a:endParaRPr lang="en-US"/>
          </a:p>
        </p:txBody>
      </p:sp>
    </p:spTree>
    <p:extLst>
      <p:ext uri="{BB962C8B-B14F-4D97-AF65-F5344CB8AC3E}">
        <p14:creationId xmlns:p14="http://schemas.microsoft.com/office/powerpoint/2010/main" val="2737525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A0C0817-A112-4847-8014-A94B7D2A4EA3}" type="datetime1">
              <a:rPr lang="en-US" smtClean="0"/>
              <a:t>12/2/2021</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34B7E4EF-A1BD-40F4-AB7B-04F084DD991D}" type="slidenum">
              <a:rPr lang="en-US" smtClean="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824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FA2B21-3FCD-4721-B95C-427943F61125}" type="datetime1">
              <a:rPr lang="en-US" smtClean="0"/>
              <a:t>12/2/2021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0870398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FA2B21-3FCD-4721-B95C-427943F61125}" type="datetime1">
              <a:rPr lang="en-US" smtClean="0"/>
              <a:t>12/2/2021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7414811"/>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12/2/2021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7976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C646AA-F36E-4540-911D-FFFC0A0EF24A}" type="datetime1">
              <a:rPr lang="en-US" smtClean="0"/>
              <a:t>12/2/2021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6286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12/2/2021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32356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A7F15D8-96D1-4781-BC50-CA8A088B2FE4}" type="datetime1">
              <a:rPr lang="en-US" smtClean="0"/>
              <a:t>12/2/2021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93031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12/2/2021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25759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12/2/2021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3633852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E8D12A6-918A-48BD-8CB9-CA713993B0EA}" type="datetime1">
              <a:rPr lang="en-US" smtClean="0"/>
              <a:t>12/2/2021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0525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E778CE86-875F-4587-BCF6-FA054AFC0D53}" type="datetime1">
              <a:rPr lang="en-US" smtClean="0"/>
              <a:pPr/>
              <a:t>12/2/2021</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pPr algn="l"/>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00468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F6FA2B21-3FCD-4721-B95C-427943F61125}" type="datetime1">
              <a:rPr lang="en-US" smtClean="0"/>
              <a:t>12/2/2021</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34B7E4EF-A1BD-40F4-AB7B-04F084DD991D}" type="slidenum">
              <a:rPr lang="en-US" smtClean="0"/>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925597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educate.apsanet.org/rethinking-the-undergraduate-political-science-maj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CD7777D-1DD5-424B-BF67-87053BA8C2E8}"/>
              </a:ext>
            </a:extLst>
          </p:cNvPr>
          <p:cNvPicPr>
            <a:picLocks noChangeAspect="1"/>
          </p:cNvPicPr>
          <p:nvPr/>
        </p:nvPicPr>
        <p:blipFill>
          <a:blip r:embed="rId2"/>
          <a:stretch>
            <a:fillRect/>
          </a:stretch>
        </p:blipFill>
        <p:spPr>
          <a:xfrm>
            <a:off x="1" y="1"/>
            <a:ext cx="1219200" cy="1219200"/>
          </a:xfrm>
          <a:prstGeom prst="rect">
            <a:avLst/>
          </a:prstGeom>
        </p:spPr>
      </p:pic>
      <p:pic>
        <p:nvPicPr>
          <p:cNvPr id="11" name="Picture 10">
            <a:extLst>
              <a:ext uri="{FF2B5EF4-FFF2-40B4-BE49-F238E27FC236}">
                <a16:creationId xmlns:a16="http://schemas.microsoft.com/office/drawing/2014/main" id="{AEE74059-6751-4ED3-961E-40719E6468F0}"/>
              </a:ext>
            </a:extLst>
          </p:cNvPr>
          <p:cNvPicPr>
            <a:picLocks noChangeAspect="1"/>
          </p:cNvPicPr>
          <p:nvPr/>
        </p:nvPicPr>
        <p:blipFill>
          <a:blip r:embed="rId3"/>
          <a:stretch>
            <a:fillRect/>
          </a:stretch>
        </p:blipFill>
        <p:spPr>
          <a:xfrm>
            <a:off x="10972799" y="0"/>
            <a:ext cx="1219199" cy="1219199"/>
          </a:xfrm>
          <a:prstGeom prst="rect">
            <a:avLst/>
          </a:prstGeom>
        </p:spPr>
      </p:pic>
      <p:pic>
        <p:nvPicPr>
          <p:cNvPr id="1026" name="Picture 2">
            <a:extLst>
              <a:ext uri="{FF2B5EF4-FFF2-40B4-BE49-F238E27FC236}">
                <a16:creationId xmlns:a16="http://schemas.microsoft.com/office/drawing/2014/main" id="{A04E567D-5A35-4225-BE07-88B562C3FF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3774" y="120788"/>
            <a:ext cx="5473148" cy="97762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8FB60FA7-788A-4948-B79A-E435670AA1C6}"/>
              </a:ext>
            </a:extLst>
          </p:cNvPr>
          <p:cNvSpPr txBox="1"/>
          <p:nvPr/>
        </p:nvSpPr>
        <p:spPr>
          <a:xfrm>
            <a:off x="8428383" y="4760303"/>
            <a:ext cx="3763617" cy="1384995"/>
          </a:xfrm>
          <a:prstGeom prst="rect">
            <a:avLst/>
          </a:prstGeom>
          <a:noFill/>
        </p:spPr>
        <p:txBody>
          <a:bodyPr wrap="square">
            <a:spAutoFit/>
          </a:bodyPr>
          <a:lstStyle/>
          <a:p>
            <a:r>
              <a:rPr lang="en-US" sz="2800" dirty="0" err="1">
                <a:latin typeface="Andalus" panose="02020603050405020304" pitchFamily="18" charset="-78"/>
                <a:cs typeface="Andalus" panose="02020603050405020304" pitchFamily="18" charset="-78"/>
              </a:rPr>
              <a:t>Adim</a:t>
            </a:r>
            <a:r>
              <a:rPr lang="en-US" sz="2800" dirty="0">
                <a:latin typeface="Andalus" panose="02020603050405020304" pitchFamily="18" charset="-78"/>
                <a:cs typeface="Andalus" panose="02020603050405020304" pitchFamily="18" charset="-78"/>
              </a:rPr>
              <a:t> Saleh</a:t>
            </a:r>
          </a:p>
          <a:p>
            <a:r>
              <a:rPr lang="en-US" sz="2800" dirty="0">
                <a:latin typeface="Andalus" panose="02020603050405020304" pitchFamily="18" charset="-78"/>
                <a:cs typeface="Andalus" panose="02020603050405020304" pitchFamily="18" charset="-78"/>
              </a:rPr>
              <a:t>ID 3199</a:t>
            </a:r>
          </a:p>
          <a:p>
            <a:r>
              <a:rPr lang="en-US" sz="2800" dirty="0">
                <a:latin typeface="Andalus" panose="02020603050405020304" pitchFamily="18" charset="-78"/>
                <a:cs typeface="Andalus" panose="02020603050405020304" pitchFamily="18" charset="-78"/>
              </a:rPr>
              <a:t>adim_3199@gmail.com</a:t>
            </a:r>
          </a:p>
        </p:txBody>
      </p:sp>
      <p:sp>
        <p:nvSpPr>
          <p:cNvPr id="18" name="TextBox 17">
            <a:extLst>
              <a:ext uri="{FF2B5EF4-FFF2-40B4-BE49-F238E27FC236}">
                <a16:creationId xmlns:a16="http://schemas.microsoft.com/office/drawing/2014/main" id="{E48D61BE-4A6F-43F6-B82D-879E46294CFE}"/>
              </a:ext>
            </a:extLst>
          </p:cNvPr>
          <p:cNvSpPr txBox="1"/>
          <p:nvPr/>
        </p:nvSpPr>
        <p:spPr>
          <a:xfrm>
            <a:off x="1995054" y="1799584"/>
            <a:ext cx="8977745" cy="1569660"/>
          </a:xfrm>
          <a:prstGeom prst="rect">
            <a:avLst/>
          </a:prstGeom>
          <a:noFill/>
        </p:spPr>
        <p:txBody>
          <a:bodyPr wrap="square">
            <a:spAutoFit/>
          </a:bodyPr>
          <a:lstStyle/>
          <a:p>
            <a:pPr algn="ctr"/>
            <a:r>
              <a:rPr lang="en-US" sz="4800" dirty="0">
                <a:latin typeface="Andalus" panose="02020603050405020304" pitchFamily="18" charset="-78"/>
                <a:cs typeface="Andalus" panose="02020603050405020304" pitchFamily="18" charset="-78"/>
              </a:rPr>
              <a:t>The Main Subfields </a:t>
            </a:r>
            <a:r>
              <a:rPr lang="en-US" sz="4800" dirty="0" smtClean="0">
                <a:latin typeface="Andalus" panose="02020603050405020304" pitchFamily="18" charset="-78"/>
                <a:cs typeface="Andalus" panose="02020603050405020304" pitchFamily="18" charset="-78"/>
              </a:rPr>
              <a:t>of </a:t>
            </a:r>
            <a:r>
              <a:rPr lang="en-US" sz="4800" dirty="0">
                <a:latin typeface="Andalus" panose="02020603050405020304" pitchFamily="18" charset="-78"/>
                <a:cs typeface="Andalus" panose="02020603050405020304" pitchFamily="18" charset="-78"/>
              </a:rPr>
              <a:t>Political Science</a:t>
            </a:r>
          </a:p>
        </p:txBody>
      </p:sp>
    </p:spTree>
    <p:extLst>
      <p:ext uri="{BB962C8B-B14F-4D97-AF65-F5344CB8AC3E}">
        <p14:creationId xmlns:p14="http://schemas.microsoft.com/office/powerpoint/2010/main" val="3259599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B5E936-1EFD-4E92-A0A0-138F0DB40D2A}"/>
              </a:ext>
            </a:extLst>
          </p:cNvPr>
          <p:cNvSpPr>
            <a:spLocks noGrp="1"/>
          </p:cNvSpPr>
          <p:nvPr>
            <p:ph idx="1"/>
          </p:nvPr>
        </p:nvSpPr>
        <p:spPr>
          <a:xfrm>
            <a:off x="1531092" y="2254272"/>
            <a:ext cx="9603275" cy="1933416"/>
          </a:xfrm>
        </p:spPr>
        <p:txBody>
          <a:bodyPr/>
          <a:lstStyle/>
          <a:p>
            <a:r>
              <a:rPr lang="en-US" sz="2400" b="0" i="0" dirty="0">
                <a:effectLst/>
                <a:latin typeface="Andalus" panose="02020603050405020304" pitchFamily="18" charset="-78"/>
                <a:cs typeface="Andalus" panose="02020603050405020304" pitchFamily="18" charset="-78"/>
              </a:rPr>
              <a:t>International relations scholars examine the ways in which nations interact. Whereas comparative politics </a:t>
            </a:r>
            <a:r>
              <a:rPr lang="en-US" sz="2400" b="0" i="1" dirty="0">
                <a:effectLst/>
                <a:latin typeface="Andalus" panose="02020603050405020304" pitchFamily="18" charset="-78"/>
                <a:cs typeface="Andalus" panose="02020603050405020304" pitchFamily="18" charset="-78"/>
              </a:rPr>
              <a:t>compare</a:t>
            </a:r>
            <a:r>
              <a:rPr lang="en-US" sz="2400" b="0" i="0" dirty="0">
                <a:effectLst/>
                <a:latin typeface="Andalus" panose="02020603050405020304" pitchFamily="18" charset="-78"/>
                <a:cs typeface="Andalus" panose="02020603050405020304" pitchFamily="18" charset="-78"/>
              </a:rPr>
              <a:t> the internal workings of a state, international relations focuses on how states </a:t>
            </a:r>
            <a:r>
              <a:rPr lang="en-US" sz="2400" b="0" i="1" dirty="0">
                <a:effectLst/>
                <a:latin typeface="Andalus" panose="02020603050405020304" pitchFamily="18" charset="-78"/>
                <a:cs typeface="Andalus" panose="02020603050405020304" pitchFamily="18" charset="-78"/>
              </a:rPr>
              <a:t>relate</a:t>
            </a:r>
            <a:r>
              <a:rPr lang="en-US" sz="2400" b="0" i="0" dirty="0">
                <a:effectLst/>
                <a:latin typeface="Andalus" panose="02020603050405020304" pitchFamily="18" charset="-78"/>
                <a:cs typeface="Andalus" panose="02020603050405020304" pitchFamily="18" charset="-78"/>
              </a:rPr>
              <a:t> to one another, such as why and how states trade, cooperate, and fight.</a:t>
            </a:r>
            <a:endParaRPr lang="en-US" sz="2400" dirty="0">
              <a:latin typeface="Andalus" panose="02020603050405020304" pitchFamily="18" charset="-78"/>
              <a:cs typeface="Andalus" panose="02020603050405020304" pitchFamily="18" charset="-78"/>
            </a:endParaRPr>
          </a:p>
          <a:p>
            <a:endParaRPr lang="en-US" dirty="0"/>
          </a:p>
        </p:txBody>
      </p:sp>
      <p:sp>
        <p:nvSpPr>
          <p:cNvPr id="4" name="Rectangle 3">
            <a:extLst>
              <a:ext uri="{FF2B5EF4-FFF2-40B4-BE49-F238E27FC236}">
                <a16:creationId xmlns:a16="http://schemas.microsoft.com/office/drawing/2014/main" id="{57D0CDDA-7762-4219-9EE3-05D3E1595FC3}"/>
              </a:ext>
            </a:extLst>
          </p:cNvPr>
          <p:cNvSpPr/>
          <p:nvPr/>
        </p:nvSpPr>
        <p:spPr>
          <a:xfrm>
            <a:off x="5676900" y="5996185"/>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9</a:t>
            </a:r>
            <a:endParaRPr lang="en-US" dirty="0">
              <a:latin typeface="Arial Black" panose="020B0A04020102020204" pitchFamily="34" charset="0"/>
            </a:endParaRPr>
          </a:p>
        </p:txBody>
      </p:sp>
      <p:sp>
        <p:nvSpPr>
          <p:cNvPr id="8" name="TextBox 7">
            <a:extLst>
              <a:ext uri="{FF2B5EF4-FFF2-40B4-BE49-F238E27FC236}">
                <a16:creationId xmlns:a16="http://schemas.microsoft.com/office/drawing/2014/main" id="{02021C9A-CA16-4BF3-9787-22462D1FEF17}"/>
              </a:ext>
            </a:extLst>
          </p:cNvPr>
          <p:cNvSpPr txBox="1"/>
          <p:nvPr/>
        </p:nvSpPr>
        <p:spPr>
          <a:xfrm>
            <a:off x="846483" y="1307846"/>
            <a:ext cx="6102626" cy="707886"/>
          </a:xfrm>
          <a:prstGeom prst="rect">
            <a:avLst/>
          </a:prstGeom>
          <a:noFill/>
        </p:spPr>
        <p:txBody>
          <a:bodyPr wrap="square">
            <a:spAutoFit/>
          </a:bodyPr>
          <a:lstStyle/>
          <a:p>
            <a:pPr algn="ctr"/>
            <a:r>
              <a:rPr lang="en-US" sz="4000" dirty="0">
                <a:latin typeface="Andalus" panose="02020603050405020304" pitchFamily="18" charset="-78"/>
                <a:cs typeface="Andalus" panose="02020603050405020304" pitchFamily="18" charset="-78"/>
              </a:rPr>
              <a:t>International Relations</a:t>
            </a:r>
          </a:p>
        </p:txBody>
      </p:sp>
    </p:spTree>
    <p:extLst>
      <p:ext uri="{BB962C8B-B14F-4D97-AF65-F5344CB8AC3E}">
        <p14:creationId xmlns:p14="http://schemas.microsoft.com/office/powerpoint/2010/main" val="665299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2C38B7-2014-461C-A161-ECD39BC04237}"/>
              </a:ext>
            </a:extLst>
          </p:cNvPr>
          <p:cNvSpPr/>
          <p:nvPr/>
        </p:nvSpPr>
        <p:spPr>
          <a:xfrm>
            <a:off x="5676900" y="6141958"/>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10</a:t>
            </a:r>
            <a:endParaRPr lang="en-US" dirty="0">
              <a:latin typeface="Arial Black" panose="020B0A04020102020204" pitchFamily="34" charset="0"/>
            </a:endParaRPr>
          </a:p>
        </p:txBody>
      </p:sp>
      <p:sp>
        <p:nvSpPr>
          <p:cNvPr id="7" name="TextBox 6">
            <a:extLst>
              <a:ext uri="{FF2B5EF4-FFF2-40B4-BE49-F238E27FC236}">
                <a16:creationId xmlns:a16="http://schemas.microsoft.com/office/drawing/2014/main" id="{3627F29B-7A8D-4978-A479-7FDB3F94CD51}"/>
              </a:ext>
            </a:extLst>
          </p:cNvPr>
          <p:cNvSpPr txBox="1"/>
          <p:nvPr/>
        </p:nvSpPr>
        <p:spPr>
          <a:xfrm>
            <a:off x="3044687" y="2921168"/>
            <a:ext cx="6102626" cy="1015663"/>
          </a:xfrm>
          <a:prstGeom prst="rect">
            <a:avLst/>
          </a:prstGeom>
          <a:noFill/>
        </p:spPr>
        <p:txBody>
          <a:bodyPr wrap="square">
            <a:spAutoFit/>
          </a:bodyPr>
          <a:lstStyle/>
          <a:p>
            <a:pPr algn="ctr"/>
            <a:r>
              <a:rPr lang="en-US" sz="6000" dirty="0">
                <a:latin typeface="Andalus" panose="02020603050405020304" pitchFamily="18" charset="-78"/>
                <a:cs typeface="Andalus" panose="02020603050405020304" pitchFamily="18" charset="-78"/>
              </a:rPr>
              <a:t>Political Economy</a:t>
            </a:r>
          </a:p>
        </p:txBody>
      </p:sp>
    </p:spTree>
    <p:extLst>
      <p:ext uri="{BB962C8B-B14F-4D97-AF65-F5344CB8AC3E}">
        <p14:creationId xmlns:p14="http://schemas.microsoft.com/office/powerpoint/2010/main" val="1435231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706251-3125-426F-B97B-A61EE2BCE5AB}"/>
              </a:ext>
            </a:extLst>
          </p:cNvPr>
          <p:cNvSpPr>
            <a:spLocks noGrp="1"/>
          </p:cNvSpPr>
          <p:nvPr>
            <p:ph idx="1"/>
          </p:nvPr>
        </p:nvSpPr>
        <p:spPr>
          <a:xfrm>
            <a:off x="1294362" y="2141015"/>
            <a:ext cx="9603275" cy="2139437"/>
          </a:xfrm>
        </p:spPr>
        <p:txBody>
          <a:bodyPr/>
          <a:lstStyle/>
          <a:p>
            <a:r>
              <a:rPr lang="en-US" sz="2400" b="0" i="0" dirty="0">
                <a:effectLst/>
                <a:latin typeface="Andalus" panose="02020603050405020304" pitchFamily="18" charset="-78"/>
                <a:cs typeface="Andalus" panose="02020603050405020304" pitchFamily="18" charset="-78"/>
              </a:rPr>
              <a:t>Political economy is the study of how economics and politics affect each other. Political scientists in this subfield might look at the impact of economic power on international relations or how different economies develop within similar political systems.</a:t>
            </a:r>
            <a:endParaRPr lang="en-US" sz="2400" dirty="0">
              <a:latin typeface="Andalus" panose="02020603050405020304" pitchFamily="18" charset="-78"/>
              <a:cs typeface="Andalus" panose="02020603050405020304" pitchFamily="18" charset="-78"/>
            </a:endParaRPr>
          </a:p>
          <a:p>
            <a:endParaRPr lang="en-US" dirty="0"/>
          </a:p>
        </p:txBody>
      </p:sp>
      <p:sp>
        <p:nvSpPr>
          <p:cNvPr id="4" name="Rectangle 3">
            <a:extLst>
              <a:ext uri="{FF2B5EF4-FFF2-40B4-BE49-F238E27FC236}">
                <a16:creationId xmlns:a16="http://schemas.microsoft.com/office/drawing/2014/main" id="{E1BEAD57-D2C8-4CF1-8E5C-D92A6FEF335E}"/>
              </a:ext>
            </a:extLst>
          </p:cNvPr>
          <p:cNvSpPr/>
          <p:nvPr/>
        </p:nvSpPr>
        <p:spPr>
          <a:xfrm>
            <a:off x="5676900" y="6141959"/>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11</a:t>
            </a:r>
            <a:endParaRPr lang="en-US" dirty="0">
              <a:latin typeface="Arial Black" panose="020B0A04020102020204" pitchFamily="34" charset="0"/>
            </a:endParaRPr>
          </a:p>
        </p:txBody>
      </p:sp>
      <p:sp>
        <p:nvSpPr>
          <p:cNvPr id="8" name="TextBox 7">
            <a:extLst>
              <a:ext uri="{FF2B5EF4-FFF2-40B4-BE49-F238E27FC236}">
                <a16:creationId xmlns:a16="http://schemas.microsoft.com/office/drawing/2014/main" id="{C053FFE4-379F-40A8-BF86-74C610663B78}"/>
              </a:ext>
            </a:extLst>
          </p:cNvPr>
          <p:cNvSpPr txBox="1"/>
          <p:nvPr/>
        </p:nvSpPr>
        <p:spPr>
          <a:xfrm>
            <a:off x="412474" y="1307846"/>
            <a:ext cx="6102626" cy="707886"/>
          </a:xfrm>
          <a:prstGeom prst="rect">
            <a:avLst/>
          </a:prstGeom>
          <a:noFill/>
        </p:spPr>
        <p:txBody>
          <a:bodyPr wrap="square">
            <a:spAutoFit/>
          </a:bodyPr>
          <a:lstStyle/>
          <a:p>
            <a:pPr algn="ctr"/>
            <a:r>
              <a:rPr lang="en-US" sz="4000" dirty="0">
                <a:latin typeface="Andalus" panose="02020603050405020304" pitchFamily="18" charset="-78"/>
                <a:cs typeface="Andalus" panose="02020603050405020304" pitchFamily="18" charset="-78"/>
              </a:rPr>
              <a:t>Political Economy</a:t>
            </a:r>
          </a:p>
        </p:txBody>
      </p:sp>
    </p:spTree>
    <p:extLst>
      <p:ext uri="{BB962C8B-B14F-4D97-AF65-F5344CB8AC3E}">
        <p14:creationId xmlns:p14="http://schemas.microsoft.com/office/powerpoint/2010/main" val="2274307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E946DEF-CD13-49C6-9018-23C162E07DA1}"/>
              </a:ext>
            </a:extLst>
          </p:cNvPr>
          <p:cNvSpPr/>
          <p:nvPr/>
        </p:nvSpPr>
        <p:spPr>
          <a:xfrm>
            <a:off x="5676900" y="6155211"/>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12</a:t>
            </a:r>
            <a:endParaRPr lang="en-US" dirty="0">
              <a:latin typeface="Arial Black" panose="020B0A04020102020204" pitchFamily="34" charset="0"/>
            </a:endParaRPr>
          </a:p>
        </p:txBody>
      </p:sp>
      <p:sp>
        <p:nvSpPr>
          <p:cNvPr id="7" name="TextBox 6">
            <a:extLst>
              <a:ext uri="{FF2B5EF4-FFF2-40B4-BE49-F238E27FC236}">
                <a16:creationId xmlns:a16="http://schemas.microsoft.com/office/drawing/2014/main" id="{126FD453-2A04-4902-B5E5-DA524095A5AE}"/>
              </a:ext>
            </a:extLst>
          </p:cNvPr>
          <p:cNvSpPr txBox="1"/>
          <p:nvPr/>
        </p:nvSpPr>
        <p:spPr>
          <a:xfrm>
            <a:off x="3044687" y="2459504"/>
            <a:ext cx="6102626" cy="1938992"/>
          </a:xfrm>
          <a:prstGeom prst="rect">
            <a:avLst/>
          </a:prstGeom>
          <a:noFill/>
        </p:spPr>
        <p:txBody>
          <a:bodyPr wrap="square">
            <a:spAutoFit/>
          </a:bodyPr>
          <a:lstStyle/>
          <a:p>
            <a:pPr algn="ctr"/>
            <a:r>
              <a:rPr lang="en-US" sz="6000" dirty="0">
                <a:latin typeface="Andalus" panose="02020603050405020304" pitchFamily="18" charset="-78"/>
                <a:cs typeface="Andalus" panose="02020603050405020304" pitchFamily="18" charset="-78"/>
              </a:rPr>
              <a:t>Political Philosophy</a:t>
            </a:r>
          </a:p>
        </p:txBody>
      </p:sp>
    </p:spTree>
    <p:extLst>
      <p:ext uri="{BB962C8B-B14F-4D97-AF65-F5344CB8AC3E}">
        <p14:creationId xmlns:p14="http://schemas.microsoft.com/office/powerpoint/2010/main" val="4160039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D051C4-44FB-4EC6-B43E-4F69E82779CE}"/>
              </a:ext>
            </a:extLst>
          </p:cNvPr>
          <p:cNvSpPr>
            <a:spLocks noGrp="1"/>
          </p:cNvSpPr>
          <p:nvPr>
            <p:ph idx="1"/>
          </p:nvPr>
        </p:nvSpPr>
        <p:spPr>
          <a:xfrm>
            <a:off x="1451579" y="2267524"/>
            <a:ext cx="9603275" cy="2543016"/>
          </a:xfrm>
        </p:spPr>
        <p:txBody>
          <a:bodyPr/>
          <a:lstStyle/>
          <a:p>
            <a:r>
              <a:rPr lang="en-US" sz="2400" b="0" i="0" dirty="0">
                <a:solidFill>
                  <a:srgbClr val="292C2E"/>
                </a:solidFill>
                <a:effectLst/>
                <a:latin typeface="Andalus" panose="02020603050405020304" pitchFamily="18" charset="-78"/>
                <a:cs typeface="Andalus" panose="02020603050405020304" pitchFamily="18" charset="-78"/>
              </a:rPr>
              <a:t>Some political scientists study the tradition of political philosophies from Plato to the present. This subfield tries to answer questions and develop theories about such abstract issues as ethics, authority, the nature of liberty and freedom, the meaning of civil rights and civil liberties, and how governments should function</a:t>
            </a:r>
            <a:r>
              <a:rPr lang="en-US" b="0" i="0" dirty="0">
                <a:solidFill>
                  <a:srgbClr val="292C2E"/>
                </a:solidFill>
                <a:effectLst/>
                <a:latin typeface="Andalus" panose="02020603050405020304" pitchFamily="18" charset="-78"/>
                <a:cs typeface="Andalus" panose="02020603050405020304" pitchFamily="18" charset="-78"/>
              </a:rPr>
              <a:t>.</a:t>
            </a:r>
            <a:endParaRPr lang="en-US" dirty="0">
              <a:latin typeface="Andalus" panose="02020603050405020304" pitchFamily="18" charset="-78"/>
              <a:cs typeface="Andalus" panose="02020603050405020304" pitchFamily="18" charset="-78"/>
            </a:endParaRPr>
          </a:p>
          <a:p>
            <a:endParaRPr lang="en-US" dirty="0"/>
          </a:p>
        </p:txBody>
      </p:sp>
      <p:sp>
        <p:nvSpPr>
          <p:cNvPr id="4" name="Rectangle 3">
            <a:extLst>
              <a:ext uri="{FF2B5EF4-FFF2-40B4-BE49-F238E27FC236}">
                <a16:creationId xmlns:a16="http://schemas.microsoft.com/office/drawing/2014/main" id="{480CE880-0BFC-4DCC-8C34-FF485ABB9BA1}"/>
              </a:ext>
            </a:extLst>
          </p:cNvPr>
          <p:cNvSpPr/>
          <p:nvPr/>
        </p:nvSpPr>
        <p:spPr>
          <a:xfrm>
            <a:off x="5676900" y="6155211"/>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13</a:t>
            </a:r>
            <a:endParaRPr lang="en-US" dirty="0">
              <a:latin typeface="Arial Black" panose="020B0A04020102020204" pitchFamily="34" charset="0"/>
            </a:endParaRPr>
          </a:p>
        </p:txBody>
      </p:sp>
      <p:sp>
        <p:nvSpPr>
          <p:cNvPr id="6" name="TextBox 5">
            <a:extLst>
              <a:ext uri="{FF2B5EF4-FFF2-40B4-BE49-F238E27FC236}">
                <a16:creationId xmlns:a16="http://schemas.microsoft.com/office/drawing/2014/main" id="{956EE60C-6C8D-43CC-983C-6C9A69B68FB4}"/>
              </a:ext>
            </a:extLst>
          </p:cNvPr>
          <p:cNvSpPr txBox="1"/>
          <p:nvPr/>
        </p:nvSpPr>
        <p:spPr>
          <a:xfrm>
            <a:off x="1451579" y="1224282"/>
            <a:ext cx="6102626" cy="707886"/>
          </a:xfrm>
          <a:prstGeom prst="rect">
            <a:avLst/>
          </a:prstGeom>
          <a:noFill/>
        </p:spPr>
        <p:txBody>
          <a:bodyPr wrap="square">
            <a:spAutoFit/>
          </a:bodyPr>
          <a:lstStyle/>
          <a:p>
            <a:r>
              <a:rPr lang="en-US" sz="4000" dirty="0">
                <a:latin typeface="Andalus" panose="02020603050405020304" pitchFamily="18" charset="-78"/>
                <a:cs typeface="Andalus" panose="02020603050405020304" pitchFamily="18" charset="-78"/>
              </a:rPr>
              <a:t>Political Philosophy</a:t>
            </a:r>
          </a:p>
        </p:txBody>
      </p:sp>
    </p:spTree>
    <p:extLst>
      <p:ext uri="{BB962C8B-B14F-4D97-AF65-F5344CB8AC3E}">
        <p14:creationId xmlns:p14="http://schemas.microsoft.com/office/powerpoint/2010/main" val="2591112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992D5B3-D669-41EA-8E2A-6DBEFA277AF1}"/>
              </a:ext>
            </a:extLst>
          </p:cNvPr>
          <p:cNvSpPr txBox="1"/>
          <p:nvPr/>
        </p:nvSpPr>
        <p:spPr>
          <a:xfrm>
            <a:off x="3044687" y="2921168"/>
            <a:ext cx="6102626" cy="1015663"/>
          </a:xfrm>
          <a:prstGeom prst="rect">
            <a:avLst/>
          </a:prstGeom>
          <a:noFill/>
        </p:spPr>
        <p:txBody>
          <a:bodyPr wrap="square">
            <a:spAutoFit/>
          </a:bodyPr>
          <a:lstStyle/>
          <a:p>
            <a:pPr algn="ctr"/>
            <a:r>
              <a:rPr lang="en-US" sz="6000" dirty="0">
                <a:latin typeface="Andalus" panose="02020603050405020304" pitchFamily="18" charset="-78"/>
                <a:cs typeface="Andalus" panose="02020603050405020304" pitchFamily="18" charset="-78"/>
              </a:rPr>
              <a:t>Conclusion</a:t>
            </a:r>
          </a:p>
        </p:txBody>
      </p:sp>
      <p:sp>
        <p:nvSpPr>
          <p:cNvPr id="8" name="Rectangle 7">
            <a:extLst>
              <a:ext uri="{FF2B5EF4-FFF2-40B4-BE49-F238E27FC236}">
                <a16:creationId xmlns:a16="http://schemas.microsoft.com/office/drawing/2014/main" id="{72274584-AEE1-438B-9A06-0220844D760E}"/>
              </a:ext>
            </a:extLst>
          </p:cNvPr>
          <p:cNvSpPr/>
          <p:nvPr/>
        </p:nvSpPr>
        <p:spPr>
          <a:xfrm>
            <a:off x="5605669" y="6122504"/>
            <a:ext cx="980661" cy="4903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Arial Black" panose="020B0A04020102020204" pitchFamily="34" charset="0"/>
              </a:rPr>
              <a:t>14</a:t>
            </a:r>
          </a:p>
        </p:txBody>
      </p:sp>
    </p:spTree>
    <p:extLst>
      <p:ext uri="{BB962C8B-B14F-4D97-AF65-F5344CB8AC3E}">
        <p14:creationId xmlns:p14="http://schemas.microsoft.com/office/powerpoint/2010/main" val="31195152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FF9255A-4B88-483F-9115-1607984D9A33}"/>
              </a:ext>
            </a:extLst>
          </p:cNvPr>
          <p:cNvSpPr txBox="1"/>
          <p:nvPr/>
        </p:nvSpPr>
        <p:spPr>
          <a:xfrm>
            <a:off x="1467679" y="1246569"/>
            <a:ext cx="6102626" cy="707886"/>
          </a:xfrm>
          <a:prstGeom prst="rect">
            <a:avLst/>
          </a:prstGeom>
          <a:noFill/>
        </p:spPr>
        <p:txBody>
          <a:bodyPr wrap="square">
            <a:spAutoFit/>
          </a:bodyPr>
          <a:lstStyle/>
          <a:p>
            <a:r>
              <a:rPr lang="en-US" sz="4000" dirty="0">
                <a:latin typeface="Andalus" panose="02020603050405020304" pitchFamily="18" charset="-78"/>
                <a:cs typeface="Andalus" panose="02020603050405020304" pitchFamily="18" charset="-78"/>
              </a:rPr>
              <a:t>Conclusion</a:t>
            </a:r>
          </a:p>
        </p:txBody>
      </p:sp>
      <p:sp>
        <p:nvSpPr>
          <p:cNvPr id="14" name="TextBox 13">
            <a:extLst>
              <a:ext uri="{FF2B5EF4-FFF2-40B4-BE49-F238E27FC236}">
                <a16:creationId xmlns:a16="http://schemas.microsoft.com/office/drawing/2014/main" id="{D91A163E-A0C5-452B-A30C-5A154333A3B3}"/>
              </a:ext>
            </a:extLst>
          </p:cNvPr>
          <p:cNvSpPr txBox="1"/>
          <p:nvPr/>
        </p:nvSpPr>
        <p:spPr>
          <a:xfrm>
            <a:off x="2395330" y="4540839"/>
            <a:ext cx="6102626" cy="369332"/>
          </a:xfrm>
          <a:prstGeom prst="rect">
            <a:avLst/>
          </a:prstGeom>
          <a:noFill/>
        </p:spPr>
        <p:txBody>
          <a:bodyPr wrap="square">
            <a:spAutoFit/>
          </a:bodyPr>
          <a:lstStyle/>
          <a:p>
            <a:r>
              <a:rPr lang="en-US" dirty="0">
                <a:latin typeface="Andalus" panose="02020603050405020304" pitchFamily="18" charset="-78"/>
                <a:cs typeface="Andalus" panose="02020603050405020304" pitchFamily="18" charset="-78"/>
              </a:rPr>
              <a:t> </a:t>
            </a:r>
            <a:endParaRPr lang="en-US" sz="1800" dirty="0">
              <a:latin typeface="Andalus" panose="02020603050405020304" pitchFamily="18" charset="-78"/>
              <a:cs typeface="Andalus" panose="02020603050405020304" pitchFamily="18" charset="-78"/>
            </a:endParaRPr>
          </a:p>
        </p:txBody>
      </p:sp>
      <p:sp>
        <p:nvSpPr>
          <p:cNvPr id="15" name="TextBox 14">
            <a:extLst>
              <a:ext uri="{FF2B5EF4-FFF2-40B4-BE49-F238E27FC236}">
                <a16:creationId xmlns:a16="http://schemas.microsoft.com/office/drawing/2014/main" id="{BB5B42A0-A3EE-4830-87C7-1197055AEFC9}"/>
              </a:ext>
            </a:extLst>
          </p:cNvPr>
          <p:cNvSpPr txBox="1"/>
          <p:nvPr/>
        </p:nvSpPr>
        <p:spPr>
          <a:xfrm>
            <a:off x="1903341" y="2278151"/>
            <a:ext cx="8385313" cy="1938992"/>
          </a:xfrm>
          <a:prstGeom prst="rect">
            <a:avLst/>
          </a:prstGeom>
          <a:noFill/>
        </p:spPr>
        <p:txBody>
          <a:bodyPr wrap="square">
            <a:spAutoFit/>
          </a:bodyPr>
          <a:lstStyle/>
          <a:p>
            <a:pPr marL="342900" indent="-342900">
              <a:buFont typeface="Arial" panose="020B0604020202020204" pitchFamily="34" charset="0"/>
              <a:buChar char="•"/>
            </a:pPr>
            <a:r>
              <a:rPr lang="en-US" sz="2400" b="0" i="0" dirty="0">
                <a:effectLst/>
                <a:latin typeface="Andalus" panose="02020603050405020304" pitchFamily="18" charset="-78"/>
                <a:cs typeface="Andalus" panose="02020603050405020304" pitchFamily="18" charset="-78"/>
              </a:rPr>
              <a:t>Every country uses </a:t>
            </a:r>
            <a:r>
              <a:rPr lang="en-US" sz="2400" dirty="0">
                <a:latin typeface="Andalus" panose="02020603050405020304" pitchFamily="18" charset="-78"/>
                <a:cs typeface="Andalus" panose="02020603050405020304" pitchFamily="18" charset="-78"/>
              </a:rPr>
              <a:t>suitable laws for its situations</a:t>
            </a:r>
            <a:r>
              <a:rPr lang="en-US" sz="2400" b="0" i="0" dirty="0">
                <a:effectLst/>
                <a:latin typeface="Andalus" panose="02020603050405020304" pitchFamily="18" charset="-78"/>
                <a:cs typeface="Andalus" panose="02020603050405020304" pitchFamily="18" charset="-78"/>
              </a:rPr>
              <a:t>.</a:t>
            </a:r>
          </a:p>
          <a:p>
            <a:pPr marL="342900" indent="-342900">
              <a:buFont typeface="Arial" panose="020B0604020202020204" pitchFamily="34" charset="0"/>
              <a:buChar char="•"/>
            </a:pPr>
            <a:r>
              <a:rPr lang="en-US" sz="2400" b="0" i="0" dirty="0">
                <a:effectLst/>
                <a:latin typeface="Andalus" panose="02020603050405020304" pitchFamily="18" charset="-78"/>
                <a:cs typeface="Andalus" panose="02020603050405020304" pitchFamily="18" charset="-78"/>
              </a:rPr>
              <a:t> Each country deals with its laws in a certain way.</a:t>
            </a:r>
          </a:p>
          <a:p>
            <a:pPr marL="342900" indent="-342900">
              <a:buFont typeface="Arial" panose="020B0604020202020204" pitchFamily="34" charset="0"/>
              <a:buChar char="•"/>
            </a:pPr>
            <a:r>
              <a:rPr lang="en-US" sz="2400" b="0" i="0" dirty="0">
                <a:effectLst/>
                <a:latin typeface="Andalus" panose="02020603050405020304" pitchFamily="18" charset="-78"/>
                <a:cs typeface="Andalus" panose="02020603050405020304" pitchFamily="18" charset="-78"/>
              </a:rPr>
              <a:t> International relations focus on how countries relate. </a:t>
            </a:r>
          </a:p>
          <a:p>
            <a:pPr marL="342900" indent="-342900">
              <a:buFont typeface="Arial" panose="020B0604020202020204" pitchFamily="34" charset="0"/>
              <a:buChar char="•"/>
            </a:pPr>
            <a:r>
              <a:rPr lang="en-US" sz="2400" b="0" i="0" dirty="0">
                <a:effectLst/>
                <a:latin typeface="Andalus" panose="02020603050405020304" pitchFamily="18" charset="-78"/>
                <a:cs typeface="Andalus" panose="02020603050405020304" pitchFamily="18" charset="-78"/>
              </a:rPr>
              <a:t>The reason how countries trade and cooperate is Some scientists study political philosophy from Plato to the present.</a:t>
            </a:r>
            <a:endParaRPr lang="en-US" sz="2400" dirty="0">
              <a:latin typeface="Andalus" panose="02020603050405020304" pitchFamily="18" charset="-78"/>
              <a:cs typeface="Andalus" panose="02020603050405020304" pitchFamily="18" charset="-78"/>
            </a:endParaRPr>
          </a:p>
        </p:txBody>
      </p:sp>
      <p:sp>
        <p:nvSpPr>
          <p:cNvPr id="13" name="Rectangle 12">
            <a:extLst>
              <a:ext uri="{FF2B5EF4-FFF2-40B4-BE49-F238E27FC236}">
                <a16:creationId xmlns:a16="http://schemas.microsoft.com/office/drawing/2014/main" id="{4AF19E9C-01C4-46A3-B4BC-C4F6AF3C045C}"/>
              </a:ext>
            </a:extLst>
          </p:cNvPr>
          <p:cNvSpPr/>
          <p:nvPr/>
        </p:nvSpPr>
        <p:spPr>
          <a:xfrm>
            <a:off x="5665303" y="6135755"/>
            <a:ext cx="861391" cy="5168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Arial Black" panose="020B0A04020102020204" pitchFamily="34" charset="0"/>
              </a:rPr>
              <a:t>15</a:t>
            </a:r>
          </a:p>
        </p:txBody>
      </p:sp>
    </p:spTree>
    <p:extLst>
      <p:ext uri="{BB962C8B-B14F-4D97-AF65-F5344CB8AC3E}">
        <p14:creationId xmlns:p14="http://schemas.microsoft.com/office/powerpoint/2010/main" val="1541578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161595-B7F0-460A-A9FA-04B3157CDB88}"/>
              </a:ext>
            </a:extLst>
          </p:cNvPr>
          <p:cNvSpPr>
            <a:spLocks noGrp="1"/>
          </p:cNvSpPr>
          <p:nvPr>
            <p:ph idx="1"/>
          </p:nvPr>
        </p:nvSpPr>
        <p:spPr>
          <a:xfrm>
            <a:off x="1451579" y="2859857"/>
            <a:ext cx="9603275" cy="1138285"/>
          </a:xfrm>
        </p:spPr>
        <p:txBody>
          <a:bodyPr/>
          <a:lstStyle/>
          <a:p>
            <a:r>
              <a:rPr lang="en-US" b="0" i="0" dirty="0">
                <a:solidFill>
                  <a:srgbClr val="333333"/>
                </a:solidFill>
                <a:effectLst/>
                <a:latin typeface="Aspira Webfont"/>
              </a:rPr>
              <a:t>Rethinking the Undergraduate Political Science Major</a:t>
            </a:r>
            <a:endParaRPr lang="en-US" dirty="0">
              <a:solidFill>
                <a:srgbClr val="333333"/>
              </a:solidFill>
              <a:latin typeface="Aspira Webfont"/>
              <a:hlinkClick r:id="rId2"/>
            </a:endParaRPr>
          </a:p>
          <a:p>
            <a:r>
              <a:rPr lang="en-US" b="0" i="0" dirty="0">
                <a:solidFill>
                  <a:srgbClr val="333333"/>
                </a:solidFill>
                <a:effectLst/>
                <a:latin typeface="Aspira Webfont"/>
                <a:hlinkClick r:id="rId2"/>
              </a:rPr>
              <a:t>https://educate.apsanet.org/rethinking-the-undergraduate-political-science-majo</a:t>
            </a:r>
            <a:endParaRPr lang="en-US" b="0" i="0" dirty="0">
              <a:solidFill>
                <a:srgbClr val="333333"/>
              </a:solidFill>
              <a:effectLst/>
              <a:latin typeface="Aspira Webfont"/>
            </a:endParaRPr>
          </a:p>
          <a:p>
            <a:endParaRPr lang="en-US" dirty="0">
              <a:solidFill>
                <a:srgbClr val="333333"/>
              </a:solidFill>
              <a:latin typeface="Aspira Webfont"/>
            </a:endParaRPr>
          </a:p>
        </p:txBody>
      </p:sp>
      <p:sp>
        <p:nvSpPr>
          <p:cNvPr id="7" name="TextBox 6">
            <a:extLst>
              <a:ext uri="{FF2B5EF4-FFF2-40B4-BE49-F238E27FC236}">
                <a16:creationId xmlns:a16="http://schemas.microsoft.com/office/drawing/2014/main" id="{C5EF80EB-CF01-4D9B-9A0E-C0B0CD385896}"/>
              </a:ext>
            </a:extLst>
          </p:cNvPr>
          <p:cNvSpPr txBox="1"/>
          <p:nvPr/>
        </p:nvSpPr>
        <p:spPr>
          <a:xfrm>
            <a:off x="-579783" y="1307846"/>
            <a:ext cx="6102626" cy="707886"/>
          </a:xfrm>
          <a:prstGeom prst="rect">
            <a:avLst/>
          </a:prstGeom>
          <a:noFill/>
        </p:spPr>
        <p:txBody>
          <a:bodyPr wrap="square">
            <a:spAutoFit/>
          </a:bodyPr>
          <a:lstStyle/>
          <a:p>
            <a:pPr algn="ctr"/>
            <a:r>
              <a:rPr lang="en-US" sz="4000" dirty="0">
                <a:latin typeface="Andalus" panose="02020603050405020304" pitchFamily="18" charset="-78"/>
                <a:cs typeface="Andalus" panose="02020603050405020304" pitchFamily="18" charset="-78"/>
              </a:rPr>
              <a:t>Reference</a:t>
            </a:r>
          </a:p>
        </p:txBody>
      </p:sp>
    </p:spTree>
    <p:extLst>
      <p:ext uri="{BB962C8B-B14F-4D97-AF65-F5344CB8AC3E}">
        <p14:creationId xmlns:p14="http://schemas.microsoft.com/office/powerpoint/2010/main" val="3892756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3836C5D-D0AB-4767-B4B0-DE3C31DF301B}"/>
              </a:ext>
            </a:extLst>
          </p:cNvPr>
          <p:cNvSpPr/>
          <p:nvPr/>
        </p:nvSpPr>
        <p:spPr>
          <a:xfrm>
            <a:off x="5676900" y="6141958"/>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1</a:t>
            </a:r>
            <a:endParaRPr lang="en-US" dirty="0">
              <a:latin typeface="Arial Black" panose="020B0A04020102020204" pitchFamily="34" charset="0"/>
            </a:endParaRPr>
          </a:p>
        </p:txBody>
      </p:sp>
      <p:sp>
        <p:nvSpPr>
          <p:cNvPr id="27" name="TextBox 26">
            <a:extLst>
              <a:ext uri="{FF2B5EF4-FFF2-40B4-BE49-F238E27FC236}">
                <a16:creationId xmlns:a16="http://schemas.microsoft.com/office/drawing/2014/main" id="{702663C6-3A32-4A83-8CE6-3FEB791362B7}"/>
              </a:ext>
            </a:extLst>
          </p:cNvPr>
          <p:cNvSpPr txBox="1"/>
          <p:nvPr/>
        </p:nvSpPr>
        <p:spPr>
          <a:xfrm>
            <a:off x="1394792" y="1425473"/>
            <a:ext cx="6102626" cy="523220"/>
          </a:xfrm>
          <a:prstGeom prst="rect">
            <a:avLst/>
          </a:prstGeom>
          <a:noFill/>
        </p:spPr>
        <p:txBody>
          <a:bodyPr wrap="square">
            <a:spAutoFit/>
          </a:bodyPr>
          <a:lstStyle/>
          <a:p>
            <a:r>
              <a:rPr lang="en-US" sz="2800" dirty="0">
                <a:latin typeface="Andalus" panose="02020603050405020304" pitchFamily="18" charset="-78"/>
                <a:cs typeface="Andalus" panose="02020603050405020304" pitchFamily="18" charset="-78"/>
              </a:rPr>
              <a:t>Table </a:t>
            </a:r>
            <a:r>
              <a:rPr lang="en-US" sz="2800" dirty="0" smtClean="0">
                <a:latin typeface="Andalus" panose="02020603050405020304" pitchFamily="18" charset="-78"/>
                <a:cs typeface="Andalus" panose="02020603050405020304" pitchFamily="18" charset="-78"/>
              </a:rPr>
              <a:t>of </a:t>
            </a:r>
            <a:r>
              <a:rPr lang="en-US" sz="2800" dirty="0">
                <a:latin typeface="Andalus" panose="02020603050405020304" pitchFamily="18" charset="-78"/>
                <a:cs typeface="Andalus" panose="02020603050405020304" pitchFamily="18" charset="-78"/>
              </a:rPr>
              <a:t>Contents</a:t>
            </a:r>
          </a:p>
        </p:txBody>
      </p:sp>
      <p:sp>
        <p:nvSpPr>
          <p:cNvPr id="28" name="TextBox 27">
            <a:extLst>
              <a:ext uri="{FF2B5EF4-FFF2-40B4-BE49-F238E27FC236}">
                <a16:creationId xmlns:a16="http://schemas.microsoft.com/office/drawing/2014/main" id="{2F7ABCCA-FBC8-4F67-A323-27A62CFCBC7D}"/>
              </a:ext>
            </a:extLst>
          </p:cNvPr>
          <p:cNvSpPr txBox="1"/>
          <p:nvPr/>
        </p:nvSpPr>
        <p:spPr>
          <a:xfrm>
            <a:off x="3044687" y="2171640"/>
            <a:ext cx="6102626" cy="3970318"/>
          </a:xfrm>
          <a:prstGeom prst="rect">
            <a:avLst/>
          </a:prstGeom>
          <a:noFill/>
        </p:spPr>
        <p:txBody>
          <a:bodyPr wrap="square">
            <a:spAutoFit/>
          </a:bodyPr>
          <a:lstStyle/>
          <a:p>
            <a:pPr marL="342900" indent="-342900">
              <a:buFont typeface="+mj-lt"/>
              <a:buAutoNum type="arabicPeriod"/>
            </a:pPr>
            <a:r>
              <a:rPr lang="en-US" sz="3600" dirty="0">
                <a:latin typeface="Andalus" panose="02020603050405020304" pitchFamily="18" charset="-78"/>
                <a:cs typeface="Andalus" panose="02020603050405020304" pitchFamily="18" charset="-78"/>
              </a:rPr>
              <a:t>Introduction</a:t>
            </a:r>
          </a:p>
          <a:p>
            <a:pPr marL="342900" indent="-342900">
              <a:buFont typeface="+mj-lt"/>
              <a:buAutoNum type="arabicPeriod"/>
            </a:pPr>
            <a:r>
              <a:rPr lang="en-US" sz="3600" dirty="0">
                <a:latin typeface="Andalus" panose="02020603050405020304" pitchFamily="18" charset="-78"/>
                <a:cs typeface="Andalus" panose="02020603050405020304" pitchFamily="18" charset="-78"/>
              </a:rPr>
              <a:t>American Government</a:t>
            </a:r>
          </a:p>
          <a:p>
            <a:pPr marL="342900" indent="-342900">
              <a:buFont typeface="+mj-lt"/>
              <a:buAutoNum type="arabicPeriod"/>
            </a:pPr>
            <a:r>
              <a:rPr lang="en-US" sz="3600" dirty="0">
                <a:latin typeface="Andalus" panose="02020603050405020304" pitchFamily="18" charset="-78"/>
                <a:cs typeface="Andalus" panose="02020603050405020304" pitchFamily="18" charset="-78"/>
              </a:rPr>
              <a:t>Comparative Politics</a:t>
            </a:r>
          </a:p>
          <a:p>
            <a:pPr marL="342900" indent="-342900">
              <a:buFont typeface="+mj-lt"/>
              <a:buAutoNum type="arabicPeriod"/>
            </a:pPr>
            <a:r>
              <a:rPr lang="en-US" sz="3600" dirty="0">
                <a:latin typeface="Andalus" panose="02020603050405020304" pitchFamily="18" charset="-78"/>
                <a:cs typeface="Andalus" panose="02020603050405020304" pitchFamily="18" charset="-78"/>
              </a:rPr>
              <a:t>International Relations</a:t>
            </a:r>
          </a:p>
          <a:p>
            <a:pPr marL="342900" indent="-342900">
              <a:buFont typeface="+mj-lt"/>
              <a:buAutoNum type="arabicPeriod"/>
            </a:pPr>
            <a:r>
              <a:rPr lang="en-US" sz="3600" dirty="0">
                <a:latin typeface="Andalus" panose="02020603050405020304" pitchFamily="18" charset="-78"/>
                <a:cs typeface="Andalus" panose="02020603050405020304" pitchFamily="18" charset="-78"/>
              </a:rPr>
              <a:t>Political Economy</a:t>
            </a:r>
          </a:p>
          <a:p>
            <a:pPr marL="342900" indent="-342900">
              <a:buFont typeface="+mj-lt"/>
              <a:buAutoNum type="arabicPeriod"/>
            </a:pPr>
            <a:r>
              <a:rPr lang="en-US" sz="3600" dirty="0">
                <a:latin typeface="Andalus" panose="02020603050405020304" pitchFamily="18" charset="-78"/>
                <a:cs typeface="Andalus" panose="02020603050405020304" pitchFamily="18" charset="-78"/>
              </a:rPr>
              <a:t>Political Philosophy</a:t>
            </a:r>
          </a:p>
          <a:p>
            <a:pPr marL="342900" indent="-342900">
              <a:buFont typeface="+mj-lt"/>
              <a:buAutoNum type="arabicPeriod"/>
            </a:pPr>
            <a:r>
              <a:rPr lang="en-US" sz="3600" dirty="0">
                <a:latin typeface="Andalus" panose="02020603050405020304" pitchFamily="18" charset="-78"/>
                <a:cs typeface="Andalus" panose="02020603050405020304" pitchFamily="18" charset="-78"/>
              </a:rPr>
              <a:t>Conclusion</a:t>
            </a:r>
          </a:p>
        </p:txBody>
      </p:sp>
    </p:spTree>
    <p:extLst>
      <p:ext uri="{BB962C8B-B14F-4D97-AF65-F5344CB8AC3E}">
        <p14:creationId xmlns:p14="http://schemas.microsoft.com/office/powerpoint/2010/main" val="2517108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3DB4CB5-2B89-4836-8252-D19397BD6A5F}"/>
              </a:ext>
            </a:extLst>
          </p:cNvPr>
          <p:cNvSpPr/>
          <p:nvPr/>
        </p:nvSpPr>
        <p:spPr>
          <a:xfrm>
            <a:off x="5676900" y="6136782"/>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2</a:t>
            </a:r>
            <a:endParaRPr lang="en-US" dirty="0">
              <a:latin typeface="Arial Black" panose="020B0A04020102020204" pitchFamily="34" charset="0"/>
            </a:endParaRPr>
          </a:p>
        </p:txBody>
      </p:sp>
      <p:sp>
        <p:nvSpPr>
          <p:cNvPr id="9" name="TextBox 8">
            <a:extLst>
              <a:ext uri="{FF2B5EF4-FFF2-40B4-BE49-F238E27FC236}">
                <a16:creationId xmlns:a16="http://schemas.microsoft.com/office/drawing/2014/main" id="{CE77D76B-6FAE-47AF-94F1-7773BD5A8772}"/>
              </a:ext>
            </a:extLst>
          </p:cNvPr>
          <p:cNvSpPr txBox="1"/>
          <p:nvPr/>
        </p:nvSpPr>
        <p:spPr>
          <a:xfrm>
            <a:off x="3044687" y="2921168"/>
            <a:ext cx="6102626" cy="1938992"/>
          </a:xfrm>
          <a:prstGeom prst="rect">
            <a:avLst/>
          </a:prstGeom>
          <a:noFill/>
        </p:spPr>
        <p:txBody>
          <a:bodyPr wrap="square">
            <a:spAutoFit/>
          </a:bodyPr>
          <a:lstStyle/>
          <a:p>
            <a:pPr marL="342900" indent="-342900">
              <a:buFont typeface="+mj-lt"/>
              <a:buAutoNum type="arabicPeriod"/>
            </a:pPr>
            <a:r>
              <a:rPr lang="en-US" sz="6000" dirty="0">
                <a:latin typeface="Andalus" panose="02020603050405020304" pitchFamily="18" charset="-78"/>
                <a:cs typeface="Andalus" panose="02020603050405020304" pitchFamily="18" charset="-78"/>
              </a:rPr>
              <a:t>Introduction</a:t>
            </a:r>
          </a:p>
          <a:p>
            <a:pPr marL="342900" indent="-342900">
              <a:buFont typeface="+mj-lt"/>
              <a:buAutoNum type="arabicPeriod"/>
            </a:pPr>
            <a:endParaRPr lang="en-US" sz="60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551808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9E26B1-AE68-46AF-B382-CF093461B19F}"/>
              </a:ext>
            </a:extLst>
          </p:cNvPr>
          <p:cNvSpPr>
            <a:spLocks noGrp="1"/>
          </p:cNvSpPr>
          <p:nvPr>
            <p:ph idx="1"/>
          </p:nvPr>
        </p:nvSpPr>
        <p:spPr>
          <a:xfrm>
            <a:off x="1485900" y="2208035"/>
            <a:ext cx="10058400" cy="2040839"/>
          </a:xfrm>
        </p:spPr>
        <p:txBody>
          <a:bodyPr>
            <a:normAutofit fontScale="92500" lnSpcReduction="20000"/>
          </a:bodyPr>
          <a:lstStyle/>
          <a:p>
            <a:r>
              <a:rPr lang="en-US" sz="2600" b="0" i="0" dirty="0">
                <a:effectLst/>
                <a:latin typeface="Andalus" panose="02020603050405020304" pitchFamily="18" charset="-78"/>
                <a:cs typeface="Andalus" panose="02020603050405020304" pitchFamily="18" charset="-78"/>
              </a:rPr>
              <a:t>The overall field of political science includes several major subfields: American politics, comparative politics, international relations, political economy, and political philosophy. Most political science departments at universities encourage students to specialize or concentrate in one of these subfields.</a:t>
            </a:r>
            <a:endParaRPr lang="en-US" sz="2600" dirty="0">
              <a:latin typeface="Andalus" panose="02020603050405020304" pitchFamily="18" charset="-78"/>
              <a:cs typeface="Andalus" panose="02020603050405020304" pitchFamily="18" charset="-78"/>
            </a:endParaRPr>
          </a:p>
          <a:p>
            <a:endParaRPr lang="en-US" dirty="0"/>
          </a:p>
        </p:txBody>
      </p:sp>
      <p:sp>
        <p:nvSpPr>
          <p:cNvPr id="4" name="Rectangle 3">
            <a:extLst>
              <a:ext uri="{FF2B5EF4-FFF2-40B4-BE49-F238E27FC236}">
                <a16:creationId xmlns:a16="http://schemas.microsoft.com/office/drawing/2014/main" id="{A925D029-25F0-4A98-8122-93B7D4E36DC6}"/>
              </a:ext>
            </a:extLst>
          </p:cNvPr>
          <p:cNvSpPr/>
          <p:nvPr/>
        </p:nvSpPr>
        <p:spPr>
          <a:xfrm>
            <a:off x="5676900" y="6155211"/>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3</a:t>
            </a:r>
            <a:endParaRPr lang="en-US" dirty="0">
              <a:latin typeface="Arial Black" panose="020B0A04020102020204" pitchFamily="34" charset="0"/>
            </a:endParaRPr>
          </a:p>
        </p:txBody>
      </p:sp>
      <p:sp>
        <p:nvSpPr>
          <p:cNvPr id="8" name="TextBox 7">
            <a:extLst>
              <a:ext uri="{FF2B5EF4-FFF2-40B4-BE49-F238E27FC236}">
                <a16:creationId xmlns:a16="http://schemas.microsoft.com/office/drawing/2014/main" id="{6609A905-E01A-488B-BD35-55AE0B85F410}"/>
              </a:ext>
            </a:extLst>
          </p:cNvPr>
          <p:cNvSpPr txBox="1"/>
          <p:nvPr/>
        </p:nvSpPr>
        <p:spPr>
          <a:xfrm>
            <a:off x="1485900" y="1223150"/>
            <a:ext cx="4053509" cy="984885"/>
          </a:xfrm>
          <a:prstGeom prst="rect">
            <a:avLst/>
          </a:prstGeom>
          <a:noFill/>
        </p:spPr>
        <p:txBody>
          <a:bodyPr wrap="square">
            <a:spAutoFit/>
          </a:bodyPr>
          <a:lstStyle/>
          <a:p>
            <a:r>
              <a:rPr lang="en-US" sz="4000" dirty="0">
                <a:latin typeface="Andalus" panose="02020603050405020304" pitchFamily="18" charset="-78"/>
                <a:cs typeface="Andalus" panose="02020603050405020304" pitchFamily="18" charset="-78"/>
              </a:rPr>
              <a:t>Introduction</a:t>
            </a:r>
          </a:p>
          <a:p>
            <a:endParaRPr lang="en-US" sz="18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713389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F18001A-29AC-43B9-8307-4B84DF2DAB6E}"/>
              </a:ext>
            </a:extLst>
          </p:cNvPr>
          <p:cNvSpPr/>
          <p:nvPr/>
        </p:nvSpPr>
        <p:spPr>
          <a:xfrm>
            <a:off x="5676900" y="6141959"/>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4</a:t>
            </a:r>
            <a:endParaRPr lang="en-US" dirty="0">
              <a:latin typeface="Arial Black" panose="020B0A04020102020204" pitchFamily="34" charset="0"/>
            </a:endParaRPr>
          </a:p>
        </p:txBody>
      </p:sp>
      <p:sp>
        <p:nvSpPr>
          <p:cNvPr id="6" name="TextBox 5">
            <a:extLst>
              <a:ext uri="{FF2B5EF4-FFF2-40B4-BE49-F238E27FC236}">
                <a16:creationId xmlns:a16="http://schemas.microsoft.com/office/drawing/2014/main" id="{15A8FD26-F308-4247-AADA-D80BE4ED0793}"/>
              </a:ext>
            </a:extLst>
          </p:cNvPr>
          <p:cNvSpPr txBox="1"/>
          <p:nvPr/>
        </p:nvSpPr>
        <p:spPr>
          <a:xfrm>
            <a:off x="3044687" y="2459504"/>
            <a:ext cx="6102626" cy="1938992"/>
          </a:xfrm>
          <a:prstGeom prst="rect">
            <a:avLst/>
          </a:prstGeom>
          <a:noFill/>
        </p:spPr>
        <p:txBody>
          <a:bodyPr wrap="square">
            <a:spAutoFit/>
          </a:bodyPr>
          <a:lstStyle/>
          <a:p>
            <a:pPr algn="ctr"/>
            <a:r>
              <a:rPr lang="en-US" sz="6000" dirty="0">
                <a:latin typeface="Andalus" panose="02020603050405020304" pitchFamily="18" charset="-78"/>
                <a:cs typeface="Andalus" panose="02020603050405020304" pitchFamily="18" charset="-78"/>
              </a:rPr>
              <a:t>American Government</a:t>
            </a:r>
          </a:p>
        </p:txBody>
      </p:sp>
    </p:spTree>
    <p:extLst>
      <p:ext uri="{BB962C8B-B14F-4D97-AF65-F5344CB8AC3E}">
        <p14:creationId xmlns:p14="http://schemas.microsoft.com/office/powerpoint/2010/main" val="1144445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B3C7E4-9BE2-4CC0-9B72-943D6C8CFC2D}"/>
              </a:ext>
            </a:extLst>
          </p:cNvPr>
          <p:cNvSpPr>
            <a:spLocks noGrp="1"/>
          </p:cNvSpPr>
          <p:nvPr>
            <p:ph idx="1"/>
          </p:nvPr>
        </p:nvSpPr>
        <p:spPr>
          <a:xfrm>
            <a:off x="1478084" y="2176547"/>
            <a:ext cx="9603275" cy="3450613"/>
          </a:xfrm>
        </p:spPr>
        <p:txBody>
          <a:bodyPr/>
          <a:lstStyle/>
          <a:p>
            <a:r>
              <a:rPr lang="en-US" sz="2400" b="0" i="0" dirty="0">
                <a:effectLst/>
                <a:latin typeface="Andalus" panose="02020603050405020304" pitchFamily="18" charset="-78"/>
                <a:cs typeface="Andalus" panose="02020603050405020304" pitchFamily="18" charset="-78"/>
              </a:rPr>
              <a:t>The biggest subfield of political science in the United States, American government focuses on voting behavior, political parties, lawmaking, the Constitution, public administration, public policy, the role of the courts, and other facets of American government. Some departments refer to this subfield as “civics.”</a:t>
            </a:r>
            <a:endParaRPr lang="en-US" sz="2400" dirty="0">
              <a:latin typeface="Andalus" panose="02020603050405020304" pitchFamily="18" charset="-78"/>
              <a:cs typeface="Andalus" panose="02020603050405020304" pitchFamily="18" charset="-78"/>
            </a:endParaRPr>
          </a:p>
          <a:p>
            <a:endParaRPr lang="en-US" dirty="0"/>
          </a:p>
        </p:txBody>
      </p:sp>
      <p:sp>
        <p:nvSpPr>
          <p:cNvPr id="4" name="Rectangle 3">
            <a:extLst>
              <a:ext uri="{FF2B5EF4-FFF2-40B4-BE49-F238E27FC236}">
                <a16:creationId xmlns:a16="http://schemas.microsoft.com/office/drawing/2014/main" id="{195D0E7F-9971-4B3D-B24A-77C507C47431}"/>
              </a:ext>
            </a:extLst>
          </p:cNvPr>
          <p:cNvSpPr/>
          <p:nvPr/>
        </p:nvSpPr>
        <p:spPr>
          <a:xfrm>
            <a:off x="5676900" y="6155212"/>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5</a:t>
            </a:r>
            <a:endParaRPr lang="en-US" dirty="0">
              <a:latin typeface="Arial Black" panose="020B0A04020102020204" pitchFamily="34" charset="0"/>
            </a:endParaRPr>
          </a:p>
        </p:txBody>
      </p:sp>
      <p:sp>
        <p:nvSpPr>
          <p:cNvPr id="8" name="TextBox 7">
            <a:extLst>
              <a:ext uri="{FF2B5EF4-FFF2-40B4-BE49-F238E27FC236}">
                <a16:creationId xmlns:a16="http://schemas.microsoft.com/office/drawing/2014/main" id="{4A4BAA47-4360-4415-93E2-5E34886791B7}"/>
              </a:ext>
            </a:extLst>
          </p:cNvPr>
          <p:cNvSpPr txBox="1"/>
          <p:nvPr/>
        </p:nvSpPr>
        <p:spPr>
          <a:xfrm>
            <a:off x="866207" y="1307846"/>
            <a:ext cx="6102626" cy="707886"/>
          </a:xfrm>
          <a:prstGeom prst="rect">
            <a:avLst/>
          </a:prstGeom>
          <a:noFill/>
        </p:spPr>
        <p:txBody>
          <a:bodyPr wrap="square">
            <a:spAutoFit/>
          </a:bodyPr>
          <a:lstStyle/>
          <a:p>
            <a:pPr algn="ctr"/>
            <a:r>
              <a:rPr lang="en-US" sz="4000" dirty="0">
                <a:latin typeface="Andalus" panose="02020603050405020304" pitchFamily="18" charset="-78"/>
                <a:cs typeface="Andalus" panose="02020603050405020304" pitchFamily="18" charset="-78"/>
              </a:rPr>
              <a:t>American Government</a:t>
            </a:r>
          </a:p>
        </p:txBody>
      </p:sp>
    </p:spTree>
    <p:extLst>
      <p:ext uri="{BB962C8B-B14F-4D97-AF65-F5344CB8AC3E}">
        <p14:creationId xmlns:p14="http://schemas.microsoft.com/office/powerpoint/2010/main" val="1708191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32DA4E3-5BF8-4D3B-9547-D77CE9304DFB}"/>
              </a:ext>
            </a:extLst>
          </p:cNvPr>
          <p:cNvSpPr/>
          <p:nvPr/>
        </p:nvSpPr>
        <p:spPr>
          <a:xfrm>
            <a:off x="5676899" y="6139889"/>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6</a:t>
            </a:r>
            <a:endParaRPr lang="en-US" dirty="0">
              <a:latin typeface="Arial Black" panose="020B0A04020102020204" pitchFamily="34" charset="0"/>
            </a:endParaRPr>
          </a:p>
        </p:txBody>
      </p:sp>
      <p:sp>
        <p:nvSpPr>
          <p:cNvPr id="5" name="TextBox 4">
            <a:extLst>
              <a:ext uri="{FF2B5EF4-FFF2-40B4-BE49-F238E27FC236}">
                <a16:creationId xmlns:a16="http://schemas.microsoft.com/office/drawing/2014/main" id="{167D10E6-2180-4CA6-9C4A-8222D119826A}"/>
              </a:ext>
            </a:extLst>
          </p:cNvPr>
          <p:cNvSpPr txBox="1"/>
          <p:nvPr/>
        </p:nvSpPr>
        <p:spPr>
          <a:xfrm>
            <a:off x="3044686" y="2459504"/>
            <a:ext cx="6102626" cy="1938992"/>
          </a:xfrm>
          <a:prstGeom prst="rect">
            <a:avLst/>
          </a:prstGeom>
          <a:noFill/>
        </p:spPr>
        <p:txBody>
          <a:bodyPr wrap="square">
            <a:spAutoFit/>
          </a:bodyPr>
          <a:lstStyle/>
          <a:p>
            <a:pPr algn="ctr"/>
            <a:r>
              <a:rPr lang="en-US" sz="6000" dirty="0">
                <a:latin typeface="Andalus" panose="02020603050405020304" pitchFamily="18" charset="-78"/>
                <a:cs typeface="Andalus" panose="02020603050405020304" pitchFamily="18" charset="-78"/>
              </a:rPr>
              <a:t>Comparative Politics</a:t>
            </a:r>
          </a:p>
        </p:txBody>
      </p:sp>
    </p:spTree>
    <p:extLst>
      <p:ext uri="{BB962C8B-B14F-4D97-AF65-F5344CB8AC3E}">
        <p14:creationId xmlns:p14="http://schemas.microsoft.com/office/powerpoint/2010/main" val="1602804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38C5EE-908F-4194-A62B-3D20A7B91064}"/>
              </a:ext>
            </a:extLst>
          </p:cNvPr>
          <p:cNvSpPr>
            <a:spLocks noGrp="1"/>
          </p:cNvSpPr>
          <p:nvPr>
            <p:ph idx="1"/>
          </p:nvPr>
        </p:nvSpPr>
        <p:spPr>
          <a:xfrm>
            <a:off x="1294362" y="2192703"/>
            <a:ext cx="9603275" cy="3450613"/>
          </a:xfrm>
        </p:spPr>
        <p:txBody>
          <a:bodyPr/>
          <a:lstStyle/>
          <a:p>
            <a:pPr algn="l" fontAlgn="base"/>
            <a:r>
              <a:rPr lang="en-US" sz="2400" b="0" i="0" dirty="0">
                <a:effectLst/>
                <a:latin typeface="Andalus" panose="02020603050405020304" pitchFamily="18" charset="-78"/>
                <a:cs typeface="Andalus" panose="02020603050405020304" pitchFamily="18" charset="-78"/>
              </a:rPr>
              <a:t>Comparative politics compares systems of government in other countries. For example, a comparative political scientist might examine the impact of political parties on elections in Australia, the United Kingdom, and the United States, or she might compare the constitutions of Argentina and Barbados.</a:t>
            </a:r>
            <a:endParaRPr lang="en-US" sz="2400" dirty="0">
              <a:latin typeface="Andalus" panose="02020603050405020304" pitchFamily="18" charset="-78"/>
              <a:cs typeface="Andalus" panose="02020603050405020304" pitchFamily="18" charset="-78"/>
            </a:endParaRPr>
          </a:p>
          <a:p>
            <a:endParaRPr lang="en-US" dirty="0"/>
          </a:p>
        </p:txBody>
      </p:sp>
      <p:sp>
        <p:nvSpPr>
          <p:cNvPr id="4" name="Rectangle 3">
            <a:extLst>
              <a:ext uri="{FF2B5EF4-FFF2-40B4-BE49-F238E27FC236}">
                <a16:creationId xmlns:a16="http://schemas.microsoft.com/office/drawing/2014/main" id="{A6F448CA-D63A-40D0-B9D3-371393757FC8}"/>
              </a:ext>
            </a:extLst>
          </p:cNvPr>
          <p:cNvSpPr/>
          <p:nvPr/>
        </p:nvSpPr>
        <p:spPr>
          <a:xfrm>
            <a:off x="5676899" y="6141959"/>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7</a:t>
            </a:r>
            <a:endParaRPr lang="en-US" dirty="0">
              <a:latin typeface="Arial Black" panose="020B0A04020102020204" pitchFamily="34" charset="0"/>
            </a:endParaRPr>
          </a:p>
        </p:txBody>
      </p:sp>
      <p:sp>
        <p:nvSpPr>
          <p:cNvPr id="8" name="TextBox 7">
            <a:extLst>
              <a:ext uri="{FF2B5EF4-FFF2-40B4-BE49-F238E27FC236}">
                <a16:creationId xmlns:a16="http://schemas.microsoft.com/office/drawing/2014/main" id="{245C7DDC-B82F-4A00-8522-C8D58EE22991}"/>
              </a:ext>
            </a:extLst>
          </p:cNvPr>
          <p:cNvSpPr txBox="1"/>
          <p:nvPr/>
        </p:nvSpPr>
        <p:spPr>
          <a:xfrm>
            <a:off x="541683" y="1308383"/>
            <a:ext cx="6102626" cy="707886"/>
          </a:xfrm>
          <a:prstGeom prst="rect">
            <a:avLst/>
          </a:prstGeom>
          <a:noFill/>
        </p:spPr>
        <p:txBody>
          <a:bodyPr wrap="square">
            <a:spAutoFit/>
          </a:bodyPr>
          <a:lstStyle/>
          <a:p>
            <a:pPr algn="ctr"/>
            <a:r>
              <a:rPr lang="en-US" sz="4000" dirty="0">
                <a:latin typeface="Andalus" panose="02020603050405020304" pitchFamily="18" charset="-78"/>
                <a:cs typeface="Andalus" panose="02020603050405020304" pitchFamily="18" charset="-78"/>
              </a:rPr>
              <a:t>Comparative Politics</a:t>
            </a:r>
          </a:p>
        </p:txBody>
      </p:sp>
    </p:spTree>
    <p:extLst>
      <p:ext uri="{BB962C8B-B14F-4D97-AF65-F5344CB8AC3E}">
        <p14:creationId xmlns:p14="http://schemas.microsoft.com/office/powerpoint/2010/main" val="1131662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8FEA8F-B4F3-47FB-A7E4-7926E3810B8D}"/>
              </a:ext>
            </a:extLst>
          </p:cNvPr>
          <p:cNvSpPr/>
          <p:nvPr/>
        </p:nvSpPr>
        <p:spPr>
          <a:xfrm>
            <a:off x="5676900" y="6141959"/>
            <a:ext cx="838200" cy="47605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dirty="0">
                <a:latin typeface="Arial Black" panose="020B0A04020102020204" pitchFamily="34" charset="0"/>
              </a:rPr>
              <a:t>8</a:t>
            </a:r>
            <a:endParaRPr lang="en-US" dirty="0">
              <a:latin typeface="Arial Black" panose="020B0A04020102020204" pitchFamily="34" charset="0"/>
            </a:endParaRPr>
          </a:p>
        </p:txBody>
      </p:sp>
      <p:sp>
        <p:nvSpPr>
          <p:cNvPr id="7" name="TextBox 6">
            <a:extLst>
              <a:ext uri="{FF2B5EF4-FFF2-40B4-BE49-F238E27FC236}">
                <a16:creationId xmlns:a16="http://schemas.microsoft.com/office/drawing/2014/main" id="{485B2AC8-2A2A-47FB-A7E6-347A9B59342A}"/>
              </a:ext>
            </a:extLst>
          </p:cNvPr>
          <p:cNvSpPr txBox="1"/>
          <p:nvPr/>
        </p:nvSpPr>
        <p:spPr>
          <a:xfrm>
            <a:off x="3044687" y="2459504"/>
            <a:ext cx="6102626" cy="1938992"/>
          </a:xfrm>
          <a:prstGeom prst="rect">
            <a:avLst/>
          </a:prstGeom>
          <a:noFill/>
        </p:spPr>
        <p:txBody>
          <a:bodyPr wrap="square">
            <a:spAutoFit/>
          </a:bodyPr>
          <a:lstStyle/>
          <a:p>
            <a:pPr algn="ctr"/>
            <a:r>
              <a:rPr lang="en-US" sz="6000" dirty="0">
                <a:latin typeface="Andalus" panose="02020603050405020304" pitchFamily="18" charset="-78"/>
                <a:cs typeface="Andalus" panose="02020603050405020304" pitchFamily="18" charset="-78"/>
              </a:rPr>
              <a:t>International Relations</a:t>
            </a:r>
          </a:p>
        </p:txBody>
      </p:sp>
    </p:spTree>
    <p:extLst>
      <p:ext uri="{BB962C8B-B14F-4D97-AF65-F5344CB8AC3E}">
        <p14:creationId xmlns:p14="http://schemas.microsoft.com/office/powerpoint/2010/main" val="365937961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CDB58277-F8DF-46FF-84EC-EF41B835E69F}">
  <ds:schemaRefs>
    <ds:schemaRef ds:uri="http://schemas.microsoft.com/sharepoint/v3/contenttype/forms"/>
  </ds:schemaRefs>
</ds:datastoreItem>
</file>

<file path=customXml/itemProps2.xml><?xml version="1.0" encoding="utf-8"?>
<ds:datastoreItem xmlns:ds="http://schemas.openxmlformats.org/officeDocument/2006/customXml" ds:itemID="{2D276E62-80A3-44DD-9BCC-97ED2B99B5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7651BA-F45C-4845-9AB3-E0A65B39F5E1}">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1</Template>
  <TotalTime>153</TotalTime>
  <Words>419</Words>
  <Application>Microsoft Office PowerPoint</Application>
  <PresentationFormat>Widescreen</PresentationFormat>
  <Paragraphs>55</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Andalus</vt:lpstr>
      <vt:lpstr>Arial</vt:lpstr>
      <vt:lpstr>Arial Black</vt:lpstr>
      <vt:lpstr>Aspira Webfont</vt:lpstr>
      <vt:lpstr>Calibri</vt:lpstr>
      <vt:lpstr>Gill Sans MT</vt:lpstr>
      <vt:lpstr>Gallery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ADIM SALEH</dc:creator>
  <cp:lastModifiedBy>user</cp:lastModifiedBy>
  <cp:revision>7</cp:revision>
  <dcterms:created xsi:type="dcterms:W3CDTF">2021-10-23T04:35:39Z</dcterms:created>
  <dcterms:modified xsi:type="dcterms:W3CDTF">2021-12-02T06:14:24Z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