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9144000" cy="51435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300" y="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4725" y="1608509"/>
            <a:ext cx="8374549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 u="heavy">
                <a:solidFill>
                  <a:srgbClr val="99000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 u="heavy">
                <a:solidFill>
                  <a:srgbClr val="99000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11/17/2021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 u="heavy">
                <a:solidFill>
                  <a:srgbClr val="99000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11/17/2021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71184" y="141361"/>
            <a:ext cx="4991100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 u="heavy">
                <a:solidFill>
                  <a:srgbClr val="99000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7800" y="1387845"/>
            <a:ext cx="7188399" cy="1808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hatha_3299@limu.edu.ly" TargetMode="Externa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76729" y="445437"/>
            <a:ext cx="529209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none" spc="-50" dirty="0">
                <a:solidFill>
                  <a:srgbClr val="000000"/>
                </a:solidFill>
                <a:latin typeface="Arial"/>
                <a:cs typeface="Arial"/>
              </a:rPr>
              <a:t>Libyan</a:t>
            </a:r>
            <a:r>
              <a:rPr sz="2400" u="none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Arial"/>
                <a:cs typeface="Arial"/>
              </a:rPr>
              <a:t>International</a:t>
            </a:r>
            <a:r>
              <a:rPr sz="2400" u="none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Arial"/>
                <a:cs typeface="Arial"/>
              </a:rPr>
              <a:t>Medical</a:t>
            </a:r>
            <a:r>
              <a:rPr sz="2400" u="none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400" u="none" spc="-10" dirty="0">
                <a:solidFill>
                  <a:srgbClr val="000000"/>
                </a:solidFill>
                <a:latin typeface="Arial"/>
                <a:cs typeface="Arial"/>
              </a:rPr>
              <a:t>University</a:t>
            </a:r>
            <a:endParaRPr sz="2400">
              <a:latin typeface="Arial"/>
              <a:cs typeface="Arial"/>
            </a:endParaRPr>
          </a:p>
          <a:p>
            <a:pPr marR="474980" algn="ctr">
              <a:lnSpc>
                <a:spcPct val="100000"/>
              </a:lnSpc>
            </a:pPr>
            <a:r>
              <a:rPr sz="2400" b="1" i="1" u="none" spc="-200" dirty="0">
                <a:solidFill>
                  <a:srgbClr val="000000"/>
                </a:solidFill>
                <a:latin typeface="Calibri"/>
                <a:cs typeface="Calibri"/>
              </a:rPr>
              <a:t>Faculty</a:t>
            </a:r>
            <a:r>
              <a:rPr sz="2400" b="1" i="1" u="none" spc="75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2400" b="1" i="1" u="none" spc="-229" dirty="0">
                <a:solidFill>
                  <a:srgbClr val="000000"/>
                </a:solidFill>
                <a:latin typeface="Calibri"/>
                <a:cs typeface="Calibri"/>
              </a:rPr>
              <a:t>Of</a:t>
            </a:r>
            <a:r>
              <a:rPr sz="2400" b="1" i="1" u="none" spc="8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2400" b="1" i="1" u="none" spc="-200" dirty="0">
                <a:solidFill>
                  <a:srgbClr val="000000"/>
                </a:solidFill>
                <a:latin typeface="Calibri"/>
                <a:cs typeface="Calibri"/>
              </a:rPr>
              <a:t>Business</a:t>
            </a:r>
            <a:r>
              <a:rPr sz="2400" b="1" i="1" u="none" spc="8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2400" b="1" i="1" u="none" spc="-114" dirty="0">
                <a:solidFill>
                  <a:srgbClr val="000000"/>
                </a:solidFill>
                <a:latin typeface="Calibri"/>
                <a:cs typeface="Calibri"/>
              </a:rPr>
              <a:t>Administration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05291" y="2025411"/>
            <a:ext cx="743902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b="1" spc="-45" dirty="0">
                <a:latin typeface="Verdana"/>
                <a:cs typeface="Verdana"/>
              </a:rPr>
              <a:t>Key</a:t>
            </a:r>
            <a:r>
              <a:rPr sz="3300" b="1" spc="-195" dirty="0">
                <a:latin typeface="Verdana"/>
                <a:cs typeface="Verdana"/>
              </a:rPr>
              <a:t> </a:t>
            </a:r>
            <a:r>
              <a:rPr sz="3300" b="1" spc="-70" dirty="0">
                <a:latin typeface="Verdana"/>
                <a:cs typeface="Verdana"/>
              </a:rPr>
              <a:t>Theories</a:t>
            </a:r>
            <a:r>
              <a:rPr sz="3300" b="1" spc="-190" dirty="0">
                <a:latin typeface="Verdana"/>
                <a:cs typeface="Verdana"/>
              </a:rPr>
              <a:t> </a:t>
            </a:r>
            <a:r>
              <a:rPr sz="3300" b="1" dirty="0">
                <a:latin typeface="Verdana"/>
                <a:cs typeface="Verdana"/>
              </a:rPr>
              <a:t>of</a:t>
            </a:r>
            <a:r>
              <a:rPr sz="3300" b="1" spc="-190" dirty="0">
                <a:latin typeface="Verdana"/>
                <a:cs typeface="Verdana"/>
              </a:rPr>
              <a:t> </a:t>
            </a:r>
            <a:r>
              <a:rPr sz="3300" b="1" spc="-20" dirty="0">
                <a:latin typeface="Verdana"/>
                <a:cs typeface="Verdana"/>
              </a:rPr>
              <a:t>Political</a:t>
            </a:r>
            <a:r>
              <a:rPr sz="3300" b="1" spc="-190" dirty="0">
                <a:latin typeface="Verdana"/>
                <a:cs typeface="Verdana"/>
              </a:rPr>
              <a:t> </a:t>
            </a:r>
            <a:r>
              <a:rPr sz="3300" b="1" spc="-10" dirty="0">
                <a:latin typeface="Verdana"/>
                <a:cs typeface="Verdana"/>
              </a:rPr>
              <a:t>Science</a:t>
            </a:r>
            <a:endParaRPr sz="3300" dirty="0">
              <a:latin typeface="Verdana"/>
              <a:cs typeface="Verdana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75286" y="0"/>
            <a:ext cx="1868713" cy="146189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61049"/>
            <a:ext cx="1461928" cy="14618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94000" y="3660188"/>
            <a:ext cx="250444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6045" indent="46990">
              <a:lnSpc>
                <a:spcPct val="100000"/>
              </a:lnSpc>
              <a:spcBef>
                <a:spcPts val="100"/>
              </a:spcBef>
            </a:pPr>
            <a:r>
              <a:rPr sz="1400" spc="-55" dirty="0">
                <a:latin typeface="Arial"/>
                <a:cs typeface="Arial"/>
              </a:rPr>
              <a:t>Name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:</a:t>
            </a:r>
            <a:r>
              <a:rPr sz="1400" spc="-5" dirty="0">
                <a:latin typeface="Arial"/>
                <a:cs typeface="Arial"/>
              </a:rPr>
              <a:t> </a:t>
            </a:r>
            <a:r>
              <a:rPr sz="1400" spc="-40" dirty="0">
                <a:latin typeface="Arial"/>
                <a:cs typeface="Arial"/>
              </a:rPr>
              <a:t>Shatha</a:t>
            </a:r>
            <a:r>
              <a:rPr sz="1400" spc="-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wail</a:t>
            </a:r>
            <a:r>
              <a:rPr sz="1400" spc="-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elwerfalli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0" dirty="0">
                <a:latin typeface="Arial"/>
                <a:cs typeface="Arial"/>
              </a:rPr>
              <a:t>. </a:t>
            </a:r>
            <a:r>
              <a:rPr sz="1400" spc="229" dirty="0">
                <a:latin typeface="Arial"/>
                <a:cs typeface="Arial"/>
              </a:rPr>
              <a:t>ID</a:t>
            </a:r>
            <a:r>
              <a:rPr sz="1400" spc="-3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:</a:t>
            </a:r>
            <a:r>
              <a:rPr sz="1400" spc="-35" dirty="0">
                <a:latin typeface="Arial"/>
                <a:cs typeface="Arial"/>
              </a:rPr>
              <a:t> </a:t>
            </a:r>
            <a:r>
              <a:rPr sz="1400" spc="-20" dirty="0">
                <a:latin typeface="Arial"/>
                <a:cs typeface="Arial"/>
              </a:rPr>
              <a:t>3299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Email</a:t>
            </a:r>
            <a:r>
              <a:rPr sz="1400" spc="-4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:</a:t>
            </a:r>
            <a:r>
              <a:rPr sz="1400" spc="-35" dirty="0">
                <a:latin typeface="Arial"/>
                <a:cs typeface="Arial"/>
              </a:rPr>
              <a:t> </a:t>
            </a:r>
            <a:r>
              <a:rPr sz="1400" spc="-60" dirty="0">
                <a:latin typeface="Arial"/>
                <a:cs typeface="Arial"/>
                <a:hlinkClick r:id="rId5"/>
              </a:rPr>
              <a:t>shatha_3299@limu.edu.ly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4000" y="4547563"/>
            <a:ext cx="248539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u="heavy" spc="5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eorgia"/>
                <a:cs typeface="Georgia"/>
              </a:rPr>
              <a:t>Date</a:t>
            </a:r>
            <a:r>
              <a:rPr sz="1400" u="heavy" spc="10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eorgia"/>
                <a:cs typeface="Georgia"/>
              </a:rPr>
              <a:t> </a:t>
            </a:r>
            <a:r>
              <a:rPr sz="1400" u="heavy" spc="11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eorgia"/>
                <a:cs typeface="Georgia"/>
              </a:rPr>
              <a:t>/ </a:t>
            </a:r>
            <a:r>
              <a:rPr sz="1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eorgia"/>
                <a:cs typeface="Georgia"/>
              </a:rPr>
              <a:t>LCtk</a:t>
            </a:r>
            <a:r>
              <a:rPr sz="1400" u="heavy" spc="10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eorgia"/>
                <a:cs typeface="Georgia"/>
              </a:rPr>
              <a:t> </a:t>
            </a:r>
            <a:r>
              <a:rPr sz="1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eorgia"/>
                <a:cs typeface="Georgia"/>
              </a:rPr>
              <a:t>o7</a:t>
            </a:r>
            <a:r>
              <a:rPr sz="1400" u="heavy" spc="1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eorgia"/>
                <a:cs typeface="Georgia"/>
              </a:rPr>
              <a:t> </a:t>
            </a:r>
            <a:r>
              <a:rPr sz="1400" u="heavy" spc="10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eorgia"/>
                <a:cs typeface="Georgia"/>
              </a:rPr>
              <a:t>oetobes</a:t>
            </a:r>
            <a:r>
              <a:rPr sz="1400" u="heavy" spc="11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eorgia"/>
                <a:cs typeface="Georgia"/>
              </a:rPr>
              <a:t> </a:t>
            </a:r>
            <a:r>
              <a:rPr sz="1400" u="heavy" spc="1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eorgia"/>
                <a:cs typeface="Georgia"/>
              </a:rPr>
              <a:t>l&amp;lL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01725" y="637261"/>
            <a:ext cx="29876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665" dirty="0">
                <a:solidFill>
                  <a:srgbClr val="FF0000"/>
                </a:solidFill>
                <a:latin typeface="Lucida Sans Unicode"/>
                <a:cs typeface="Lucida Sans Unicode"/>
              </a:rPr>
              <a:t>Reference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77800" y="1387845"/>
            <a:ext cx="6363970" cy="1808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419" marR="1903095" indent="-46355">
              <a:lnSpc>
                <a:spcPct val="100000"/>
              </a:lnSpc>
              <a:spcBef>
                <a:spcPts val="100"/>
              </a:spcBef>
            </a:pP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shatha</a:t>
            </a:r>
            <a:r>
              <a:rPr sz="13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wail.</a:t>
            </a:r>
            <a:r>
              <a:rPr sz="13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Rational</a:t>
            </a:r>
            <a:r>
              <a:rPr sz="13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choice</a:t>
            </a:r>
            <a:r>
              <a:rPr sz="13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"/>
                <a:cs typeface="Arial"/>
              </a:rPr>
              <a:t>theory.</a:t>
            </a:r>
            <a:r>
              <a:rPr sz="13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Encyclopædia</a:t>
            </a:r>
            <a:r>
              <a:rPr sz="13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"/>
                <a:cs typeface="Arial"/>
              </a:rPr>
              <a:t>Britannica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Realism.</a:t>
            </a:r>
            <a:r>
              <a:rPr sz="13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Encyclopædia</a:t>
            </a:r>
            <a:r>
              <a:rPr sz="13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"/>
                <a:cs typeface="Arial"/>
              </a:rPr>
              <a:t>Britannica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Rational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choice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theory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"/>
                <a:cs typeface="Arial"/>
              </a:rPr>
              <a:t>definition</a:t>
            </a:r>
            <a:endParaRPr sz="1300">
              <a:latin typeface="Arial"/>
              <a:cs typeface="Arial"/>
            </a:endParaRPr>
          </a:p>
          <a:p>
            <a:pPr marL="12700" marR="788670">
              <a:lnSpc>
                <a:spcPct val="100000"/>
              </a:lnSpc>
            </a:pP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Social</a:t>
            </a:r>
            <a:r>
              <a:rPr sz="13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Contract.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see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discussions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stats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3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author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profiles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"/>
                <a:cs typeface="Arial"/>
              </a:rPr>
              <a:t>publication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summary</a:t>
            </a:r>
            <a:r>
              <a:rPr sz="13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of:</a:t>
            </a:r>
            <a:r>
              <a:rPr sz="13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Course</a:t>
            </a:r>
            <a:r>
              <a:rPr sz="13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"/>
                <a:cs typeface="Arial"/>
              </a:rPr>
              <a:t>hero.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discussions</a:t>
            </a:r>
            <a:r>
              <a:rPr sz="13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stats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author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profiles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"/>
                <a:cs typeface="Arial"/>
              </a:rPr>
              <a:t>publication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Course</a:t>
            </a:r>
            <a:r>
              <a:rPr sz="1300" spc="2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Hero.</a:t>
            </a:r>
            <a:r>
              <a:rPr sz="1300" spc="2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(n.d.)Western</a:t>
            </a:r>
            <a:r>
              <a:rPr sz="1300" spc="2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Governors</a:t>
            </a:r>
            <a:r>
              <a:rPr sz="1300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University.</a:t>
            </a:r>
            <a:r>
              <a:rPr sz="1300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What</a:t>
            </a:r>
            <a:r>
              <a:rPr sz="1300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1300" spc="2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300" spc="2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behavioral</a:t>
            </a:r>
            <a:r>
              <a:rPr sz="13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"/>
                <a:cs typeface="Arial"/>
              </a:rPr>
              <a:t>learning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theory?</a:t>
            </a:r>
            <a:r>
              <a:rPr sz="13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Western</a:t>
            </a:r>
            <a:r>
              <a:rPr sz="13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Governors</a:t>
            </a:r>
            <a:r>
              <a:rPr sz="13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"/>
                <a:cs typeface="Arial"/>
              </a:rPr>
              <a:t>University.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political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realism.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Political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FFFFFF"/>
                </a:solidFill>
                <a:latin typeface="Arial"/>
                <a:cs typeface="Arial"/>
              </a:rPr>
              <a:t>realism.</a:t>
            </a:r>
            <a:r>
              <a:rPr sz="1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spc="-10" dirty="0">
                <a:solidFill>
                  <a:srgbClr val="FFFFFF"/>
                </a:solidFill>
                <a:latin typeface="Arial"/>
                <a:cs typeface="Arial"/>
              </a:rPr>
              <a:t>(n.d.).</a:t>
            </a:r>
            <a:endParaRPr sz="13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81125" y="3932838"/>
            <a:ext cx="231394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EEEEEE"/>
                </a:solidFill>
                <a:latin typeface="Verdana"/>
                <a:cs typeface="Verdana"/>
              </a:rPr>
              <a:t>Shatha</a:t>
            </a:r>
            <a:r>
              <a:rPr sz="1400" spc="-35" dirty="0">
                <a:solidFill>
                  <a:srgbClr val="EEEEEE"/>
                </a:solidFill>
                <a:latin typeface="Verdana"/>
                <a:cs typeface="Verdana"/>
              </a:rPr>
              <a:t> </a:t>
            </a:r>
            <a:r>
              <a:rPr sz="1400" spc="204" dirty="0">
                <a:solidFill>
                  <a:srgbClr val="EEEEEE"/>
                </a:solidFill>
                <a:latin typeface="Verdana"/>
                <a:cs typeface="Verdana"/>
              </a:rPr>
              <a:t>wail</a:t>
            </a:r>
            <a:r>
              <a:rPr sz="1400" spc="-35" dirty="0">
                <a:solidFill>
                  <a:srgbClr val="EEEEEE"/>
                </a:solidFill>
                <a:latin typeface="Verdana"/>
                <a:cs typeface="Verdana"/>
              </a:rPr>
              <a:t> </a:t>
            </a:r>
            <a:r>
              <a:rPr sz="1400" spc="200" dirty="0">
                <a:solidFill>
                  <a:srgbClr val="EEEEEE"/>
                </a:solidFill>
                <a:latin typeface="Verdana"/>
                <a:cs typeface="Verdana"/>
              </a:rPr>
              <a:t>elwerfalli</a:t>
            </a:r>
            <a:endParaRPr sz="1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55" dirty="0"/>
              <a:t>Table</a:t>
            </a:r>
            <a:r>
              <a:rPr spc="-185" dirty="0"/>
              <a:t> </a:t>
            </a:r>
            <a:r>
              <a:rPr spc="505" dirty="0"/>
              <a:t>Of</a:t>
            </a:r>
            <a:r>
              <a:rPr spc="-190" dirty="0"/>
              <a:t> </a:t>
            </a:r>
            <a:r>
              <a:rPr spc="380" dirty="0"/>
              <a:t>Content: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03112" y="709624"/>
            <a:ext cx="3335020" cy="1339850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463550" indent="-394970">
              <a:lnSpc>
                <a:spcPct val="100000"/>
              </a:lnSpc>
              <a:spcBef>
                <a:spcPts val="550"/>
              </a:spcBef>
              <a:buFont typeface="Calibri"/>
              <a:buAutoNum type="arabicPeriod"/>
              <a:tabLst>
                <a:tab pos="463550" algn="l"/>
                <a:tab pos="464184" algn="l"/>
              </a:tabLst>
            </a:pPr>
            <a:r>
              <a:rPr sz="2500" b="1" spc="-70" dirty="0">
                <a:solidFill>
                  <a:srgbClr val="EEFF41"/>
                </a:solidFill>
                <a:latin typeface="Calibri"/>
                <a:cs typeface="Calibri"/>
              </a:rPr>
              <a:t>Rational</a:t>
            </a:r>
            <a:r>
              <a:rPr sz="2500" b="1" spc="105" dirty="0">
                <a:solidFill>
                  <a:srgbClr val="EEFF41"/>
                </a:solidFill>
                <a:latin typeface="Calibri"/>
                <a:cs typeface="Calibri"/>
              </a:rPr>
              <a:t> </a:t>
            </a:r>
            <a:r>
              <a:rPr sz="2500" b="1" spc="-25" dirty="0">
                <a:solidFill>
                  <a:srgbClr val="EEFF41"/>
                </a:solidFill>
                <a:latin typeface="Calibri"/>
                <a:cs typeface="Calibri"/>
              </a:rPr>
              <a:t>choice</a:t>
            </a:r>
            <a:r>
              <a:rPr sz="2500" b="1" spc="105" dirty="0">
                <a:solidFill>
                  <a:srgbClr val="EEFF41"/>
                </a:solidFill>
                <a:latin typeface="Calibri"/>
                <a:cs typeface="Calibri"/>
              </a:rPr>
              <a:t> </a:t>
            </a:r>
            <a:r>
              <a:rPr sz="2500" b="1" spc="-50" dirty="0">
                <a:solidFill>
                  <a:srgbClr val="EEFF41"/>
                </a:solidFill>
                <a:latin typeface="Calibri"/>
                <a:cs typeface="Calibri"/>
              </a:rPr>
              <a:t>theory</a:t>
            </a:r>
            <a:endParaRPr sz="2500">
              <a:latin typeface="Calibri"/>
              <a:cs typeface="Calibri"/>
            </a:endParaRPr>
          </a:p>
          <a:p>
            <a:pPr marL="463550" indent="-451484">
              <a:lnSpc>
                <a:spcPct val="100000"/>
              </a:lnSpc>
              <a:spcBef>
                <a:spcPts val="450"/>
              </a:spcBef>
              <a:buFont typeface="Calibri"/>
              <a:buAutoNum type="arabicPeriod"/>
              <a:tabLst>
                <a:tab pos="463550" algn="l"/>
                <a:tab pos="464184" algn="l"/>
              </a:tabLst>
            </a:pPr>
            <a:r>
              <a:rPr sz="2500" b="1" spc="-10" dirty="0">
                <a:solidFill>
                  <a:srgbClr val="EEFF41"/>
                </a:solidFill>
                <a:latin typeface="Calibri"/>
                <a:cs typeface="Calibri"/>
              </a:rPr>
              <a:t>Behaviorism</a:t>
            </a:r>
            <a:r>
              <a:rPr sz="2500" b="1" spc="40" dirty="0">
                <a:solidFill>
                  <a:srgbClr val="EEFF41"/>
                </a:solidFill>
                <a:latin typeface="Calibri"/>
                <a:cs typeface="Calibri"/>
              </a:rPr>
              <a:t> </a:t>
            </a:r>
            <a:r>
              <a:rPr sz="2500" b="1" spc="-10" dirty="0">
                <a:solidFill>
                  <a:srgbClr val="EEFF41"/>
                </a:solidFill>
                <a:latin typeface="Calibri"/>
                <a:cs typeface="Calibri"/>
              </a:rPr>
              <a:t>theory</a:t>
            </a:r>
            <a:endParaRPr sz="2500">
              <a:latin typeface="Calibri"/>
              <a:cs typeface="Calibri"/>
            </a:endParaRPr>
          </a:p>
          <a:p>
            <a:pPr marL="582930" indent="-549910">
              <a:lnSpc>
                <a:spcPct val="100000"/>
              </a:lnSpc>
              <a:spcBef>
                <a:spcPts val="450"/>
              </a:spcBef>
              <a:buFont typeface="Calibri"/>
              <a:buAutoNum type="arabicPeriod"/>
              <a:tabLst>
                <a:tab pos="582295" algn="l"/>
                <a:tab pos="583565" algn="l"/>
              </a:tabLst>
            </a:pPr>
            <a:r>
              <a:rPr sz="2500" b="1" spc="-10" dirty="0">
                <a:solidFill>
                  <a:srgbClr val="EEFF41"/>
                </a:solidFill>
                <a:latin typeface="Calibri"/>
                <a:cs typeface="Calibri"/>
              </a:rPr>
              <a:t>Realism</a:t>
            </a:r>
            <a:r>
              <a:rPr sz="2500" b="1" spc="80" dirty="0">
                <a:solidFill>
                  <a:srgbClr val="EEFF41"/>
                </a:solidFill>
                <a:latin typeface="Calibri"/>
                <a:cs typeface="Calibri"/>
              </a:rPr>
              <a:t> </a:t>
            </a:r>
            <a:r>
              <a:rPr sz="2500" b="1" spc="-10" dirty="0">
                <a:solidFill>
                  <a:srgbClr val="EEFF41"/>
                </a:solidFill>
                <a:latin typeface="Calibri"/>
                <a:cs typeface="Calibri"/>
              </a:rPr>
              <a:t>theory</a:t>
            </a:r>
            <a:endParaRPr sz="25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38950" y="4458142"/>
            <a:ext cx="230504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dirty="0">
                <a:latin typeface="Arial"/>
                <a:cs typeface="Arial"/>
              </a:rPr>
              <a:t>2</a:t>
            </a:r>
            <a:endParaRPr sz="2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8350" y="3370033"/>
            <a:ext cx="19729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290" dirty="0">
                <a:solidFill>
                  <a:srgbClr val="FFFF00"/>
                </a:solidFill>
                <a:latin typeface="Cambria"/>
                <a:cs typeface="Cambria"/>
              </a:rPr>
              <a:t>4</a:t>
            </a:r>
            <a:r>
              <a:rPr sz="2400" spc="41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2400" spc="-10" dirty="0">
                <a:solidFill>
                  <a:srgbClr val="FFFF00"/>
                </a:solidFill>
                <a:latin typeface="Cambria"/>
                <a:cs typeface="Cambria"/>
              </a:rPr>
              <a:t>Conclucion</a:t>
            </a:r>
            <a:endParaRPr sz="24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sz="2400" spc="100" dirty="0">
                <a:solidFill>
                  <a:srgbClr val="FFFF00"/>
                </a:solidFill>
                <a:latin typeface="Cambria"/>
                <a:cs typeface="Cambria"/>
              </a:rPr>
              <a:t>5.</a:t>
            </a:r>
            <a:r>
              <a:rPr sz="2400" spc="420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2400" spc="210" dirty="0">
                <a:solidFill>
                  <a:srgbClr val="FFFF00"/>
                </a:solidFill>
                <a:latin typeface="Cambria"/>
                <a:cs typeface="Cambria"/>
              </a:rPr>
              <a:t>Reference</a:t>
            </a:r>
            <a:endParaRPr sz="24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63000" y="355552"/>
            <a:ext cx="6080800" cy="4296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z="2700" u="none" spc="645" dirty="0" smtClean="0">
                <a:solidFill>
                  <a:srgbClr val="FFE499"/>
                </a:solidFill>
                <a:latin typeface="Lucida Sans Unicode"/>
                <a:cs typeface="Lucida Sans Unicode"/>
              </a:rPr>
              <a:t>R</a:t>
            </a:r>
            <a:r>
              <a:rPr sz="2700" u="none" spc="645" dirty="0" smtClean="0">
                <a:solidFill>
                  <a:srgbClr val="FFE499"/>
                </a:solidFill>
                <a:latin typeface="Lucida Sans Unicode"/>
                <a:cs typeface="Lucida Sans Unicode"/>
              </a:rPr>
              <a:t>ational</a:t>
            </a:r>
            <a:r>
              <a:rPr sz="2700" u="none" spc="-555" dirty="0" smtClean="0">
                <a:solidFill>
                  <a:srgbClr val="FFE499"/>
                </a:solidFill>
                <a:latin typeface="Lucida Sans Unicode"/>
                <a:cs typeface="Lucida Sans Unicode"/>
              </a:rPr>
              <a:t> </a:t>
            </a:r>
            <a:r>
              <a:rPr sz="2700" u="none" spc="455" dirty="0">
                <a:solidFill>
                  <a:srgbClr val="FFE499"/>
                </a:solidFill>
                <a:latin typeface="Lucida Sans Unicode"/>
                <a:cs typeface="Lucida Sans Unicode"/>
              </a:rPr>
              <a:t>choice</a:t>
            </a:r>
            <a:r>
              <a:rPr sz="2700" u="none" spc="-560" dirty="0">
                <a:solidFill>
                  <a:srgbClr val="FFE499"/>
                </a:solidFill>
                <a:latin typeface="Lucida Sans Unicode"/>
                <a:cs typeface="Lucida Sans Unicode"/>
              </a:rPr>
              <a:t> </a:t>
            </a:r>
            <a:r>
              <a:rPr sz="2700" u="none" spc="620" dirty="0">
                <a:solidFill>
                  <a:srgbClr val="FFE499"/>
                </a:solidFill>
                <a:latin typeface="Lucida Sans Unicode"/>
                <a:cs typeface="Lucida Sans Unicode"/>
              </a:rPr>
              <a:t>theory</a:t>
            </a:r>
            <a:r>
              <a:rPr sz="2700" u="none" spc="-555" dirty="0">
                <a:solidFill>
                  <a:srgbClr val="FFE499"/>
                </a:solidFill>
                <a:latin typeface="Lucida Sans Unicode"/>
                <a:cs typeface="Lucida Sans Unicode"/>
              </a:rPr>
              <a:t> </a:t>
            </a:r>
            <a:r>
              <a:rPr sz="2700" u="none" spc="-50" dirty="0">
                <a:solidFill>
                  <a:srgbClr val="FFE499"/>
                </a:solidFill>
                <a:latin typeface="Lucida Sans Unicode"/>
                <a:cs typeface="Lucida Sans Unicode"/>
              </a:rPr>
              <a:t>:</a:t>
            </a:r>
            <a:endParaRPr sz="2700" dirty="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4725" y="1082845"/>
            <a:ext cx="8427085" cy="2696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295" marR="5080" algn="just">
              <a:lnSpc>
                <a:spcPct val="114999"/>
              </a:lnSpc>
              <a:spcBef>
                <a:spcPts val="100"/>
              </a:spcBef>
            </a:pPr>
            <a:r>
              <a:rPr sz="2000" spc="200" dirty="0">
                <a:solidFill>
                  <a:srgbClr val="FFFFFF"/>
                </a:solidFill>
                <a:latin typeface="Georgia"/>
                <a:cs typeface="Georgia"/>
              </a:rPr>
              <a:t>Rational</a:t>
            </a:r>
            <a:r>
              <a:rPr sz="2000" spc="26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180" dirty="0">
                <a:solidFill>
                  <a:srgbClr val="FFFFFF"/>
                </a:solidFill>
                <a:latin typeface="Georgia"/>
                <a:cs typeface="Georgia"/>
              </a:rPr>
              <a:t>ekoiee</a:t>
            </a:r>
            <a:r>
              <a:rPr sz="2000" spc="26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190" dirty="0">
                <a:solidFill>
                  <a:srgbClr val="FFFFFF"/>
                </a:solidFill>
                <a:latin typeface="Georgia"/>
                <a:cs typeface="Georgia"/>
              </a:rPr>
              <a:t>tkeosy</a:t>
            </a:r>
            <a:r>
              <a:rPr sz="2000" spc="26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150" dirty="0">
                <a:solidFill>
                  <a:srgbClr val="FFFFFF"/>
                </a:solidFill>
                <a:latin typeface="Georgia"/>
                <a:cs typeface="Georgia"/>
              </a:rPr>
              <a:t>se7ess</a:t>
            </a:r>
            <a:r>
              <a:rPr sz="2000" spc="26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200" dirty="0">
                <a:solidFill>
                  <a:srgbClr val="FFFFFF"/>
                </a:solidFill>
                <a:latin typeface="Georgia"/>
                <a:cs typeface="Georgia"/>
              </a:rPr>
              <a:t>to</a:t>
            </a:r>
            <a:r>
              <a:rPr sz="2000" spc="26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2000" spc="26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195" dirty="0">
                <a:solidFill>
                  <a:srgbClr val="FFFFFF"/>
                </a:solidFill>
                <a:latin typeface="Georgia"/>
                <a:cs typeface="Georgia"/>
              </a:rPr>
              <a:t>set</a:t>
            </a:r>
            <a:r>
              <a:rPr sz="2000" spc="26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dirty="0">
                <a:solidFill>
                  <a:srgbClr val="FFFFFF"/>
                </a:solidFill>
                <a:latin typeface="Georgia"/>
                <a:cs typeface="Georgia"/>
              </a:rPr>
              <a:t>o7</a:t>
            </a:r>
            <a:r>
              <a:rPr sz="2000" spc="26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240" dirty="0">
                <a:solidFill>
                  <a:srgbClr val="FFFFFF"/>
                </a:solidFill>
                <a:latin typeface="Georgia"/>
                <a:cs typeface="Georgia"/>
              </a:rPr>
              <a:t>guidelines</a:t>
            </a:r>
            <a:r>
              <a:rPr sz="2000" spc="26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225" dirty="0">
                <a:solidFill>
                  <a:srgbClr val="FFFFFF"/>
                </a:solidFill>
                <a:latin typeface="Georgia"/>
                <a:cs typeface="Georgia"/>
              </a:rPr>
              <a:t>tkat</a:t>
            </a:r>
            <a:r>
              <a:rPr sz="2000" spc="26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170" dirty="0">
                <a:solidFill>
                  <a:srgbClr val="FFFFFF"/>
                </a:solidFill>
                <a:latin typeface="Georgia"/>
                <a:cs typeface="Georgia"/>
              </a:rPr>
              <a:t>kelp </a:t>
            </a:r>
            <a:r>
              <a:rPr sz="2000" spc="135" dirty="0">
                <a:solidFill>
                  <a:srgbClr val="FFFFFF"/>
                </a:solidFill>
                <a:latin typeface="Georgia"/>
                <a:cs typeface="Georgia"/>
              </a:rPr>
              <a:t>undesstand</a:t>
            </a:r>
            <a:r>
              <a:rPr sz="2000" spc="595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80" dirty="0">
                <a:solidFill>
                  <a:srgbClr val="FFFFFF"/>
                </a:solidFill>
                <a:latin typeface="Georgia"/>
                <a:cs typeface="Georgia"/>
              </a:rPr>
              <a:t>eeonomie</a:t>
            </a:r>
            <a:r>
              <a:rPr sz="2000" spc="595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70" dirty="0">
                <a:solidFill>
                  <a:srgbClr val="FFFFFF"/>
                </a:solidFill>
                <a:latin typeface="Georgia"/>
                <a:cs typeface="Georgia"/>
              </a:rPr>
              <a:t>and</a:t>
            </a:r>
            <a:r>
              <a:rPr sz="2000" spc="595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254" dirty="0">
                <a:solidFill>
                  <a:srgbClr val="FFFFFF"/>
                </a:solidFill>
                <a:latin typeface="Georgia"/>
                <a:cs typeface="Georgia"/>
              </a:rPr>
              <a:t>soeial</a:t>
            </a:r>
            <a:r>
              <a:rPr sz="2000" spc="600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170" dirty="0">
                <a:solidFill>
                  <a:srgbClr val="FFFFFF"/>
                </a:solidFill>
                <a:latin typeface="Georgia"/>
                <a:cs typeface="Georgia"/>
              </a:rPr>
              <a:t>bekavious.</a:t>
            </a:r>
            <a:r>
              <a:rPr sz="2000" spc="595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70" dirty="0">
                <a:solidFill>
                  <a:srgbClr val="FFFFFF"/>
                </a:solidFill>
                <a:latin typeface="Georgia"/>
                <a:cs typeface="Georgia"/>
              </a:rPr>
              <a:t>Tke</a:t>
            </a:r>
            <a:r>
              <a:rPr sz="2000" spc="595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180" dirty="0">
                <a:solidFill>
                  <a:srgbClr val="FFFFFF"/>
                </a:solidFill>
                <a:latin typeface="Georgia"/>
                <a:cs typeface="Georgia"/>
              </a:rPr>
              <a:t>tkeosy </a:t>
            </a:r>
            <a:r>
              <a:rPr sz="2000" spc="190" dirty="0">
                <a:solidFill>
                  <a:srgbClr val="FFFFFF"/>
                </a:solidFill>
                <a:latin typeface="Georgia"/>
                <a:cs typeface="Georgia"/>
              </a:rPr>
              <a:t>postulates</a:t>
            </a:r>
            <a:r>
              <a:rPr sz="2000" spc="185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225" dirty="0">
                <a:solidFill>
                  <a:srgbClr val="FFFFFF"/>
                </a:solidFill>
                <a:latin typeface="Georgia"/>
                <a:cs typeface="Georgia"/>
              </a:rPr>
              <a:t>tkat</a:t>
            </a:r>
            <a:r>
              <a:rPr sz="2000" spc="185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95" dirty="0">
                <a:solidFill>
                  <a:srgbClr val="FFFFFF"/>
                </a:solidFill>
                <a:latin typeface="Georgia"/>
                <a:cs typeface="Georgia"/>
              </a:rPr>
              <a:t>an</a:t>
            </a:r>
            <a:r>
              <a:rPr sz="2000" spc="190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265" dirty="0">
                <a:solidFill>
                  <a:srgbClr val="FFFFFF"/>
                </a:solidFill>
                <a:latin typeface="Georgia"/>
                <a:cs typeface="Georgia"/>
              </a:rPr>
              <a:t>individual</a:t>
            </a:r>
            <a:r>
              <a:rPr sz="2000" spc="185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355" dirty="0">
                <a:solidFill>
                  <a:srgbClr val="FFFFFF"/>
                </a:solidFill>
                <a:latin typeface="Georgia"/>
                <a:cs typeface="Georgia"/>
              </a:rPr>
              <a:t>will</a:t>
            </a:r>
            <a:r>
              <a:rPr sz="2000" spc="190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dirty="0">
                <a:solidFill>
                  <a:srgbClr val="FFFFFF"/>
                </a:solidFill>
                <a:latin typeface="Georgia"/>
                <a:cs typeface="Georgia"/>
              </a:rPr>
              <a:t>pes7osm</a:t>
            </a:r>
            <a:r>
              <a:rPr sz="2000" spc="185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120" dirty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2000" spc="185" dirty="0">
                <a:solidFill>
                  <a:srgbClr val="FFFFFF"/>
                </a:solidFill>
                <a:latin typeface="Georgia"/>
                <a:cs typeface="Georgia"/>
              </a:rPr>
              <a:t>  </a:t>
            </a:r>
            <a:r>
              <a:rPr sz="2000" spc="225" dirty="0">
                <a:solidFill>
                  <a:srgbClr val="FFFFFF"/>
                </a:solidFill>
                <a:latin typeface="Georgia"/>
                <a:cs typeface="Georgia"/>
              </a:rPr>
              <a:t>eost-</a:t>
            </a:r>
            <a:r>
              <a:rPr sz="2000" spc="254" dirty="0">
                <a:solidFill>
                  <a:srgbClr val="FFFFFF"/>
                </a:solidFill>
                <a:latin typeface="Georgia"/>
                <a:cs typeface="Georgia"/>
              </a:rPr>
              <a:t>beneﬁt </a:t>
            </a:r>
            <a:r>
              <a:rPr sz="2000" spc="220" dirty="0">
                <a:solidFill>
                  <a:srgbClr val="FFFFFF"/>
                </a:solidFill>
                <a:latin typeface="Georgia"/>
                <a:cs typeface="Georgia"/>
              </a:rPr>
              <a:t>analysis</a:t>
            </a:r>
            <a:r>
              <a:rPr sz="2000" spc="10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200" dirty="0">
                <a:solidFill>
                  <a:srgbClr val="FFFFFF"/>
                </a:solidFill>
                <a:latin typeface="Georgia"/>
                <a:cs typeface="Georgia"/>
              </a:rPr>
              <a:t>to</a:t>
            </a:r>
            <a:r>
              <a:rPr sz="2000" spc="11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125" dirty="0">
                <a:solidFill>
                  <a:srgbClr val="FFFFFF"/>
                </a:solidFill>
                <a:latin typeface="Georgia"/>
                <a:cs typeface="Georgia"/>
              </a:rPr>
              <a:t>detesmine</a:t>
            </a:r>
            <a:r>
              <a:rPr sz="2000" spc="114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145" dirty="0">
                <a:solidFill>
                  <a:srgbClr val="FFFFFF"/>
                </a:solidFill>
                <a:latin typeface="Georgia"/>
                <a:cs typeface="Georgia"/>
              </a:rPr>
              <a:t>wketkes</a:t>
            </a:r>
            <a:r>
              <a:rPr sz="2000" spc="10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95" dirty="0">
                <a:solidFill>
                  <a:srgbClr val="FFFFFF"/>
                </a:solidFill>
                <a:latin typeface="Georgia"/>
                <a:cs typeface="Georgia"/>
              </a:rPr>
              <a:t>an</a:t>
            </a:r>
            <a:r>
              <a:rPr sz="2000" spc="11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185" dirty="0">
                <a:solidFill>
                  <a:srgbClr val="FFFFFF"/>
                </a:solidFill>
                <a:latin typeface="Georgia"/>
                <a:cs typeface="Georgia"/>
              </a:rPr>
              <a:t>option</a:t>
            </a:r>
            <a:r>
              <a:rPr sz="2000" spc="10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360" dirty="0">
                <a:solidFill>
                  <a:srgbClr val="FFFFFF"/>
                </a:solidFill>
                <a:latin typeface="Georgia"/>
                <a:cs typeface="Georgia"/>
              </a:rPr>
              <a:t>is</a:t>
            </a:r>
            <a:r>
              <a:rPr sz="2000" spc="114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290" dirty="0">
                <a:solidFill>
                  <a:srgbClr val="FFFFFF"/>
                </a:solidFill>
                <a:latin typeface="Georgia"/>
                <a:cs typeface="Georgia"/>
              </a:rPr>
              <a:t>sigkt</a:t>
            </a:r>
            <a:r>
              <a:rPr sz="2000" spc="11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Georgia"/>
                <a:cs typeface="Georgia"/>
              </a:rPr>
              <a:t>7os</a:t>
            </a:r>
            <a:r>
              <a:rPr sz="2000" spc="114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45" dirty="0">
                <a:solidFill>
                  <a:srgbClr val="FFFFFF"/>
                </a:solidFill>
                <a:latin typeface="Georgia"/>
                <a:cs typeface="Georgia"/>
              </a:rPr>
              <a:t>tkem.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750">
              <a:latin typeface="Georgia"/>
              <a:cs typeface="Georgia"/>
            </a:endParaRPr>
          </a:p>
          <a:p>
            <a:pPr marL="12700" marR="365760">
              <a:lnSpc>
                <a:spcPct val="100000"/>
              </a:lnSpc>
            </a:pP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900" spc="2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also</a:t>
            </a:r>
            <a:r>
              <a:rPr sz="1900" spc="2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900" spc="2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idea</a:t>
            </a:r>
            <a:r>
              <a:rPr sz="19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19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1900" spc="2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individuals</a:t>
            </a:r>
            <a:r>
              <a:rPr sz="19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19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always</a:t>
            </a:r>
            <a:r>
              <a:rPr sz="19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make</a:t>
            </a:r>
            <a:r>
              <a:rPr sz="1900" spc="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rational,</a:t>
            </a:r>
            <a:r>
              <a:rPr sz="1900" spc="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Arial"/>
                <a:cs typeface="Arial"/>
              </a:rPr>
              <a:t>cautious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9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logical</a:t>
            </a:r>
            <a:r>
              <a:rPr sz="19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decisions</a:t>
            </a:r>
            <a:r>
              <a:rPr sz="19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sz="19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19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known</a:t>
            </a:r>
            <a:r>
              <a:rPr sz="19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sz="1900" spc="-20" dirty="0">
                <a:solidFill>
                  <a:srgbClr val="FFFF00"/>
                </a:solidFill>
                <a:latin typeface="Calibri"/>
                <a:cs typeface="Calibri"/>
              </a:rPr>
              <a:t>the</a:t>
            </a:r>
            <a:r>
              <a:rPr sz="190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FFFF00"/>
                </a:solidFill>
                <a:latin typeface="Calibri"/>
                <a:cs typeface="Calibri"/>
              </a:rPr>
              <a:t>rational</a:t>
            </a:r>
            <a:r>
              <a:rPr sz="1900" spc="-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FFFF00"/>
                </a:solidFill>
                <a:latin typeface="Calibri"/>
                <a:cs typeface="Calibri"/>
              </a:rPr>
              <a:t>choice </a:t>
            </a:r>
            <a:r>
              <a:rPr sz="1900" spc="-10" dirty="0">
                <a:solidFill>
                  <a:srgbClr val="FFFF00"/>
                </a:solidFill>
                <a:latin typeface="Calibri"/>
                <a:cs typeface="Calibri"/>
              </a:rPr>
              <a:t>theory.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35424" y="4609941"/>
            <a:ext cx="18796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23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4725" y="1608509"/>
            <a:ext cx="158178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95" dirty="0">
                <a:solidFill>
                  <a:srgbClr val="FFFFFF"/>
                </a:solidFill>
                <a:latin typeface="Georgia"/>
                <a:cs typeface="Georgia"/>
              </a:rPr>
              <a:t>Example:</a:t>
            </a:r>
            <a:endParaRPr sz="27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4725" y="2172389"/>
            <a:ext cx="8361680" cy="9721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999"/>
              </a:lnSpc>
              <a:spcBef>
                <a:spcPts val="100"/>
              </a:spcBef>
              <a:tabLst>
                <a:tab pos="598805" algn="l"/>
                <a:tab pos="2330450" algn="l"/>
                <a:tab pos="4093845" algn="l"/>
                <a:tab pos="4872355" algn="l"/>
                <a:tab pos="6000750" algn="l"/>
                <a:tab pos="6967855" algn="l"/>
              </a:tabLst>
            </a:pPr>
            <a:r>
              <a:rPr sz="2700" spc="105" dirty="0">
                <a:solidFill>
                  <a:srgbClr val="FFFFFF"/>
                </a:solidFill>
                <a:latin typeface="Georgia"/>
                <a:cs typeface="Georgia"/>
              </a:rPr>
              <a:t>an</a:t>
            </a:r>
            <a:r>
              <a:rPr sz="2700" dirty="0">
                <a:solidFill>
                  <a:srgbClr val="FFFFFF"/>
                </a:solidFill>
                <a:latin typeface="Georgia"/>
                <a:cs typeface="Georgia"/>
              </a:rPr>
              <a:t>	</a:t>
            </a:r>
            <a:r>
              <a:rPr sz="2700" spc="290" dirty="0">
                <a:solidFill>
                  <a:srgbClr val="FFFFFF"/>
                </a:solidFill>
                <a:latin typeface="Georgia"/>
                <a:cs typeface="Georgia"/>
              </a:rPr>
              <a:t>investos</a:t>
            </a:r>
            <a:r>
              <a:rPr sz="2700" dirty="0">
                <a:solidFill>
                  <a:srgbClr val="FFFFFF"/>
                </a:solidFill>
                <a:latin typeface="Georgia"/>
                <a:cs typeface="Georgia"/>
              </a:rPr>
              <a:t>	</a:t>
            </a:r>
            <a:r>
              <a:rPr sz="2700" spc="220" dirty="0">
                <a:solidFill>
                  <a:srgbClr val="FFFFFF"/>
                </a:solidFill>
                <a:latin typeface="Georgia"/>
                <a:cs typeface="Georgia"/>
              </a:rPr>
              <a:t>ekoosing</a:t>
            </a:r>
            <a:r>
              <a:rPr sz="2700" dirty="0">
                <a:solidFill>
                  <a:srgbClr val="FFFFFF"/>
                </a:solidFill>
                <a:latin typeface="Georgia"/>
                <a:cs typeface="Georgia"/>
              </a:rPr>
              <a:t>	</a:t>
            </a:r>
            <a:r>
              <a:rPr sz="2700" spc="100" dirty="0">
                <a:solidFill>
                  <a:srgbClr val="FFFFFF"/>
                </a:solidFill>
                <a:latin typeface="Georgia"/>
                <a:cs typeface="Georgia"/>
              </a:rPr>
              <a:t>one</a:t>
            </a:r>
            <a:r>
              <a:rPr sz="2700" dirty="0">
                <a:solidFill>
                  <a:srgbClr val="FFFFFF"/>
                </a:solidFill>
                <a:latin typeface="Georgia"/>
                <a:cs typeface="Georgia"/>
              </a:rPr>
              <a:t>	</a:t>
            </a:r>
            <a:r>
              <a:rPr sz="2700" spc="225" dirty="0">
                <a:solidFill>
                  <a:srgbClr val="FFFFFF"/>
                </a:solidFill>
                <a:latin typeface="Georgia"/>
                <a:cs typeface="Georgia"/>
              </a:rPr>
              <a:t>stoek</a:t>
            </a:r>
            <a:r>
              <a:rPr sz="2700" dirty="0">
                <a:solidFill>
                  <a:srgbClr val="FFFFFF"/>
                </a:solidFill>
                <a:latin typeface="Georgia"/>
                <a:cs typeface="Georgia"/>
              </a:rPr>
              <a:t>	</a:t>
            </a:r>
            <a:r>
              <a:rPr sz="2700" spc="210" dirty="0">
                <a:solidFill>
                  <a:srgbClr val="FFFFFF"/>
                </a:solidFill>
                <a:latin typeface="Georgia"/>
                <a:cs typeface="Georgia"/>
              </a:rPr>
              <a:t>oves</a:t>
            </a:r>
            <a:r>
              <a:rPr sz="2700" dirty="0">
                <a:solidFill>
                  <a:srgbClr val="FFFFFF"/>
                </a:solidFill>
                <a:latin typeface="Georgia"/>
                <a:cs typeface="Georgia"/>
              </a:rPr>
              <a:t>	</a:t>
            </a:r>
            <a:r>
              <a:rPr sz="2700" spc="204" dirty="0">
                <a:solidFill>
                  <a:srgbClr val="FFFFFF"/>
                </a:solidFill>
                <a:latin typeface="Georgia"/>
                <a:cs typeface="Georgia"/>
              </a:rPr>
              <a:t>anotkes </a:t>
            </a:r>
            <a:r>
              <a:rPr sz="2700" spc="145" dirty="0">
                <a:solidFill>
                  <a:srgbClr val="FFFFFF"/>
                </a:solidFill>
                <a:latin typeface="Georgia"/>
                <a:cs typeface="Georgia"/>
              </a:rPr>
              <a:t>beeause</a:t>
            </a:r>
            <a:r>
              <a:rPr sz="2700" spc="13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700" spc="254" dirty="0">
                <a:solidFill>
                  <a:srgbClr val="FFFFFF"/>
                </a:solidFill>
                <a:latin typeface="Georgia"/>
                <a:cs typeface="Georgia"/>
              </a:rPr>
              <a:t>tkey</a:t>
            </a:r>
            <a:r>
              <a:rPr sz="2700" spc="14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700" spc="305" dirty="0">
                <a:solidFill>
                  <a:srgbClr val="FFFFFF"/>
                </a:solidFill>
                <a:latin typeface="Georgia"/>
                <a:cs typeface="Georgia"/>
              </a:rPr>
              <a:t>believe</a:t>
            </a:r>
            <a:r>
              <a:rPr sz="2700" spc="14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700" spc="550" dirty="0">
                <a:solidFill>
                  <a:srgbClr val="FFFFFF"/>
                </a:solidFill>
                <a:latin typeface="Georgia"/>
                <a:cs typeface="Georgia"/>
              </a:rPr>
              <a:t>it</a:t>
            </a:r>
            <a:r>
              <a:rPr sz="2700" spc="14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Georgia"/>
                <a:cs typeface="Georgia"/>
              </a:rPr>
              <a:t>o77ess</a:t>
            </a:r>
            <a:r>
              <a:rPr sz="2700" spc="14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Georgia"/>
                <a:cs typeface="Georgia"/>
              </a:rPr>
              <a:t>a</a:t>
            </a:r>
            <a:r>
              <a:rPr sz="2700" spc="14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700" spc="305" dirty="0">
                <a:solidFill>
                  <a:srgbClr val="FFFFFF"/>
                </a:solidFill>
                <a:latin typeface="Georgia"/>
                <a:cs typeface="Georgia"/>
              </a:rPr>
              <a:t>kigkes</a:t>
            </a:r>
            <a:r>
              <a:rPr sz="2700" spc="14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700" spc="260" dirty="0">
                <a:solidFill>
                  <a:srgbClr val="FFFFFF"/>
                </a:solidFill>
                <a:latin typeface="Georgia"/>
                <a:cs typeface="Georgia"/>
              </a:rPr>
              <a:t>setusn</a:t>
            </a:r>
            <a:r>
              <a:rPr sz="2700" spc="260" dirty="0">
                <a:solidFill>
                  <a:srgbClr val="595959"/>
                </a:solidFill>
                <a:latin typeface="Georgia"/>
                <a:cs typeface="Georgia"/>
              </a:rPr>
              <a:t>.</a:t>
            </a:r>
            <a:endParaRPr sz="27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62899" y="4618316"/>
            <a:ext cx="20955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59074" y="1111638"/>
            <a:ext cx="8367395" cy="20408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999"/>
              </a:lnSpc>
              <a:spcBef>
                <a:spcPts val="100"/>
              </a:spcBef>
            </a:pP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Behaviouralism</a:t>
            </a:r>
            <a:r>
              <a:rPr sz="2300" spc="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3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3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approach</a:t>
            </a:r>
            <a:r>
              <a:rPr sz="2300" spc="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3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political</a:t>
            </a:r>
            <a:r>
              <a:rPr sz="23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science</a:t>
            </a:r>
            <a:r>
              <a:rPr sz="2300" spc="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sz="2300" spc="25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Arial"/>
                <a:cs typeface="Arial"/>
              </a:rPr>
              <a:t>seeks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300" b="1" spc="3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provide</a:t>
            </a:r>
            <a:r>
              <a:rPr sz="2300" b="1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300" b="1" spc="3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objective,</a:t>
            </a:r>
            <a:r>
              <a:rPr sz="2300" b="1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quantified</a:t>
            </a:r>
            <a:r>
              <a:rPr sz="2300" b="1" spc="3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approach</a:t>
            </a:r>
            <a:r>
              <a:rPr sz="2300" b="1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300" b="1" spc="3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Arial"/>
                <a:cs typeface="Arial"/>
              </a:rPr>
              <a:t>explaining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300" b="1" spc="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predicting</a:t>
            </a:r>
            <a:r>
              <a:rPr sz="2300" b="1" spc="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political</a:t>
            </a:r>
            <a:r>
              <a:rPr sz="2300" b="1" spc="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behaviour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300" spc="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Its</a:t>
            </a:r>
            <a:r>
              <a:rPr sz="2300" spc="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emergence</a:t>
            </a:r>
            <a:r>
              <a:rPr sz="2300" spc="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300" spc="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FFFFFF"/>
                </a:solidFill>
                <a:latin typeface="Arial"/>
                <a:cs typeface="Arial"/>
              </a:rPr>
              <a:t>politics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coincides</a:t>
            </a:r>
            <a:r>
              <a:rPr sz="2300" spc="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300" spc="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300" spc="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rise</a:t>
            </a:r>
            <a:r>
              <a:rPr sz="2300" spc="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300" spc="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300" spc="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behavioural</a:t>
            </a:r>
            <a:r>
              <a:rPr sz="2300" spc="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social</a:t>
            </a:r>
            <a:r>
              <a:rPr sz="2300" spc="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sciences</a:t>
            </a:r>
            <a:r>
              <a:rPr sz="2300" spc="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spc="-20" dirty="0">
                <a:solidFill>
                  <a:srgbClr val="FFFFFF"/>
                </a:solidFill>
                <a:latin typeface="Arial"/>
                <a:cs typeface="Arial"/>
              </a:rPr>
              <a:t>that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were</a:t>
            </a:r>
            <a:r>
              <a:rPr sz="23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given</a:t>
            </a:r>
            <a:r>
              <a:rPr sz="23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shape</a:t>
            </a:r>
            <a:r>
              <a:rPr sz="23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after</a:t>
            </a:r>
            <a:r>
              <a:rPr sz="23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natural</a:t>
            </a:r>
            <a:r>
              <a:rPr sz="23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FFFFFF"/>
                </a:solidFill>
                <a:latin typeface="Arial"/>
                <a:cs typeface="Arial"/>
              </a:rPr>
              <a:t>sciences.</a:t>
            </a:r>
            <a:endParaRPr sz="23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57174" y="481724"/>
            <a:ext cx="416623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500" u="none" spc="470" dirty="0" smtClean="0">
                <a:solidFill>
                  <a:srgbClr val="FFF1CC"/>
                </a:solidFill>
                <a:latin typeface="Lucida Sans Unicode"/>
                <a:cs typeface="Lucida Sans Unicode"/>
              </a:rPr>
              <a:t>B</a:t>
            </a:r>
            <a:r>
              <a:rPr sz="2500" u="none" spc="470" dirty="0" smtClean="0">
                <a:solidFill>
                  <a:srgbClr val="FFF1CC"/>
                </a:solidFill>
                <a:latin typeface="Lucida Sans Unicode"/>
                <a:cs typeface="Lucida Sans Unicode"/>
              </a:rPr>
              <a:t>ehaviorism</a:t>
            </a:r>
            <a:r>
              <a:rPr sz="2500" u="none" spc="-459" dirty="0" smtClean="0">
                <a:solidFill>
                  <a:srgbClr val="FFF1CC"/>
                </a:solidFill>
                <a:latin typeface="Lucida Sans Unicode"/>
                <a:cs typeface="Lucida Sans Unicode"/>
              </a:rPr>
              <a:t> </a:t>
            </a:r>
            <a:r>
              <a:rPr sz="2500" u="none" spc="560" dirty="0">
                <a:solidFill>
                  <a:srgbClr val="FFF1CC"/>
                </a:solidFill>
                <a:latin typeface="Lucida Sans Unicode"/>
                <a:cs typeface="Lucida Sans Unicode"/>
              </a:rPr>
              <a:t>theory</a:t>
            </a:r>
            <a:r>
              <a:rPr sz="2500" u="none" spc="-459" dirty="0">
                <a:solidFill>
                  <a:srgbClr val="FFF1CC"/>
                </a:solidFill>
                <a:latin typeface="Lucida Sans Unicode"/>
                <a:cs typeface="Lucida Sans Unicode"/>
              </a:rPr>
              <a:t> </a:t>
            </a:r>
            <a:r>
              <a:rPr sz="2500" u="none" spc="-50" dirty="0">
                <a:solidFill>
                  <a:srgbClr val="FFF1CC"/>
                </a:solidFill>
                <a:latin typeface="Lucida Sans Unicode"/>
                <a:cs typeface="Lucida Sans Unicode"/>
              </a:rPr>
              <a:t>:</a:t>
            </a:r>
            <a:endParaRPr sz="2500" dirty="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76150" y="4709599"/>
            <a:ext cx="18097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29900" y="619066"/>
            <a:ext cx="113538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u="none" dirty="0">
                <a:solidFill>
                  <a:srgbClr val="FFFFFF"/>
                </a:solidFill>
                <a:latin typeface="Impact"/>
                <a:cs typeface="Impact"/>
              </a:rPr>
              <a:t>Example</a:t>
            </a:r>
            <a:r>
              <a:rPr sz="2300" u="none" spc="-35" dirty="0">
                <a:solidFill>
                  <a:srgbClr val="FFFFFF"/>
                </a:solidFill>
                <a:latin typeface="Impact"/>
                <a:cs typeface="Impact"/>
              </a:rPr>
              <a:t> </a:t>
            </a:r>
            <a:r>
              <a:rPr sz="2300" u="none" spc="-50" dirty="0">
                <a:solidFill>
                  <a:srgbClr val="FFFFFF"/>
                </a:solidFill>
                <a:latin typeface="Impact"/>
                <a:cs typeface="Impact"/>
              </a:rPr>
              <a:t>:</a:t>
            </a:r>
            <a:endParaRPr sz="2300">
              <a:latin typeface="Impact"/>
              <a:cs typeface="Impac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8350" y="1301248"/>
            <a:ext cx="7303134" cy="1366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64465" algn="just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425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common</a:t>
            </a:r>
            <a:r>
              <a:rPr sz="2200" spc="49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example</a:t>
            </a:r>
            <a:r>
              <a:rPr sz="2200" spc="49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200" spc="49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behaviorism</a:t>
            </a:r>
            <a:r>
              <a:rPr sz="2200" spc="484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200" spc="509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positive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reinforcement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200" spc="3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student</a:t>
            </a:r>
            <a:r>
              <a:rPr sz="2200" spc="4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gets</a:t>
            </a:r>
            <a:r>
              <a:rPr sz="2200" spc="4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4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small</a:t>
            </a:r>
            <a:r>
              <a:rPr sz="2200" spc="4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treat</a:t>
            </a:r>
            <a:r>
              <a:rPr sz="2200" spc="4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200" spc="4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sz="2200" spc="4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25" dirty="0">
                <a:solidFill>
                  <a:srgbClr val="FFFFFF"/>
                </a:solidFill>
                <a:latin typeface="Arial"/>
                <a:cs typeface="Arial"/>
              </a:rPr>
              <a:t>get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100%</a:t>
            </a:r>
            <a:r>
              <a:rPr sz="2200" spc="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200" spc="40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2200" spc="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spelling</a:t>
            </a:r>
            <a:r>
              <a:rPr sz="2200" spc="40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test.</a:t>
            </a:r>
            <a:r>
              <a:rPr sz="2200" spc="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200" spc="40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200" spc="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future,</a:t>
            </a:r>
            <a:r>
              <a:rPr sz="2200" spc="40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students</a:t>
            </a:r>
            <a:r>
              <a:rPr sz="2200" spc="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work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hard</a:t>
            </a:r>
            <a:r>
              <a:rPr sz="2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study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test</a:t>
            </a:r>
            <a:r>
              <a:rPr sz="2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order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get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reward.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89375" y="4634208"/>
            <a:ext cx="3644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2400" spc="-25" dirty="0">
                <a:latin typeface="Arial"/>
                <a:cs typeface="Arial"/>
              </a:rPr>
              <a:t>6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95774" y="527694"/>
            <a:ext cx="4111625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200" u="none" spc="705" dirty="0" smtClean="0">
                <a:solidFill>
                  <a:srgbClr val="FFF1CC"/>
                </a:solidFill>
                <a:latin typeface="Lucida Sans Unicode"/>
                <a:cs typeface="Lucida Sans Unicode"/>
              </a:rPr>
              <a:t>R</a:t>
            </a:r>
            <a:r>
              <a:rPr sz="3200" u="none" spc="705" dirty="0" smtClean="0">
                <a:solidFill>
                  <a:srgbClr val="FFF1CC"/>
                </a:solidFill>
                <a:latin typeface="Lucida Sans Unicode"/>
                <a:cs typeface="Lucida Sans Unicode"/>
              </a:rPr>
              <a:t>ealism</a:t>
            </a:r>
            <a:r>
              <a:rPr sz="3200" u="none" spc="-660" dirty="0" smtClean="0">
                <a:solidFill>
                  <a:srgbClr val="FFF1CC"/>
                </a:solidFill>
                <a:latin typeface="Lucida Sans Unicode"/>
                <a:cs typeface="Lucida Sans Unicode"/>
              </a:rPr>
              <a:t> </a:t>
            </a:r>
            <a:r>
              <a:rPr sz="3200" u="none" spc="720" dirty="0">
                <a:solidFill>
                  <a:srgbClr val="FFF1CC"/>
                </a:solidFill>
                <a:latin typeface="Lucida Sans Unicode"/>
                <a:cs typeface="Lucida Sans Unicode"/>
              </a:rPr>
              <a:t>theory</a:t>
            </a:r>
            <a:r>
              <a:rPr sz="3200" u="none" spc="-650" dirty="0">
                <a:solidFill>
                  <a:srgbClr val="FFF1CC"/>
                </a:solidFill>
                <a:latin typeface="Lucida Sans Unicode"/>
                <a:cs typeface="Lucida Sans Unicode"/>
              </a:rPr>
              <a:t> </a:t>
            </a:r>
            <a:r>
              <a:rPr sz="3200" u="none" spc="-50" dirty="0">
                <a:solidFill>
                  <a:srgbClr val="FFF1CC"/>
                </a:solidFill>
                <a:latin typeface="Lucida Sans Unicode"/>
                <a:cs typeface="Lucida Sans Unicode"/>
              </a:rPr>
              <a:t>:</a:t>
            </a:r>
            <a:endParaRPr sz="3200" dirty="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5550" y="1774256"/>
            <a:ext cx="744410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Realism</a:t>
            </a:r>
            <a:r>
              <a:rPr sz="1800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1800" spc="3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1800" b="1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approach</a:t>
            </a:r>
            <a:r>
              <a:rPr sz="1800" b="1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800" b="1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800" b="1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study</a:t>
            </a:r>
            <a:r>
              <a:rPr sz="1800" b="1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800" b="1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practice</a:t>
            </a:r>
            <a:r>
              <a:rPr sz="1800" b="1" spc="3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800" b="1" spc="3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international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politics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800" spc="2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1800" spc="22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emphasizes</a:t>
            </a:r>
            <a:r>
              <a:rPr sz="1800" spc="22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800" spc="2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role</a:t>
            </a:r>
            <a:r>
              <a:rPr sz="1800" spc="2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800" spc="22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800" spc="22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nation-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state</a:t>
            </a:r>
            <a:r>
              <a:rPr sz="1800" spc="2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800" spc="22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makes</a:t>
            </a:r>
            <a:r>
              <a:rPr sz="1800" spc="2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2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broad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assumption</a:t>
            </a:r>
            <a:r>
              <a:rPr sz="18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1800" spc="1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1800" spc="1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nation-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states</a:t>
            </a:r>
            <a:r>
              <a:rPr sz="1800" spc="1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1800" spc="1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motivated</a:t>
            </a:r>
            <a:r>
              <a:rPr sz="1800" spc="1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1800" spc="1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national</a:t>
            </a:r>
            <a:r>
              <a:rPr sz="1800" spc="1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interests,</a:t>
            </a:r>
            <a:r>
              <a:rPr sz="1800" spc="1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or,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1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best,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national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interests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disguised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moral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concerns.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6574" y="4623357"/>
            <a:ext cx="17399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endParaRPr sz="2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9650" y="473621"/>
            <a:ext cx="1700530" cy="650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100" u="none" spc="-385" dirty="0">
                <a:solidFill>
                  <a:srgbClr val="FF0000"/>
                </a:solidFill>
                <a:latin typeface="Calibri"/>
                <a:cs typeface="Calibri"/>
              </a:rPr>
              <a:t>Example</a:t>
            </a:r>
            <a:r>
              <a:rPr sz="4100" u="none" spc="-10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4100" u="none" spc="-315" dirty="0">
                <a:solidFill>
                  <a:srgbClr val="FF0000"/>
                </a:solidFill>
                <a:latin typeface="Calibri"/>
                <a:cs typeface="Calibri"/>
              </a:rPr>
              <a:t>:</a:t>
            </a:r>
            <a:endParaRPr sz="4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0725" y="1611607"/>
            <a:ext cx="4759325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buSzPct val="95238"/>
              <a:buAutoNum type="arabicPeriod"/>
              <a:tabLst>
                <a:tab pos="236220" algn="l"/>
                <a:tab pos="1115695" algn="l"/>
                <a:tab pos="2308225" algn="l"/>
                <a:tab pos="2937510" algn="l"/>
              </a:tabLst>
            </a:pPr>
            <a:r>
              <a:rPr sz="2100" spc="-10" dirty="0">
                <a:solidFill>
                  <a:srgbClr val="FFFF00"/>
                </a:solidFill>
                <a:latin typeface="Arial"/>
                <a:cs typeface="Arial"/>
              </a:rPr>
              <a:t>close,</a:t>
            </a: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	</a:t>
            </a:r>
            <a:r>
              <a:rPr sz="2100" spc="-10" dirty="0">
                <a:solidFill>
                  <a:srgbClr val="FFFF00"/>
                </a:solidFill>
                <a:latin typeface="Arial"/>
                <a:cs typeface="Arial"/>
              </a:rPr>
              <a:t>detailed,</a:t>
            </a: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	</a:t>
            </a:r>
            <a:r>
              <a:rPr sz="2100" spc="-25" dirty="0">
                <a:solidFill>
                  <a:srgbClr val="FFFF00"/>
                </a:solidFill>
                <a:latin typeface="Arial"/>
                <a:cs typeface="Arial"/>
              </a:rPr>
              <a:t>and</a:t>
            </a: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	</a:t>
            </a:r>
            <a:r>
              <a:rPr sz="2100" spc="-10" dirty="0">
                <a:solidFill>
                  <a:srgbClr val="FFFF00"/>
                </a:solidFill>
                <a:latin typeface="Arial"/>
                <a:cs typeface="Arial"/>
              </a:rPr>
              <a:t>comprehensive </a:t>
            </a: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portrayal</a:t>
            </a:r>
            <a:r>
              <a:rPr sz="2100" spc="-3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of</a:t>
            </a:r>
            <a:r>
              <a:rPr sz="2100" spc="-25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2100" spc="-10" dirty="0">
                <a:solidFill>
                  <a:srgbClr val="FFFF00"/>
                </a:solidFill>
                <a:latin typeface="Arial"/>
                <a:cs typeface="Arial"/>
              </a:rPr>
              <a:t>reality.</a:t>
            </a:r>
            <a:endParaRPr sz="2100">
              <a:latin typeface="Arial"/>
              <a:cs typeface="Arial"/>
            </a:endParaRPr>
          </a:p>
          <a:p>
            <a:pPr marL="12700" marR="6985">
              <a:lnSpc>
                <a:spcPct val="100000"/>
              </a:lnSpc>
              <a:buSzPct val="95238"/>
              <a:buAutoNum type="arabicPeriod"/>
              <a:tabLst>
                <a:tab pos="349885" algn="l"/>
              </a:tabLst>
            </a:pP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emphasis</a:t>
            </a:r>
            <a:r>
              <a:rPr sz="2100" spc="285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on</a:t>
            </a:r>
            <a:r>
              <a:rPr sz="2100" spc="29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appearance</a:t>
            </a:r>
            <a:r>
              <a:rPr sz="2100" spc="29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of</a:t>
            </a:r>
            <a:r>
              <a:rPr sz="2100" spc="29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what</a:t>
            </a:r>
            <a:r>
              <a:rPr sz="2100" spc="29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2100" spc="-25" dirty="0">
                <a:solidFill>
                  <a:srgbClr val="FFFF00"/>
                </a:solidFill>
                <a:latin typeface="Arial"/>
                <a:cs typeface="Arial"/>
              </a:rPr>
              <a:t>is </a:t>
            </a: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real</a:t>
            </a:r>
            <a:r>
              <a:rPr sz="2100" spc="-2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00"/>
                </a:solidFill>
                <a:latin typeface="Arial"/>
                <a:cs typeface="Arial"/>
              </a:rPr>
              <a:t>and</a:t>
            </a:r>
            <a:r>
              <a:rPr sz="2100" spc="-10" dirty="0">
                <a:solidFill>
                  <a:srgbClr val="FFFF00"/>
                </a:solidFill>
                <a:latin typeface="Arial"/>
                <a:cs typeface="Arial"/>
              </a:rPr>
              <a:t> true.</a:t>
            </a:r>
            <a:endParaRPr sz="2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24525" y="4597032"/>
            <a:ext cx="1949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9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86449" y="590251"/>
            <a:ext cx="2893060" cy="497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00" u="none" spc="565" dirty="0">
                <a:solidFill>
                  <a:srgbClr val="FFFF00"/>
                </a:solidFill>
                <a:latin typeface="Lucida Sans Unicode"/>
                <a:cs typeface="Lucida Sans Unicode"/>
              </a:rPr>
              <a:t>Conclucion</a:t>
            </a:r>
            <a:endParaRPr sz="31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2724" y="1724173"/>
            <a:ext cx="6936105" cy="1183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3995" indent="-201930">
              <a:lnSpc>
                <a:spcPct val="100000"/>
              </a:lnSpc>
              <a:spcBef>
                <a:spcPts val="100"/>
              </a:spcBef>
              <a:buSzPct val="94736"/>
              <a:buAutoNum type="arabicPeriod"/>
              <a:tabLst>
                <a:tab pos="214629" algn="l"/>
              </a:tabLst>
            </a:pP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Individuals</a:t>
            </a:r>
            <a:r>
              <a:rPr sz="19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make</a:t>
            </a:r>
            <a:r>
              <a:rPr sz="19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cautious</a:t>
            </a:r>
            <a:r>
              <a:rPr sz="19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rational</a:t>
            </a:r>
            <a:r>
              <a:rPr sz="19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desicions</a:t>
            </a:r>
            <a:r>
              <a:rPr sz="19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Arial"/>
                <a:cs typeface="Arial"/>
              </a:rPr>
              <a:t>always.</a:t>
            </a:r>
            <a:endParaRPr sz="1900">
              <a:latin typeface="Arial"/>
              <a:cs typeface="Arial"/>
            </a:endParaRPr>
          </a:p>
          <a:p>
            <a:pPr marL="280035" indent="-267970">
              <a:lnSpc>
                <a:spcPct val="100000"/>
              </a:lnSpc>
              <a:buSzPct val="94736"/>
              <a:buAutoNum type="arabicPeriod"/>
              <a:tabLst>
                <a:tab pos="280670" algn="l"/>
              </a:tabLst>
            </a:pP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Behaviorism</a:t>
            </a:r>
            <a:r>
              <a:rPr sz="19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9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explain</a:t>
            </a:r>
            <a:r>
              <a:rPr sz="19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9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predict</a:t>
            </a:r>
            <a:r>
              <a:rPr sz="19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political</a:t>
            </a:r>
            <a:r>
              <a:rPr sz="19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Arial"/>
                <a:cs typeface="Arial"/>
              </a:rPr>
              <a:t>behaviour.</a:t>
            </a:r>
            <a:endParaRPr sz="19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buSzPct val="94736"/>
              <a:buAutoNum type="arabicPeriod"/>
              <a:tabLst>
                <a:tab pos="396875" algn="l"/>
                <a:tab pos="397510" algn="l"/>
                <a:tab pos="1450975" algn="l"/>
                <a:tab pos="1807845" algn="l"/>
                <a:tab pos="2259330" algn="l"/>
                <a:tab pos="3448050" algn="l"/>
                <a:tab pos="3831590" algn="l"/>
                <a:tab pos="4349115" algn="l"/>
                <a:tab pos="5109210" algn="l"/>
                <a:tab pos="5694680" algn="l"/>
                <a:tab pos="6722109" algn="l"/>
              </a:tabLst>
            </a:pPr>
            <a:r>
              <a:rPr sz="1900" spc="-10" dirty="0">
                <a:solidFill>
                  <a:srgbClr val="FFFFFF"/>
                </a:solidFill>
                <a:latin typeface="Arial"/>
                <a:cs typeface="Arial"/>
              </a:rPr>
              <a:t>Realism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900" spc="-25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900" spc="-25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900" spc="-10" dirty="0">
                <a:solidFill>
                  <a:srgbClr val="FFFFFF"/>
                </a:solidFill>
                <a:latin typeface="Arial"/>
                <a:cs typeface="Arial"/>
              </a:rPr>
              <a:t>approach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900" spc="-25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900" spc="-25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900" spc="-10" dirty="0">
                <a:solidFill>
                  <a:srgbClr val="FFFFFF"/>
                </a:solidFill>
                <a:latin typeface="Arial"/>
                <a:cs typeface="Arial"/>
              </a:rPr>
              <a:t>study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900" spc="-2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900" spc="-10" dirty="0">
                <a:solidFill>
                  <a:srgbClr val="FFFFFF"/>
                </a:solidFill>
                <a:latin typeface="Arial"/>
                <a:cs typeface="Arial"/>
              </a:rPr>
              <a:t>practice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900" spc="-2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1900" dirty="0">
                <a:solidFill>
                  <a:srgbClr val="FFFFFF"/>
                </a:solidFill>
                <a:latin typeface="Arial"/>
                <a:cs typeface="Arial"/>
              </a:rPr>
              <a:t>international</a:t>
            </a:r>
            <a:r>
              <a:rPr sz="19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Arial"/>
                <a:cs typeface="Arial"/>
              </a:rPr>
              <a:t>politics.</a:t>
            </a:r>
            <a:endParaRPr sz="1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368</Words>
  <Application>Microsoft Office PowerPoint</Application>
  <PresentationFormat>On-screen Show (16:9)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</vt:lpstr>
      <vt:lpstr>Georgia</vt:lpstr>
      <vt:lpstr>Impact</vt:lpstr>
      <vt:lpstr>Lucida Sans Unicode</vt:lpstr>
      <vt:lpstr>Verdana</vt:lpstr>
      <vt:lpstr>Office Theme</vt:lpstr>
      <vt:lpstr>Libyan International Medical University Faculty Of Business Administration</vt:lpstr>
      <vt:lpstr>Table Of Content:</vt:lpstr>
      <vt:lpstr>Rational choice theory :</vt:lpstr>
      <vt:lpstr>PowerPoint Presentation</vt:lpstr>
      <vt:lpstr>Behaviorism theory :</vt:lpstr>
      <vt:lpstr>Example :</vt:lpstr>
      <vt:lpstr>Realism theory :</vt:lpstr>
      <vt:lpstr>Example :</vt:lpstr>
      <vt:lpstr>Conclucion</vt:lpstr>
      <vt:lpstr>Reference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presentation</dc:title>
  <cp:lastModifiedBy>Maher Fattouh</cp:lastModifiedBy>
  <cp:revision>2</cp:revision>
  <dcterms:created xsi:type="dcterms:W3CDTF">2021-11-17T07:42:35Z</dcterms:created>
  <dcterms:modified xsi:type="dcterms:W3CDTF">2021-11-17T08:06:01Z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</Properties>
</file>