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3" r:id="rId3"/>
  </p:sldMasterIdLst>
  <p:notesMasterIdLst>
    <p:notesMasterId r:id="rId16"/>
  </p:notesMasterIdLst>
  <p:handoutMasterIdLst>
    <p:handoutMasterId r:id="rId17"/>
  </p:handoutMasterIdLst>
  <p:sldIdLst>
    <p:sldId id="347" r:id="rId4"/>
    <p:sldId id="381" r:id="rId5"/>
    <p:sldId id="342" r:id="rId6"/>
    <p:sldId id="376" r:id="rId7"/>
    <p:sldId id="379" r:id="rId8"/>
    <p:sldId id="382" r:id="rId9"/>
    <p:sldId id="385" r:id="rId10"/>
    <p:sldId id="383" r:id="rId11"/>
    <p:sldId id="387" r:id="rId12"/>
    <p:sldId id="388" r:id="rId13"/>
    <p:sldId id="346" r:id="rId14"/>
    <p:sldId id="38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DFDC"/>
    <a:srgbClr val="F6C9F7"/>
    <a:srgbClr val="B11BB5"/>
    <a:srgbClr val="787878"/>
    <a:srgbClr val="7DB359"/>
    <a:srgbClr val="0286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79" autoAdjust="0"/>
    <p:restoredTop sz="93763" autoAdjust="0"/>
  </p:normalViewPr>
  <p:slideViewPr>
    <p:cSldViewPr snapToGrid="0" showGuides="1">
      <p:cViewPr varScale="1">
        <p:scale>
          <a:sx n="66" d="100"/>
          <a:sy n="66" d="100"/>
        </p:scale>
        <p:origin x="70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a:defRPr sz="1200"/>
            </a:lvl1pPr>
          </a:lstStyle>
          <a:p>
            <a:fld id="{E0A9268C-5EEF-43CF-A639-48E394E6E75D}" type="datetimeFigureOut">
              <a:rPr lang="ar-SA" smtClean="0"/>
              <a:t>08/11/1443</a:t>
            </a:fld>
            <a:endParaRPr lang="ar-SA"/>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a:defRPr sz="1200"/>
            </a:lvl1pPr>
          </a:lstStyle>
          <a:p>
            <a:fld id="{74C50F32-6D0E-480A-89E0-4BE48D900A8E}" type="slidenum">
              <a:rPr lang="ar-SA" smtClean="0"/>
              <a:t>‹#›</a:t>
            </a:fld>
            <a:endParaRPr lang="ar-SA"/>
          </a:p>
        </p:txBody>
      </p:sp>
    </p:spTree>
    <p:extLst>
      <p:ext uri="{BB962C8B-B14F-4D97-AF65-F5344CB8AC3E}">
        <p14:creationId xmlns:p14="http://schemas.microsoft.com/office/powerpoint/2010/main" val="2284678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6/7/2022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69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366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
        <p:nvSpPr>
          <p:cNvPr id="11" name="막힌 원호 14">
            <a:extLst>
              <a:ext uri="{FF2B5EF4-FFF2-40B4-BE49-F238E27FC236}">
                <a16:creationId xmlns:a16="http://schemas.microsoft.com/office/drawing/2014/main" id="{AD3D7A6C-39E8-472B-A1DF-8C392B48F32E}"/>
              </a:ext>
            </a:extLst>
          </p:cNvPr>
          <p:cNvSpPr/>
          <p:nvPr userDrawn="1"/>
        </p:nvSpPr>
        <p:spPr>
          <a:xfrm>
            <a:off x="4116000" y="1685173"/>
            <a:ext cx="3960000" cy="3960000"/>
          </a:xfrm>
          <a:prstGeom prst="blockArc">
            <a:avLst>
              <a:gd name="adj1" fmla="val 13437054"/>
              <a:gd name="adj2" fmla="val 7644143"/>
              <a:gd name="adj3" fmla="val 1399"/>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nvGrpSpPr>
          <p:cNvPr id="2" name="Graphic 14">
            <a:extLst>
              <a:ext uri="{FF2B5EF4-FFF2-40B4-BE49-F238E27FC236}">
                <a16:creationId xmlns:a16="http://schemas.microsoft.com/office/drawing/2014/main" id="{574A4730-E945-40DA-98FE-074CAF0BC172}"/>
              </a:ext>
            </a:extLst>
          </p:cNvPr>
          <p:cNvGrpSpPr/>
          <p:nvPr userDrawn="1"/>
        </p:nvGrpSpPr>
        <p:grpSpPr>
          <a:xfrm>
            <a:off x="706765" y="2182975"/>
            <a:ext cx="4655267" cy="3661447"/>
            <a:chOff x="2444748" y="555045"/>
            <a:chExt cx="7282048" cy="5727454"/>
          </a:xfrm>
        </p:grpSpPr>
        <p:sp>
          <p:nvSpPr>
            <p:cNvPr id="3" name="Freeform: Shape 2">
              <a:extLst>
                <a:ext uri="{FF2B5EF4-FFF2-40B4-BE49-F238E27FC236}">
                  <a16:creationId xmlns:a16="http://schemas.microsoft.com/office/drawing/2014/main" id="{86902B03-559F-4582-8CDD-F424FB866666}"/>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dirty="0"/>
            </a:p>
          </p:txBody>
        </p:sp>
        <p:sp>
          <p:nvSpPr>
            <p:cNvPr id="4" name="Freeform: Shape 3">
              <a:extLst>
                <a:ext uri="{FF2B5EF4-FFF2-40B4-BE49-F238E27FC236}">
                  <a16:creationId xmlns:a16="http://schemas.microsoft.com/office/drawing/2014/main" id="{2D2A55EF-EA61-4C4A-92DD-86304E07C59C}"/>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5" name="Freeform: Shape 4">
              <a:extLst>
                <a:ext uri="{FF2B5EF4-FFF2-40B4-BE49-F238E27FC236}">
                  <a16:creationId xmlns:a16="http://schemas.microsoft.com/office/drawing/2014/main" id="{30FE964E-4E38-4DF3-A248-638EEA01D556}"/>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7C8D67B1-E940-41EA-A352-4728972675B9}"/>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20807B0C-F30F-42DB-9CED-BC26DE3461C1}"/>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FD1B7001-E9CA-495F-8123-F35A5D3D7E36}"/>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B55A0B8B-1531-45AB-A33D-2AFD44D40BF8}"/>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F7255E8D-F98D-4E2C-974B-A7688F1CE2D2}"/>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3" name="그림 개체 틀 2">
            <a:extLst>
              <a:ext uri="{FF2B5EF4-FFF2-40B4-BE49-F238E27FC236}">
                <a16:creationId xmlns:a16="http://schemas.microsoft.com/office/drawing/2014/main" id="{06C5DD93-BCBF-45DC-BFD1-2CC92CB2A031}"/>
              </a:ext>
            </a:extLst>
          </p:cNvPr>
          <p:cNvSpPr>
            <a:spLocks noGrp="1"/>
          </p:cNvSpPr>
          <p:nvPr>
            <p:ph type="pic" sz="quarter" idx="42" hasCustomPrompt="1"/>
          </p:nvPr>
        </p:nvSpPr>
        <p:spPr>
          <a:xfrm>
            <a:off x="825512" y="2339129"/>
            <a:ext cx="4422763" cy="2545472"/>
          </a:xfrm>
          <a:prstGeom prst="rect">
            <a:avLst/>
          </a:prstGeom>
          <a:solidFill>
            <a:schemeClr val="bg1">
              <a:lumMod val="95000"/>
            </a:schemeClr>
          </a:solidFill>
        </p:spPr>
        <p:txBody>
          <a:bodyPr tIns="540000" anchor="ctr"/>
          <a:lstStyle>
            <a:lvl1pPr marL="0" indent="0" algn="ctr">
              <a:buNone/>
              <a:defRPr sz="1200">
                <a:latin typeface="+mn-lt"/>
                <a:cs typeface="Arial" pitchFamily="34" charset="0"/>
              </a:defRPr>
            </a:lvl1pPr>
          </a:lstStyle>
          <a:p>
            <a:r>
              <a:rPr lang="en-US" altLang="ko-KR" dirty="0"/>
              <a:t>Insert Your Image</a:t>
            </a:r>
            <a:endParaRPr lang="ko-KR" altLang="en-US" dirty="0"/>
          </a:p>
        </p:txBody>
      </p:sp>
      <p:sp>
        <p:nvSpPr>
          <p:cNvPr id="14" name="Text Placeholder 9">
            <a:extLst>
              <a:ext uri="{FF2B5EF4-FFF2-40B4-BE49-F238E27FC236}">
                <a16:creationId xmlns:a16="http://schemas.microsoft.com/office/drawing/2014/main" id="{9DCD1E72-FB7F-47B3-B742-49359D355546}"/>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9649280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8309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67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39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CFCC1798-1F59-4BD4-8D56-B8D785B67E63}"/>
              </a:ext>
            </a:extLst>
          </p:cNvPr>
          <p:cNvSpPr/>
          <p:nvPr userDrawn="1"/>
        </p:nvSpPr>
        <p:spPr>
          <a:xfrm rot="16200000">
            <a:off x="3691828" y="3773529"/>
            <a:ext cx="1520013" cy="152001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a:extLst>
              <a:ext uri="{FF2B5EF4-FFF2-40B4-BE49-F238E27FC236}">
                <a16:creationId xmlns:a16="http://schemas.microsoft.com/office/drawing/2014/main" id="{62D148F3-31C7-4439-A557-87B8F4D52907}"/>
              </a:ext>
            </a:extLst>
          </p:cNvPr>
          <p:cNvSpPr/>
          <p:nvPr userDrawn="1"/>
        </p:nvSpPr>
        <p:spPr>
          <a:xfrm rot="5400000">
            <a:off x="531224" y="490231"/>
            <a:ext cx="1520013" cy="152001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그림 개체 틀 2">
            <a:extLst>
              <a:ext uri="{FF2B5EF4-FFF2-40B4-BE49-F238E27FC236}">
                <a16:creationId xmlns:a16="http://schemas.microsoft.com/office/drawing/2014/main" id="{5D79D5F1-A444-4D42-A6BC-B70529E14915}"/>
              </a:ext>
            </a:extLst>
          </p:cNvPr>
          <p:cNvSpPr>
            <a:spLocks noGrp="1"/>
          </p:cNvSpPr>
          <p:nvPr>
            <p:ph type="pic" sz="quarter" idx="14" hasCustomPrompt="1"/>
          </p:nvPr>
        </p:nvSpPr>
        <p:spPr>
          <a:xfrm>
            <a:off x="681486" y="612476"/>
            <a:ext cx="4399471" cy="4520242"/>
          </a:xfrm>
          <a:prstGeom prst="rect">
            <a:avLst/>
          </a:prstGeom>
          <a:solidFill>
            <a:schemeClr val="bg1">
              <a:lumMod val="95000"/>
            </a:schemeClr>
          </a:solidFill>
        </p:spPr>
        <p:txBody>
          <a:bodyPr anchor="ctr"/>
          <a:lstStyle>
            <a:lvl1pPr marL="0" indent="0" algn="ctr">
              <a:buNone/>
              <a:defRPr sz="1200"/>
            </a:lvl1pPr>
          </a:lstStyle>
          <a:p>
            <a:r>
              <a:rPr lang="en-US" altLang="ko-KR" dirty="0"/>
              <a:t>Place Your Picture Here</a:t>
            </a:r>
            <a:endParaRPr lang="ko-KR" altLang="en-US" dirty="0"/>
          </a:p>
        </p:txBody>
      </p:sp>
    </p:spTree>
    <p:extLst>
      <p:ext uri="{BB962C8B-B14F-4D97-AF65-F5344CB8AC3E}">
        <p14:creationId xmlns:p14="http://schemas.microsoft.com/office/powerpoint/2010/main" val="768664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theme" Target="../theme/theme2.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99032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54" r:id="rId2"/>
    <p:sldLayoutId id="2147483675" r:id="rId3"/>
    <p:sldLayoutId id="2147483676" r:id="rId4"/>
    <p:sldLayoutId id="2147483678" r:id="rId5"/>
    <p:sldLayoutId id="2147483680" r:id="rId6"/>
    <p:sldLayoutId id="2147483682" r:id="rId7"/>
    <p:sldLayoutId id="2147483684" r:id="rId8"/>
    <p:sldLayoutId id="2147483686" r:id="rId9"/>
    <p:sldLayoutId id="2147483689" r:id="rId10"/>
    <p:sldLayoutId id="2147483687" r:id="rId11"/>
    <p:sldLayoutId id="2147483688" r:id="rId12"/>
    <p:sldLayoutId id="2147483671" r:id="rId13"/>
    <p:sldLayoutId id="2147483672"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ackgroundRemoval t="0" b="98855" l="1425" r="98006">
                        <a14:foregroundMark x1="1425" y1="94275" x2="18519" y2="68321"/>
                        <a14:foregroundMark x1="18519" y1="69847" x2="65527" y2="66794"/>
                        <a14:foregroundMark x1="65527" y1="66031" x2="62963" y2="61832"/>
                        <a14:foregroundMark x1="63248" y1="63359" x2="40456" y2="64504"/>
                        <a14:foregroundMark x1="40456" y1="64504" x2="31054" y2="57252"/>
                        <a14:foregroundMark x1="31624" y1="56489" x2="33333" y2="44275"/>
                        <a14:foregroundMark x1="33333" y1="44275" x2="50997" y2="29389"/>
                        <a14:foregroundMark x1="51282" y1="29389" x2="39886" y2="0"/>
                        <a14:foregroundMark x1="41880" y1="5344" x2="54131" y2="27099"/>
                        <a14:foregroundMark x1="54131" y1="24427" x2="63248" y2="24046"/>
                        <a14:foregroundMark x1="64103" y1="24046" x2="98006" y2="93893"/>
                        <a14:foregroundMark x1="95726" y1="98855" x2="2279" y2="96183"/>
                      </a14:backgroundRemoval>
                    </a14:imgEffect>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084303" y="296986"/>
            <a:ext cx="2176854" cy="1624888"/>
          </a:xfrm>
          <a:prstGeom prst="rect">
            <a:avLst/>
          </a:prstGeom>
        </p:spPr>
      </p:pic>
      <p:pic>
        <p:nvPicPr>
          <p:cNvPr id="5" name="Picture 4"/>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943025" y="-402203"/>
            <a:ext cx="3248975" cy="3248975"/>
          </a:xfrm>
          <a:prstGeom prst="rect">
            <a:avLst/>
          </a:prstGeom>
        </p:spPr>
      </p:pic>
      <p:sp>
        <p:nvSpPr>
          <p:cNvPr id="7" name="TextBox 6"/>
          <p:cNvSpPr txBox="1"/>
          <p:nvPr/>
        </p:nvSpPr>
        <p:spPr>
          <a:xfrm>
            <a:off x="2970547" y="2251306"/>
            <a:ext cx="6899166" cy="1661993"/>
          </a:xfrm>
          <a:prstGeom prst="rect">
            <a:avLst/>
          </a:prstGeom>
          <a:noFill/>
        </p:spPr>
        <p:txBody>
          <a:bodyPr wrap="square" rtlCol="1">
            <a:spAutoFit/>
          </a:bodyPr>
          <a:lstStyle/>
          <a:p>
            <a:pPr algn="ctr"/>
            <a:r>
              <a:rPr lang="en-US" sz="2800" dirty="0" smtClean="0">
                <a:latin typeface="Aharoni" panose="02010803020104030203" pitchFamily="2" charset="-79"/>
                <a:cs typeface="Aharoni" panose="02010803020104030203" pitchFamily="2" charset="-79"/>
              </a:rPr>
              <a:t>Libyan International Medical university</a:t>
            </a:r>
          </a:p>
          <a:p>
            <a:pPr algn="ctr"/>
            <a:r>
              <a:rPr lang="en-US" sz="2800" dirty="0" smtClean="0">
                <a:latin typeface="Aharoni" panose="02010803020104030203" pitchFamily="2" charset="-79"/>
                <a:cs typeface="Aharoni" panose="02010803020104030203" pitchFamily="2" charset="-79"/>
              </a:rPr>
              <a:t>Basic Medical science</a:t>
            </a:r>
          </a:p>
          <a:p>
            <a:pPr algn="ctr"/>
            <a:r>
              <a:rPr lang="en-US" sz="2800" dirty="0" smtClean="0">
                <a:latin typeface="Aharoni" panose="02010803020104030203" pitchFamily="2" charset="-79"/>
                <a:cs typeface="Aharoni" panose="02010803020104030203" pitchFamily="2" charset="-79"/>
              </a:rPr>
              <a:t>Year 1, AMS</a:t>
            </a:r>
          </a:p>
          <a:p>
            <a:endParaRPr lang="ar-SA" dirty="0"/>
          </a:p>
        </p:txBody>
      </p:sp>
      <p:sp>
        <p:nvSpPr>
          <p:cNvPr id="11" name="TextBox 10"/>
          <p:cNvSpPr txBox="1"/>
          <p:nvPr/>
        </p:nvSpPr>
        <p:spPr>
          <a:xfrm>
            <a:off x="4826000" y="3671999"/>
            <a:ext cx="3784600" cy="707886"/>
          </a:xfrm>
          <a:prstGeom prst="rect">
            <a:avLst/>
          </a:prstGeom>
          <a:noFill/>
        </p:spPr>
        <p:txBody>
          <a:bodyPr wrap="square" rtlCol="1">
            <a:spAutoFit/>
          </a:bodyPr>
          <a:lstStyle/>
          <a:p>
            <a:r>
              <a:rPr lang="en-US" sz="4000" b="1" u="sng" dirty="0" smtClean="0">
                <a:solidFill>
                  <a:srgbClr val="C00000"/>
                </a:solidFill>
                <a:latin typeface="Aharoni" panose="02010803020104030203" pitchFamily="2" charset="-79"/>
                <a:cs typeface="Aharoni" panose="02010803020104030203" pitchFamily="2" charset="-79"/>
              </a:rPr>
              <a:t>Immunization</a:t>
            </a:r>
            <a:endParaRPr lang="ar-SA" sz="4000" b="1" u="sng" dirty="0">
              <a:solidFill>
                <a:srgbClr val="C00000"/>
              </a:solidFill>
              <a:latin typeface="Aharoni" panose="02010803020104030203" pitchFamily="2" charset="-79"/>
            </a:endParaRPr>
          </a:p>
        </p:txBody>
      </p:sp>
      <p:sp>
        <p:nvSpPr>
          <p:cNvPr id="12" name="TextBox 11"/>
          <p:cNvSpPr txBox="1"/>
          <p:nvPr/>
        </p:nvSpPr>
        <p:spPr>
          <a:xfrm>
            <a:off x="4756986" y="4687661"/>
            <a:ext cx="4343400" cy="1569660"/>
          </a:xfrm>
          <a:prstGeom prst="rect">
            <a:avLst/>
          </a:prstGeom>
          <a:noFill/>
        </p:spPr>
        <p:txBody>
          <a:bodyPr wrap="square" rtlCol="1">
            <a:spAutoFit/>
          </a:bodyPr>
          <a:lstStyle/>
          <a:p>
            <a:r>
              <a:rPr lang="en-US" sz="2400" dirty="0" smtClean="0">
                <a:solidFill>
                  <a:schemeClr val="bg1">
                    <a:lumMod val="50000"/>
                  </a:schemeClr>
                </a:solidFill>
                <a:latin typeface="Aharoni" panose="02010803020104030203" pitchFamily="2" charset="-79"/>
                <a:cs typeface="Aharoni" panose="02010803020104030203" pitchFamily="2" charset="-79"/>
              </a:rPr>
              <a:t>Presented by: </a:t>
            </a:r>
            <a:r>
              <a:rPr lang="en-US" sz="2400" dirty="0" err="1" smtClean="0">
                <a:solidFill>
                  <a:schemeClr val="bg1">
                    <a:lumMod val="50000"/>
                  </a:schemeClr>
                </a:solidFill>
                <a:latin typeface="Aharoni" panose="02010803020104030203" pitchFamily="2" charset="-79"/>
                <a:cs typeface="Aharoni" panose="02010803020104030203" pitchFamily="2" charset="-79"/>
              </a:rPr>
              <a:t>Salha</a:t>
            </a:r>
            <a:r>
              <a:rPr lang="en-US" sz="2400" dirty="0" smtClean="0">
                <a:solidFill>
                  <a:schemeClr val="bg1">
                    <a:lumMod val="50000"/>
                  </a:schemeClr>
                </a:solidFill>
                <a:latin typeface="Aharoni" panose="02010803020104030203" pitchFamily="2" charset="-79"/>
                <a:cs typeface="Aharoni" panose="02010803020104030203" pitchFamily="2" charset="-79"/>
              </a:rPr>
              <a:t> </a:t>
            </a:r>
            <a:r>
              <a:rPr lang="en-US" sz="2400" dirty="0" err="1" smtClean="0">
                <a:solidFill>
                  <a:schemeClr val="bg1">
                    <a:lumMod val="50000"/>
                  </a:schemeClr>
                </a:solidFill>
                <a:latin typeface="Aharoni" panose="02010803020104030203" pitchFamily="2" charset="-79"/>
                <a:cs typeface="Aharoni" panose="02010803020104030203" pitchFamily="2" charset="-79"/>
              </a:rPr>
              <a:t>Swedik</a:t>
            </a:r>
            <a:r>
              <a:rPr lang="en-US" sz="2400" dirty="0" smtClean="0">
                <a:solidFill>
                  <a:schemeClr val="bg1">
                    <a:lumMod val="50000"/>
                  </a:schemeClr>
                </a:solidFill>
                <a:latin typeface="Aharoni" panose="02010803020104030203" pitchFamily="2" charset="-79"/>
                <a:cs typeface="Aharoni" panose="02010803020104030203" pitchFamily="2" charset="-79"/>
              </a:rPr>
              <a:t> </a:t>
            </a:r>
          </a:p>
          <a:p>
            <a:r>
              <a:rPr lang="en-US" sz="2400" dirty="0" smtClean="0">
                <a:solidFill>
                  <a:schemeClr val="bg1">
                    <a:lumMod val="50000"/>
                  </a:schemeClr>
                </a:solidFill>
                <a:latin typeface="Aharoni" panose="02010803020104030203" pitchFamily="2" charset="-79"/>
                <a:cs typeface="Aharoni" panose="02010803020104030203" pitchFamily="2" charset="-79"/>
              </a:rPr>
              <a:t>Student no: </a:t>
            </a:r>
            <a:r>
              <a:rPr lang="en-US" sz="2400" b="1" dirty="0" smtClean="0">
                <a:solidFill>
                  <a:schemeClr val="bg1">
                    <a:lumMod val="50000"/>
                  </a:schemeClr>
                </a:solidFill>
                <a:latin typeface="Arial" panose="020B0604020202020204" pitchFamily="34" charset="0"/>
                <a:cs typeface="Arial" panose="020B0604020202020204" pitchFamily="34" charset="0"/>
              </a:rPr>
              <a:t>3527</a:t>
            </a:r>
          </a:p>
          <a:p>
            <a:r>
              <a:rPr lang="en-US" sz="2400" b="1" dirty="0" smtClean="0">
                <a:solidFill>
                  <a:schemeClr val="bg1">
                    <a:lumMod val="50000"/>
                  </a:schemeClr>
                </a:solidFill>
                <a:latin typeface="Arial" panose="020B0604020202020204" pitchFamily="34" charset="0"/>
                <a:cs typeface="Arial" panose="020B0604020202020204" pitchFamily="34" charset="0"/>
              </a:rPr>
              <a:t>                </a:t>
            </a:r>
          </a:p>
          <a:p>
            <a:r>
              <a:rPr lang="en-US" sz="2400" b="1" dirty="0">
                <a:solidFill>
                  <a:schemeClr val="bg1">
                    <a:lumMod val="50000"/>
                  </a:schemeClr>
                </a:solidFill>
                <a:latin typeface="Arial" panose="020B0604020202020204" pitchFamily="34" charset="0"/>
                <a:cs typeface="Arial" panose="020B0604020202020204" pitchFamily="34" charset="0"/>
              </a:rPr>
              <a:t> </a:t>
            </a:r>
            <a:r>
              <a:rPr lang="en-US" sz="2400" b="1" dirty="0" smtClean="0">
                <a:solidFill>
                  <a:schemeClr val="bg1">
                    <a:lumMod val="50000"/>
                  </a:schemeClr>
                </a:solidFill>
                <a:latin typeface="Arial" panose="020B0604020202020204" pitchFamily="34" charset="0"/>
                <a:cs typeface="Arial" panose="020B0604020202020204" pitchFamily="34" charset="0"/>
              </a:rPr>
              <a:t>              5/6/2022</a:t>
            </a:r>
            <a:endParaRPr lang="ar-SA" sz="2400" b="1"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99812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0495" y="473635"/>
            <a:ext cx="3118757" cy="707886"/>
          </a:xfrm>
          <a:prstGeom prst="rect">
            <a:avLst/>
          </a:prstGeom>
          <a:noFill/>
        </p:spPr>
        <p:txBody>
          <a:bodyPr wrap="square" rtlCol="1">
            <a:spAutoFit/>
          </a:bodyPr>
          <a:lstStyle/>
          <a:p>
            <a:r>
              <a:rPr lang="en-US" sz="4000" b="1" u="sng" dirty="0" smtClean="0">
                <a:latin typeface="Baskerville Old Face" panose="02020602080505020303" pitchFamily="18" charset="0"/>
              </a:rPr>
              <a:t>Conclusion</a:t>
            </a:r>
            <a:endParaRPr lang="ar-SA" sz="4000" b="1" u="sng" dirty="0">
              <a:latin typeface="Baskerville Old Face" panose="02020602080505020303" pitchFamily="18" charset="0"/>
            </a:endParaRPr>
          </a:p>
        </p:txBody>
      </p:sp>
      <p:sp>
        <p:nvSpPr>
          <p:cNvPr id="3" name="TextBox 2"/>
          <p:cNvSpPr txBox="1"/>
          <p:nvPr/>
        </p:nvSpPr>
        <p:spPr>
          <a:xfrm>
            <a:off x="1110343" y="1763486"/>
            <a:ext cx="6564086" cy="4327071"/>
          </a:xfrm>
          <a:prstGeom prst="rect">
            <a:avLst/>
          </a:prstGeom>
          <a:noFill/>
        </p:spPr>
        <p:txBody>
          <a:bodyPr wrap="square" rtlCol="1">
            <a:spAutoFit/>
          </a:bodyPr>
          <a:lstStyle/>
          <a:p>
            <a:endParaRPr lang="ar-SA" dirty="0"/>
          </a:p>
        </p:txBody>
      </p:sp>
      <p:sp>
        <p:nvSpPr>
          <p:cNvPr id="4" name="TextBox 3"/>
          <p:cNvSpPr txBox="1"/>
          <p:nvPr/>
        </p:nvSpPr>
        <p:spPr>
          <a:xfrm>
            <a:off x="680495" y="1295531"/>
            <a:ext cx="9699171" cy="4832092"/>
          </a:xfrm>
          <a:prstGeom prst="rect">
            <a:avLst/>
          </a:prstGeom>
          <a:solidFill>
            <a:schemeClr val="accent2">
              <a:lumMod val="20000"/>
              <a:lumOff val="80000"/>
            </a:schemeClr>
          </a:solidFill>
        </p:spPr>
        <p:txBody>
          <a:bodyPr wrap="square" rtlCol="1">
            <a:spAutoFit/>
          </a:bodyPr>
          <a:lstStyle/>
          <a:p>
            <a:r>
              <a:rPr lang="en-US" sz="2800" dirty="0"/>
              <a:t>Vaccines are among the greatest advances in global health and development. For over two centuries, vaccines have safely reduced the scourge of diseases like polio, measles and smallpox, helping children grow up healthy and happy. They save more than five lives every minute – preventing up to three million deaths a year, even before the arrival of COVID-19.</a:t>
            </a:r>
          </a:p>
          <a:p>
            <a:r>
              <a:rPr lang="en-US" sz="2800" dirty="0"/>
              <a:t>Thanks to immunization efforts worldwide, children are able to walk, play, dance and learn. Vaccinated children do better at </a:t>
            </a:r>
            <a:r>
              <a:rPr lang="en-US" sz="2800" dirty="0" smtClean="0"/>
              <a:t>school. </a:t>
            </a:r>
            <a:r>
              <a:rPr lang="en-US" sz="2800" dirty="0"/>
              <a:t>Today, vaccines are estimated to be one of the most cost-effective means of advancing global welfare</a:t>
            </a:r>
          </a:p>
        </p:txBody>
      </p:sp>
    </p:spTree>
    <p:extLst>
      <p:ext uri="{BB962C8B-B14F-4D97-AF65-F5344CB8AC3E}">
        <p14:creationId xmlns:p14="http://schemas.microsoft.com/office/powerpoint/2010/main" val="3824569898"/>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DF8EF26-7AD5-4E7F-95B3-9A57CF80C483}"/>
              </a:ext>
            </a:extLst>
          </p:cNvPr>
          <p:cNvSpPr txBox="1"/>
          <p:nvPr/>
        </p:nvSpPr>
        <p:spPr>
          <a:xfrm>
            <a:off x="-3970" y="4470639"/>
            <a:ext cx="12191999" cy="1015663"/>
          </a:xfrm>
          <a:prstGeom prst="rect">
            <a:avLst/>
          </a:prstGeom>
          <a:noFill/>
        </p:spPr>
        <p:txBody>
          <a:bodyPr wrap="square" rtlCol="0" anchor="ctr">
            <a:spAutoFit/>
          </a:bodyPr>
          <a:lstStyle/>
          <a:p>
            <a:pPr algn="ctr"/>
            <a:r>
              <a:rPr lang="en-US" altLang="ko-KR" sz="6000" dirty="0">
                <a:cs typeface="Arial" pitchFamily="34" charset="0"/>
              </a:rPr>
              <a:t>THANK YOU</a:t>
            </a:r>
            <a:endParaRPr lang="ko-KR" altLang="en-US" sz="6000" dirty="0">
              <a:cs typeface="Arial" pitchFamily="34" charset="0"/>
            </a:endParaRPr>
          </a:p>
        </p:txBody>
      </p:sp>
    </p:spTree>
    <p:extLst>
      <p:ext uri="{BB962C8B-B14F-4D97-AF65-F5344CB8AC3E}">
        <p14:creationId xmlns:p14="http://schemas.microsoft.com/office/powerpoint/2010/main" val="821656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3529" y="339509"/>
            <a:ext cx="11578185" cy="1082891"/>
          </a:xfrm>
        </p:spPr>
        <p:txBody>
          <a:bodyPr/>
          <a:lstStyle/>
          <a:p>
            <a:r>
              <a:rPr lang="en-US" dirty="0" smtClean="0"/>
              <a:t>Reference</a:t>
            </a:r>
            <a:endParaRPr lang="ar-SA" dirty="0"/>
          </a:p>
        </p:txBody>
      </p:sp>
      <p:sp>
        <p:nvSpPr>
          <p:cNvPr id="4" name="TextBox 3"/>
          <p:cNvSpPr txBox="1"/>
          <p:nvPr/>
        </p:nvSpPr>
        <p:spPr>
          <a:xfrm>
            <a:off x="2873849" y="1751105"/>
            <a:ext cx="7818120" cy="3416320"/>
          </a:xfrm>
          <a:prstGeom prst="rect">
            <a:avLst/>
          </a:prstGeom>
          <a:noFill/>
        </p:spPr>
        <p:txBody>
          <a:bodyPr wrap="square" rtlCol="1">
            <a:spAutoFit/>
          </a:bodyPr>
          <a:lstStyle/>
          <a:p>
            <a:pPr marL="342900" indent="-342900">
              <a:buFont typeface="+mj-lt"/>
              <a:buAutoNum type="arabicPeriod"/>
            </a:pPr>
            <a:endParaRPr lang="en-GB" dirty="0" smtClean="0"/>
          </a:p>
          <a:p>
            <a:pPr marL="342900" indent="-342900">
              <a:buFont typeface="+mj-lt"/>
              <a:buAutoNum type="arabicPeriod"/>
            </a:pPr>
            <a:endParaRPr lang="en-GB" dirty="0" smtClean="0"/>
          </a:p>
          <a:p>
            <a:pPr marL="342900" indent="-342900">
              <a:buFont typeface="+mj-lt"/>
              <a:buAutoNum type="arabicPeriod"/>
            </a:pPr>
            <a:r>
              <a:rPr lang="en-US" dirty="0" smtClean="0"/>
              <a:t>Healthcare</a:t>
            </a:r>
            <a:r>
              <a:rPr lang="en-US" dirty="0"/>
              <a:t>, M., 2022. </a:t>
            </a:r>
            <a:r>
              <a:rPr lang="en-US" i="1" dirty="0"/>
              <a:t>Importance of Immunization - Midland Healthcare</a:t>
            </a:r>
            <a:r>
              <a:rPr lang="en-US" dirty="0"/>
              <a:t>. [online] Midland Healthcare. Available at: &lt;https://midlandhealthcare.org/importance-of-immunization/&gt; [Accessed 6 June 2022</a:t>
            </a:r>
            <a:r>
              <a:rPr lang="en-US" dirty="0" smtClean="0"/>
              <a:t>].</a:t>
            </a:r>
          </a:p>
          <a:p>
            <a:pPr marL="342900" indent="-342900">
              <a:buFont typeface="+mj-lt"/>
              <a:buAutoNum type="arabicPeriod"/>
            </a:pPr>
            <a:r>
              <a:rPr lang="en-US" dirty="0"/>
              <a:t>Unicef.org. 2022. </a:t>
            </a:r>
            <a:r>
              <a:rPr lang="en-US" i="1" dirty="0"/>
              <a:t>Immunization</a:t>
            </a:r>
            <a:r>
              <a:rPr lang="en-US" dirty="0"/>
              <a:t>. [online] Available at: &lt;https://www.unicef.org/immunization&gt; [Accessed 6 June 2022</a:t>
            </a:r>
            <a:r>
              <a:rPr lang="en-US" dirty="0" smtClean="0"/>
              <a:t>].</a:t>
            </a:r>
          </a:p>
          <a:p>
            <a:pPr marL="342900" indent="-342900">
              <a:buFont typeface="+mj-lt"/>
              <a:buAutoNum type="arabicPeriod"/>
            </a:pPr>
            <a:r>
              <a:rPr lang="en-US" dirty="0"/>
              <a:t>staff, f. and Rice, A., 2022. </a:t>
            </a:r>
            <a:r>
              <a:rPr lang="en-US" i="1" dirty="0"/>
              <a:t>The Importance of Vaccinations - familydoctor.org</a:t>
            </a:r>
            <a:r>
              <a:rPr lang="en-US" dirty="0"/>
              <a:t>. [online] familydoctor.org. Available at: &lt;https://familydoctor.org/the-importance-of-vaccinations/&gt; [Accessed 6 June 2022].</a:t>
            </a:r>
            <a:endParaRPr lang="en-GB" dirty="0" smtClean="0"/>
          </a:p>
        </p:txBody>
      </p:sp>
    </p:spTree>
    <p:extLst>
      <p:ext uri="{BB962C8B-B14F-4D97-AF65-F5344CB8AC3E}">
        <p14:creationId xmlns:p14="http://schemas.microsoft.com/office/powerpoint/2010/main" val="321804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2000" y="889000"/>
            <a:ext cx="2819400" cy="707886"/>
          </a:xfrm>
          <a:prstGeom prst="rect">
            <a:avLst/>
          </a:prstGeom>
          <a:noFill/>
        </p:spPr>
        <p:txBody>
          <a:bodyPr wrap="square" rtlCol="1">
            <a:spAutoFit/>
          </a:bodyPr>
          <a:lstStyle/>
          <a:p>
            <a:r>
              <a:rPr lang="en-US" sz="4000" u="sng" dirty="0" smtClean="0">
                <a:solidFill>
                  <a:schemeClr val="accent4">
                    <a:lumMod val="75000"/>
                  </a:schemeClr>
                </a:solidFill>
                <a:latin typeface="Aharoni" panose="02010803020104030203" pitchFamily="2" charset="-79"/>
                <a:cs typeface="Aharoni" panose="02010803020104030203" pitchFamily="2" charset="-79"/>
              </a:rPr>
              <a:t>Objectives</a:t>
            </a:r>
            <a:endParaRPr lang="ar-SA" sz="4000" u="sng" dirty="0">
              <a:solidFill>
                <a:schemeClr val="accent4">
                  <a:lumMod val="75000"/>
                </a:schemeClr>
              </a:solidFill>
              <a:latin typeface="Aharoni" panose="02010803020104030203" pitchFamily="2" charset="-79"/>
            </a:endParaRPr>
          </a:p>
        </p:txBody>
      </p:sp>
      <p:sp>
        <p:nvSpPr>
          <p:cNvPr id="3" name="TextBox 2"/>
          <p:cNvSpPr txBox="1"/>
          <p:nvPr/>
        </p:nvSpPr>
        <p:spPr>
          <a:xfrm>
            <a:off x="1371600" y="1596886"/>
            <a:ext cx="5143500" cy="4431983"/>
          </a:xfrm>
          <a:prstGeom prst="rect">
            <a:avLst/>
          </a:prstGeom>
          <a:noFill/>
        </p:spPr>
        <p:txBody>
          <a:bodyPr wrap="square" rtlCol="1">
            <a:spAutoFit/>
          </a:bodyPr>
          <a:lstStyle/>
          <a:p>
            <a:pPr marL="342900" indent="-342900">
              <a:buFont typeface="+mj-lt"/>
              <a:buAutoNum type="arabicPeriod"/>
            </a:pPr>
            <a:endParaRPr lang="en-US" dirty="0" smtClean="0"/>
          </a:p>
          <a:p>
            <a:pPr marL="342900" indent="-342900">
              <a:buFont typeface="+mj-lt"/>
              <a:buAutoNum type="arabicPeriod"/>
            </a:pPr>
            <a:r>
              <a:rPr lang="en-US" sz="2400" b="1" dirty="0" smtClean="0">
                <a:solidFill>
                  <a:schemeClr val="bg1">
                    <a:lumMod val="50000"/>
                  </a:schemeClr>
                </a:solidFill>
                <a:latin typeface="Aharoni" panose="02010803020104030203" pitchFamily="2" charset="-79"/>
                <a:cs typeface="Aharoni" panose="02010803020104030203" pitchFamily="2" charset="-79"/>
              </a:rPr>
              <a:t>Immunization saves lives</a:t>
            </a:r>
          </a:p>
          <a:p>
            <a:pPr marL="342900" indent="-342900">
              <a:buFont typeface="+mj-lt"/>
              <a:buAutoNum type="arabicPeriod"/>
            </a:pPr>
            <a:r>
              <a:rPr lang="en-US" sz="2400" b="1" dirty="0" smtClean="0">
                <a:solidFill>
                  <a:schemeClr val="bg1">
                    <a:lumMod val="50000"/>
                  </a:schemeClr>
                </a:solidFill>
                <a:latin typeface="Aharoni" panose="02010803020104030203" pitchFamily="2" charset="-79"/>
                <a:cs typeface="Aharoni" panose="02010803020104030203" pitchFamily="2" charset="-79"/>
              </a:rPr>
              <a:t>Identify Immunization and how does it work </a:t>
            </a:r>
          </a:p>
          <a:p>
            <a:pPr marL="342900" indent="-342900">
              <a:buFont typeface="+mj-lt"/>
              <a:buAutoNum type="arabicPeriod"/>
            </a:pPr>
            <a:r>
              <a:rPr lang="en-US" sz="2400" b="1" dirty="0">
                <a:solidFill>
                  <a:schemeClr val="bg1">
                    <a:lumMod val="50000"/>
                  </a:schemeClr>
                </a:solidFill>
                <a:latin typeface="Aharoni" panose="02010803020104030203" pitchFamily="2" charset="-79"/>
                <a:cs typeface="Aharoni" panose="02010803020104030203" pitchFamily="2" charset="-79"/>
              </a:rPr>
              <a:t>Purposes of </a:t>
            </a:r>
            <a:r>
              <a:rPr lang="en-US" sz="2400" b="1" dirty="0" smtClean="0">
                <a:solidFill>
                  <a:schemeClr val="bg1">
                    <a:lumMod val="50000"/>
                  </a:schemeClr>
                </a:solidFill>
                <a:latin typeface="Aharoni" panose="02010803020104030203" pitchFamily="2" charset="-79"/>
                <a:cs typeface="Aharoni" panose="02010803020104030203" pitchFamily="2" charset="-79"/>
              </a:rPr>
              <a:t>Vaccines</a:t>
            </a:r>
            <a:endParaRPr lang="en-US" sz="2400" b="1" dirty="0">
              <a:solidFill>
                <a:schemeClr val="bg1">
                  <a:lumMod val="50000"/>
                </a:schemeClr>
              </a:solidFill>
              <a:latin typeface="Aharoni" panose="02010803020104030203" pitchFamily="2" charset="-79"/>
              <a:cs typeface="Aharoni" panose="02010803020104030203" pitchFamily="2" charset="-79"/>
            </a:endParaRPr>
          </a:p>
          <a:p>
            <a:pPr marL="342900" indent="-342900">
              <a:buFont typeface="+mj-lt"/>
              <a:buAutoNum type="arabicPeriod"/>
            </a:pPr>
            <a:r>
              <a:rPr lang="en-US" sz="2400" b="1" dirty="0" smtClean="0">
                <a:solidFill>
                  <a:schemeClr val="bg1">
                    <a:lumMod val="50000"/>
                  </a:schemeClr>
                </a:solidFill>
                <a:latin typeface="Aharoni" panose="02010803020104030203" pitchFamily="2" charset="-79"/>
                <a:cs typeface="Aharoni" panose="02010803020104030203" pitchFamily="2" charset="-79"/>
              </a:rPr>
              <a:t>Childhood diseases</a:t>
            </a:r>
          </a:p>
          <a:p>
            <a:pPr marL="342900" indent="-342900">
              <a:buFont typeface="+mj-lt"/>
              <a:buAutoNum type="arabicPeriod"/>
            </a:pPr>
            <a:r>
              <a:rPr lang="en-US" sz="2400" b="1" dirty="0" smtClean="0">
                <a:solidFill>
                  <a:schemeClr val="bg1">
                    <a:lumMod val="50000"/>
                  </a:schemeClr>
                </a:solidFill>
                <a:latin typeface="Aharoni" panose="02010803020104030203" pitchFamily="2" charset="-79"/>
                <a:cs typeface="Aharoni" panose="02010803020104030203" pitchFamily="2" charset="-79"/>
              </a:rPr>
              <a:t>Do adults need vaccinations too?</a:t>
            </a:r>
          </a:p>
          <a:p>
            <a:endParaRPr lang="en-US" sz="2400" b="1" dirty="0" smtClean="0">
              <a:solidFill>
                <a:schemeClr val="bg1">
                  <a:lumMod val="50000"/>
                </a:schemeClr>
              </a:solidFill>
              <a:latin typeface="Aharoni" panose="02010803020104030203" pitchFamily="2" charset="-79"/>
              <a:cs typeface="Aharoni" panose="02010803020104030203" pitchFamily="2" charset="-79"/>
            </a:endParaRPr>
          </a:p>
          <a:p>
            <a:pPr marL="342900" indent="-342900">
              <a:buFont typeface="+mj-lt"/>
              <a:buAutoNum type="arabicPeriod"/>
            </a:pPr>
            <a:endParaRPr lang="en-US" dirty="0" smtClean="0"/>
          </a:p>
          <a:p>
            <a:pPr marL="342900" indent="-342900">
              <a:buFont typeface="+mj-lt"/>
              <a:buAutoNum type="arabicPeriod"/>
            </a:pPr>
            <a:endParaRPr lang="en-US" dirty="0" smtClean="0"/>
          </a:p>
          <a:p>
            <a:pPr marL="342900" indent="-342900">
              <a:buFont typeface="+mj-lt"/>
              <a:buAutoNum type="arabicPeriod"/>
            </a:pPr>
            <a:endParaRPr lang="en-US" dirty="0" smtClean="0"/>
          </a:p>
          <a:p>
            <a:pPr marL="342900" indent="-342900">
              <a:buFont typeface="+mj-lt"/>
              <a:buAutoNum type="arabicPeriod"/>
            </a:pPr>
            <a:endParaRPr lang="ar-SA" dirty="0"/>
          </a:p>
        </p:txBody>
      </p:sp>
    </p:spTree>
    <p:extLst>
      <p:ext uri="{BB962C8B-B14F-4D97-AF65-F5344CB8AC3E}">
        <p14:creationId xmlns:p14="http://schemas.microsoft.com/office/powerpoint/2010/main" val="217707645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0C455B2A-3D1B-4F98-ACA5-C72C064015F6}"/>
              </a:ext>
            </a:extLst>
          </p:cNvPr>
          <p:cNvGrpSpPr/>
          <p:nvPr/>
        </p:nvGrpSpPr>
        <p:grpSpPr>
          <a:xfrm>
            <a:off x="6116149" y="2235719"/>
            <a:ext cx="5018396" cy="1764651"/>
            <a:chOff x="6685691" y="2127691"/>
            <a:chExt cx="5018396" cy="1764651"/>
          </a:xfrm>
        </p:grpSpPr>
        <p:sp>
          <p:nvSpPr>
            <p:cNvPr id="8" name="TextBox 7">
              <a:extLst>
                <a:ext uri="{FF2B5EF4-FFF2-40B4-BE49-F238E27FC236}">
                  <a16:creationId xmlns:a16="http://schemas.microsoft.com/office/drawing/2014/main" id="{5CF5BDA4-10C7-46A6-AC30-523A3FC438AC}"/>
                </a:ext>
              </a:extLst>
            </p:cNvPr>
            <p:cNvSpPr txBox="1"/>
            <p:nvPr/>
          </p:nvSpPr>
          <p:spPr>
            <a:xfrm>
              <a:off x="6926935" y="2127691"/>
              <a:ext cx="4777152" cy="1200329"/>
            </a:xfrm>
            <a:prstGeom prst="rect">
              <a:avLst/>
            </a:prstGeom>
            <a:noFill/>
          </p:spPr>
          <p:txBody>
            <a:bodyPr wrap="square" rtlCol="0" anchor="ctr">
              <a:spAutoFit/>
            </a:bodyPr>
            <a:lstStyle/>
            <a:p>
              <a:r>
                <a:rPr lang="en-US" altLang="ko-KR" sz="3600" b="1" dirty="0" smtClean="0">
                  <a:latin typeface="+mj-lt"/>
                  <a:cs typeface="Arial" pitchFamily="34" charset="0"/>
                </a:rPr>
                <a:t> 01. What is Immunization?</a:t>
              </a:r>
              <a:endParaRPr lang="ko-KR" altLang="en-US" sz="3600" b="1" dirty="0">
                <a:latin typeface="+mj-lt"/>
                <a:cs typeface="Arial" pitchFamily="34" charset="0"/>
              </a:endParaRPr>
            </a:p>
          </p:txBody>
        </p:sp>
        <p:sp>
          <p:nvSpPr>
            <p:cNvPr id="9" name="TextBox 8">
              <a:extLst>
                <a:ext uri="{FF2B5EF4-FFF2-40B4-BE49-F238E27FC236}">
                  <a16:creationId xmlns:a16="http://schemas.microsoft.com/office/drawing/2014/main" id="{C062103B-F514-4BE9-B5B2-C13878D2FE7C}"/>
                </a:ext>
              </a:extLst>
            </p:cNvPr>
            <p:cNvSpPr txBox="1"/>
            <p:nvPr/>
          </p:nvSpPr>
          <p:spPr>
            <a:xfrm>
              <a:off x="6685691" y="3512686"/>
              <a:ext cx="4777096" cy="379656"/>
            </a:xfrm>
            <a:prstGeom prst="rect">
              <a:avLst/>
            </a:prstGeom>
            <a:noFill/>
          </p:spPr>
          <p:txBody>
            <a:bodyPr wrap="square" rtlCol="0" anchor="ctr">
              <a:spAutoFit/>
            </a:bodyPr>
            <a:lstStyle/>
            <a:p>
              <a:endParaRPr lang="ko-KR" altLang="en-US" sz="1867" dirty="0">
                <a:cs typeface="Arial" pitchFamily="34" charset="0"/>
              </a:endParaRPr>
            </a:p>
          </p:txBody>
        </p:sp>
      </p:grpSp>
      <p:sp>
        <p:nvSpPr>
          <p:cNvPr id="2" name="Rectangle 1"/>
          <p:cNvSpPr/>
          <p:nvPr/>
        </p:nvSpPr>
        <p:spPr>
          <a:xfrm>
            <a:off x="5697969" y="3504364"/>
            <a:ext cx="6096000" cy="1569660"/>
          </a:xfrm>
          <a:prstGeom prst="rect">
            <a:avLst/>
          </a:prstGeom>
        </p:spPr>
        <p:txBody>
          <a:bodyPr>
            <a:spAutoFit/>
          </a:bodyPr>
          <a:lstStyle/>
          <a:p>
            <a:r>
              <a:rPr lang="en-US" sz="3200" dirty="0" smtClean="0">
                <a:solidFill>
                  <a:srgbClr val="787878"/>
                </a:solidFill>
                <a:latin typeface="open sans"/>
              </a:rPr>
              <a:t>It’s </a:t>
            </a:r>
            <a:r>
              <a:rPr lang="en-US" sz="3200" dirty="0">
                <a:solidFill>
                  <a:srgbClr val="787878"/>
                </a:solidFill>
                <a:latin typeface="open sans"/>
              </a:rPr>
              <a:t>a process of administering a vaccine to create resistance against specific disease</a:t>
            </a:r>
            <a:endParaRPr lang="ar-SA" sz="3200" dirty="0"/>
          </a:p>
        </p:txBody>
      </p:sp>
      <p:sp>
        <p:nvSpPr>
          <p:cNvPr id="3" name="TextBox 2"/>
          <p:cNvSpPr txBox="1"/>
          <p:nvPr/>
        </p:nvSpPr>
        <p:spPr>
          <a:xfrm>
            <a:off x="508000" y="454179"/>
            <a:ext cx="6426200" cy="707886"/>
          </a:xfrm>
          <a:prstGeom prst="rect">
            <a:avLst/>
          </a:prstGeom>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1">
            <a:spAutoFit/>
          </a:bodyPr>
          <a:lstStyle/>
          <a:p>
            <a:r>
              <a:rPr lang="en-US" sz="4000" b="1" dirty="0" smtClean="0">
                <a:solidFill>
                  <a:schemeClr val="accent4">
                    <a:lumMod val="75000"/>
                  </a:schemeClr>
                </a:solidFill>
                <a:latin typeface="Aharoni" panose="02010803020104030203" pitchFamily="2" charset="-79"/>
                <a:cs typeface="Aharoni" panose="02010803020104030203" pitchFamily="2" charset="-79"/>
              </a:rPr>
              <a:t>Immunization saves lives</a:t>
            </a:r>
            <a:endParaRPr lang="ar-SA" sz="4000" b="1" dirty="0">
              <a:solidFill>
                <a:schemeClr val="accent4">
                  <a:lumMod val="75000"/>
                </a:schemeClr>
              </a:solidFill>
              <a:latin typeface="Aharoni" panose="02010803020104030203" pitchFamily="2" charset="-79"/>
            </a:endParaRPr>
          </a:p>
        </p:txBody>
      </p:sp>
    </p:spTree>
    <p:extLst>
      <p:ext uri="{BB962C8B-B14F-4D97-AF65-F5344CB8AC3E}">
        <p14:creationId xmlns:p14="http://schemas.microsoft.com/office/powerpoint/2010/main" val="9764594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93372" y="1959429"/>
            <a:ext cx="3759200" cy="1754326"/>
          </a:xfrm>
          <a:prstGeom prst="rect">
            <a:avLst/>
          </a:prstGeom>
          <a:noFill/>
        </p:spPr>
        <p:txBody>
          <a:bodyPr wrap="square" rtlCol="1">
            <a:spAutoFit/>
          </a:bodyPr>
          <a:lstStyle/>
          <a:p>
            <a:r>
              <a:rPr lang="en-US" sz="3600" b="1" dirty="0" smtClean="0">
                <a:latin typeface="+mj-lt"/>
                <a:cs typeface="+mj-cs"/>
              </a:rPr>
              <a:t>0.2 How does Immunization works?</a:t>
            </a:r>
            <a:endParaRPr lang="ar-SA" sz="3600" b="1" dirty="0">
              <a:latin typeface="+mj-lt"/>
              <a:cs typeface="+mj-cs"/>
            </a:endParaRPr>
          </a:p>
        </p:txBody>
      </p:sp>
      <p:sp>
        <p:nvSpPr>
          <p:cNvPr id="6" name="TextBox 5"/>
          <p:cNvSpPr txBox="1"/>
          <p:nvPr/>
        </p:nvSpPr>
        <p:spPr>
          <a:xfrm>
            <a:off x="1168400" y="3713755"/>
            <a:ext cx="4209143" cy="2062103"/>
          </a:xfrm>
          <a:prstGeom prst="rect">
            <a:avLst/>
          </a:prstGeom>
          <a:noFill/>
        </p:spPr>
        <p:txBody>
          <a:bodyPr wrap="square" rtlCol="1">
            <a:spAutoFit/>
          </a:bodyPr>
          <a:lstStyle/>
          <a:p>
            <a:pPr algn="ctr"/>
            <a:r>
              <a:rPr lang="en-US" sz="3200" dirty="0">
                <a:solidFill>
                  <a:srgbClr val="787878"/>
                </a:solidFill>
                <a:latin typeface="open sans"/>
              </a:rPr>
              <a:t>the immune </a:t>
            </a:r>
            <a:r>
              <a:rPr lang="en-US" sz="3200" dirty="0" smtClean="0">
                <a:solidFill>
                  <a:srgbClr val="787878"/>
                </a:solidFill>
                <a:latin typeface="open sans"/>
              </a:rPr>
              <a:t>system </a:t>
            </a:r>
            <a:r>
              <a:rPr lang="en-US" sz="3200" dirty="0">
                <a:solidFill>
                  <a:srgbClr val="787878"/>
                </a:solidFill>
                <a:latin typeface="open sans"/>
              </a:rPr>
              <a:t>creates antibodies to fight the virus and clear it</a:t>
            </a:r>
            <a:endParaRPr lang="ar-SA" sz="3200" dirty="0">
              <a:solidFill>
                <a:srgbClr val="787878"/>
              </a:solidFill>
              <a:latin typeface="open sans"/>
            </a:endParaRPr>
          </a:p>
        </p:txBody>
      </p:sp>
    </p:spTree>
    <p:extLst>
      <p:ext uri="{BB962C8B-B14F-4D97-AF65-F5344CB8AC3E}">
        <p14:creationId xmlns:p14="http://schemas.microsoft.com/office/powerpoint/2010/main" val="2985958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7100" y="368300"/>
            <a:ext cx="6705600" cy="707886"/>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en-US" sz="4000" b="1" dirty="0" smtClean="0">
                <a:solidFill>
                  <a:srgbClr val="C00000"/>
                </a:solidFill>
                <a:latin typeface="Aharoni" panose="02010803020104030203" pitchFamily="2" charset="-79"/>
                <a:cs typeface="Aharoni" panose="02010803020104030203" pitchFamily="2" charset="-79"/>
              </a:rPr>
              <a:t>  2. Purpose of vaccines  </a:t>
            </a:r>
            <a:endParaRPr lang="ar-SA" sz="4000" b="1" dirty="0">
              <a:solidFill>
                <a:srgbClr val="C00000"/>
              </a:solidFill>
              <a:latin typeface="Aharoni" panose="02010803020104030203" pitchFamily="2" charset="-79"/>
            </a:endParaRPr>
          </a:p>
        </p:txBody>
      </p:sp>
      <p:sp>
        <p:nvSpPr>
          <p:cNvPr id="5" name="TextBox 4"/>
          <p:cNvSpPr txBox="1"/>
          <p:nvPr/>
        </p:nvSpPr>
        <p:spPr>
          <a:xfrm>
            <a:off x="927100" y="1320800"/>
            <a:ext cx="8940800" cy="4524315"/>
          </a:xfrm>
          <a:prstGeom prst="rect">
            <a:avLst/>
          </a:prstGeom>
          <a:noFill/>
        </p:spPr>
        <p:txBody>
          <a:bodyPr wrap="square" rtlCol="1">
            <a:spAutoFit/>
          </a:bodyPr>
          <a:lstStyle/>
          <a:p>
            <a:r>
              <a:rPr lang="en-US" sz="3200" b="1" dirty="0"/>
              <a:t>The first vaccine discovered was the smallpox vaccine. Smallpox was a deadly illness. It killed 300 million to 500 million people around the world in the last century. After the vaccine was given to people, the disease was eventually erased. It’s the only disease to be completely destroyed. There are now others close to that point, including </a:t>
            </a:r>
            <a:r>
              <a:rPr lang="en-US" sz="3200" b="1" dirty="0" smtClean="0"/>
              <a:t>polio</a:t>
            </a:r>
            <a:r>
              <a:rPr lang="en-US" sz="3200" dirty="0" smtClean="0"/>
              <a:t> </a:t>
            </a:r>
            <a:endParaRPr lang="ar-SA" sz="3200" dirty="0"/>
          </a:p>
        </p:txBody>
      </p:sp>
    </p:spTree>
    <p:extLst>
      <p:ext uri="{BB962C8B-B14F-4D97-AF65-F5344CB8AC3E}">
        <p14:creationId xmlns:p14="http://schemas.microsoft.com/office/powerpoint/2010/main" val="24302303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303634"/>
            <a:ext cx="8877300" cy="2062103"/>
          </a:xfrm>
          <a:prstGeom prst="rect">
            <a:avLst/>
          </a:prstGeom>
          <a:solidFill>
            <a:srgbClr val="D6DFDC"/>
          </a:solidFill>
        </p:spPr>
        <p:txBody>
          <a:bodyPr wrap="square">
            <a:spAutoFit/>
          </a:bodyPr>
          <a:lstStyle/>
          <a:p>
            <a:pPr algn="ctr"/>
            <a:r>
              <a:rPr lang="en-US" sz="3200" b="1" dirty="0">
                <a:solidFill>
                  <a:schemeClr val="accent4">
                    <a:lumMod val="50000"/>
                  </a:schemeClr>
                </a:solidFill>
                <a:latin typeface="museo-sans-rounded"/>
              </a:rPr>
              <a:t>A vaccine (or immunization) is a way to build your body’s natural immunity to a disease before you get sick. This keeps you from getting and spreading the </a:t>
            </a:r>
            <a:r>
              <a:rPr lang="en-US" sz="3200" b="1" dirty="0" smtClean="0">
                <a:solidFill>
                  <a:schemeClr val="accent4">
                    <a:lumMod val="50000"/>
                  </a:schemeClr>
                </a:solidFill>
                <a:latin typeface="museo-sans-rounded"/>
              </a:rPr>
              <a:t>diseases</a:t>
            </a:r>
            <a:endParaRPr lang="ar-SA" sz="3200" b="1" dirty="0">
              <a:solidFill>
                <a:schemeClr val="accent4">
                  <a:lumMod val="50000"/>
                </a:schemeClr>
              </a:solidFill>
            </a:endParaRPr>
          </a:p>
        </p:txBody>
      </p:sp>
      <p:sp>
        <p:nvSpPr>
          <p:cNvPr id="4" name="TextBox 3"/>
          <p:cNvSpPr txBox="1"/>
          <p:nvPr/>
        </p:nvSpPr>
        <p:spPr>
          <a:xfrm>
            <a:off x="838200" y="1303634"/>
            <a:ext cx="8877300" cy="369332"/>
          </a:xfrm>
          <a:prstGeom prst="rect">
            <a:avLst/>
          </a:prstGeom>
          <a:solidFill>
            <a:schemeClr val="accent6">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1">
            <a:spAutoFit/>
          </a:bodyPr>
          <a:lstStyle/>
          <a:p>
            <a:endParaRPr lang="ar-SA"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324872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78032" y="1064989"/>
            <a:ext cx="9345978" cy="640135"/>
          </a:xfrm>
          <a:prstGeom prst="rect">
            <a:avLst/>
          </a:prstGeom>
        </p:spPr>
      </p:pic>
      <p:pic>
        <p:nvPicPr>
          <p:cNvPr id="4" name="Picture 3" descr="Progressive Charlestown: What motivates people to get flu shot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9111" y="1889126"/>
            <a:ext cx="6191250" cy="34861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Half Frame 5"/>
          <p:cNvSpPr/>
          <p:nvPr/>
        </p:nvSpPr>
        <p:spPr>
          <a:xfrm>
            <a:off x="275771" y="232229"/>
            <a:ext cx="1031126" cy="1368724"/>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7" name="Half Frame 6"/>
          <p:cNvSpPr/>
          <p:nvPr/>
        </p:nvSpPr>
        <p:spPr>
          <a:xfrm rot="10800000">
            <a:off x="10524010" y="5617029"/>
            <a:ext cx="1469858" cy="995728"/>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Tree>
    <p:extLst>
      <p:ext uri="{BB962C8B-B14F-4D97-AF65-F5344CB8AC3E}">
        <p14:creationId xmlns:p14="http://schemas.microsoft.com/office/powerpoint/2010/main" val="2904176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121750" y="159657"/>
            <a:ext cx="7209450" cy="6357257"/>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en-GB" sz="2800" b="1" dirty="0">
                <a:solidFill>
                  <a:schemeClr val="tx2">
                    <a:lumMod val="75000"/>
                  </a:schemeClr>
                </a:solidFill>
                <a:latin typeface="Aharoni" panose="02010803020104030203" pitchFamily="2" charset="-79"/>
                <a:cs typeface="Aharoni" panose="02010803020104030203" pitchFamily="2" charset="-79"/>
              </a:rPr>
              <a:t>Immunisation protects against many serious childhood diseases, including:</a:t>
            </a:r>
          </a:p>
          <a:p>
            <a:endParaRPr lang="en-GB" sz="2800" b="1" dirty="0" smtClean="0">
              <a:solidFill>
                <a:schemeClr val="tx2">
                  <a:lumMod val="75000"/>
                </a:schemeClr>
              </a:solidFill>
              <a:latin typeface="Aharoni" panose="02010803020104030203" pitchFamily="2" charset="-79"/>
              <a:cs typeface="Aharoni" panose="02010803020104030203" pitchFamily="2" charset="-79"/>
            </a:endParaRPr>
          </a:p>
          <a:p>
            <a:r>
              <a:rPr lang="en-GB" sz="2800" b="1" dirty="0" smtClean="0">
                <a:solidFill>
                  <a:schemeClr val="tx2">
                    <a:lumMod val="75000"/>
                  </a:schemeClr>
                </a:solidFill>
                <a:latin typeface="Aharoni" panose="02010803020104030203" pitchFamily="2" charset="-79"/>
                <a:cs typeface="Aharoni" panose="02010803020104030203" pitchFamily="2" charset="-79"/>
              </a:rPr>
              <a:t>whooping </a:t>
            </a:r>
            <a:r>
              <a:rPr lang="en-GB" sz="2800" b="1" dirty="0">
                <a:solidFill>
                  <a:schemeClr val="tx2">
                    <a:lumMod val="75000"/>
                  </a:schemeClr>
                </a:solidFill>
                <a:latin typeface="Aharoni" panose="02010803020104030203" pitchFamily="2" charset="-79"/>
                <a:cs typeface="Aharoni" panose="02010803020104030203" pitchFamily="2" charset="-79"/>
              </a:rPr>
              <a:t>cough (pertussis)</a:t>
            </a:r>
          </a:p>
          <a:p>
            <a:r>
              <a:rPr lang="en-GB" sz="2800" b="1" dirty="0">
                <a:solidFill>
                  <a:schemeClr val="tx2">
                    <a:lumMod val="75000"/>
                  </a:schemeClr>
                </a:solidFill>
                <a:latin typeface="Aharoni" panose="02010803020104030203" pitchFamily="2" charset="-79"/>
                <a:cs typeface="Aharoni" panose="02010803020104030203" pitchFamily="2" charset="-79"/>
              </a:rPr>
              <a:t>measles</a:t>
            </a:r>
          </a:p>
          <a:p>
            <a:r>
              <a:rPr lang="en-GB" sz="2800" b="1" dirty="0">
                <a:solidFill>
                  <a:schemeClr val="tx2">
                    <a:lumMod val="75000"/>
                  </a:schemeClr>
                </a:solidFill>
                <a:latin typeface="Aharoni" panose="02010803020104030203" pitchFamily="2" charset="-79"/>
                <a:cs typeface="Aharoni" panose="02010803020104030203" pitchFamily="2" charset="-79"/>
              </a:rPr>
              <a:t>German measles (rubella)</a:t>
            </a:r>
          </a:p>
          <a:p>
            <a:r>
              <a:rPr lang="en-GB" sz="2800" b="1" dirty="0">
                <a:solidFill>
                  <a:schemeClr val="tx2">
                    <a:lumMod val="75000"/>
                  </a:schemeClr>
                </a:solidFill>
                <a:latin typeface="Aharoni" panose="02010803020104030203" pitchFamily="2" charset="-79"/>
                <a:cs typeface="Aharoni" panose="02010803020104030203" pitchFamily="2" charset="-79"/>
              </a:rPr>
              <a:t>meningococcal C</a:t>
            </a:r>
          </a:p>
          <a:p>
            <a:r>
              <a:rPr lang="en-GB" sz="2800" b="1" dirty="0">
                <a:solidFill>
                  <a:schemeClr val="tx2">
                    <a:lumMod val="75000"/>
                  </a:schemeClr>
                </a:solidFill>
                <a:latin typeface="Aharoni" panose="02010803020104030203" pitchFamily="2" charset="-79"/>
                <a:cs typeface="Aharoni" panose="02010803020104030203" pitchFamily="2" charset="-79"/>
              </a:rPr>
              <a:t>pneumococcal disease</a:t>
            </a:r>
          </a:p>
          <a:p>
            <a:r>
              <a:rPr lang="en-GB" sz="2800" b="1" dirty="0">
                <a:solidFill>
                  <a:schemeClr val="tx2">
                    <a:lumMod val="75000"/>
                  </a:schemeClr>
                </a:solidFill>
                <a:latin typeface="Aharoni" panose="02010803020104030203" pitchFamily="2" charset="-79"/>
                <a:cs typeface="Aharoni" panose="02010803020104030203" pitchFamily="2" charset="-79"/>
              </a:rPr>
              <a:t>chickenpox (varicella)</a:t>
            </a:r>
          </a:p>
          <a:p>
            <a:r>
              <a:rPr lang="en-GB" sz="2800" b="1" dirty="0">
                <a:solidFill>
                  <a:schemeClr val="tx2">
                    <a:lumMod val="75000"/>
                  </a:schemeClr>
                </a:solidFill>
                <a:latin typeface="Aharoni" panose="02010803020104030203" pitchFamily="2" charset="-79"/>
                <a:cs typeface="Aharoni" panose="02010803020104030203" pitchFamily="2" charset="-79"/>
              </a:rPr>
              <a:t>tetanus</a:t>
            </a:r>
          </a:p>
          <a:p>
            <a:r>
              <a:rPr lang="en-GB" sz="2800" b="1" dirty="0">
                <a:solidFill>
                  <a:schemeClr val="tx2">
                    <a:lumMod val="75000"/>
                  </a:schemeClr>
                </a:solidFill>
                <a:latin typeface="Aharoni" panose="02010803020104030203" pitchFamily="2" charset="-79"/>
                <a:cs typeface="Aharoni" panose="02010803020104030203" pitchFamily="2" charset="-79"/>
              </a:rPr>
              <a:t>mumps</a:t>
            </a:r>
          </a:p>
          <a:p>
            <a:r>
              <a:rPr lang="en-GB" sz="2800" b="1" dirty="0">
                <a:solidFill>
                  <a:schemeClr val="tx2">
                    <a:lumMod val="75000"/>
                  </a:schemeClr>
                </a:solidFill>
                <a:latin typeface="Aharoni" panose="02010803020104030203" pitchFamily="2" charset="-79"/>
                <a:cs typeface="Aharoni" panose="02010803020104030203" pitchFamily="2" charset="-79"/>
              </a:rPr>
              <a:t>polio</a:t>
            </a:r>
          </a:p>
          <a:p>
            <a:r>
              <a:rPr lang="en-GB" sz="2800" b="1" dirty="0">
                <a:solidFill>
                  <a:schemeClr val="tx2">
                    <a:lumMod val="75000"/>
                  </a:schemeClr>
                </a:solidFill>
                <a:latin typeface="Aharoni" panose="02010803020104030203" pitchFamily="2" charset="-79"/>
                <a:cs typeface="Aharoni" panose="02010803020104030203" pitchFamily="2" charset="-79"/>
              </a:rPr>
              <a:t>diphtheria</a:t>
            </a:r>
          </a:p>
          <a:p>
            <a:r>
              <a:rPr lang="en-GB" sz="2800" b="1" dirty="0">
                <a:solidFill>
                  <a:schemeClr val="tx2">
                    <a:lumMod val="75000"/>
                  </a:schemeClr>
                </a:solidFill>
                <a:latin typeface="Aharoni" panose="02010803020104030203" pitchFamily="2" charset="-79"/>
                <a:cs typeface="Aharoni" panose="02010803020104030203" pitchFamily="2" charset="-79"/>
              </a:rPr>
              <a:t>rotavirus</a:t>
            </a:r>
          </a:p>
          <a:p>
            <a:r>
              <a:rPr lang="en-GB" sz="2800" b="1" dirty="0">
                <a:solidFill>
                  <a:schemeClr val="tx2">
                    <a:lumMod val="75000"/>
                  </a:schemeClr>
                </a:solidFill>
                <a:latin typeface="Aharoni" panose="02010803020104030203" pitchFamily="2" charset="-79"/>
                <a:cs typeface="Aharoni" panose="02010803020104030203" pitchFamily="2" charset="-79"/>
              </a:rPr>
              <a:t>hepatitis.</a:t>
            </a:r>
          </a:p>
        </p:txBody>
      </p:sp>
    </p:spTree>
    <p:extLst>
      <p:ext uri="{BB962C8B-B14F-4D97-AF65-F5344CB8AC3E}">
        <p14:creationId xmlns:p14="http://schemas.microsoft.com/office/powerpoint/2010/main" val="1149693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77985" y="1714499"/>
            <a:ext cx="7151915" cy="707886"/>
          </a:xfrm>
          <a:prstGeom prst="rect">
            <a:avLst/>
          </a:prstGeom>
          <a:noFill/>
        </p:spPr>
        <p:txBody>
          <a:bodyPr wrap="square" rtlCol="1">
            <a:spAutoFit/>
          </a:bodyPr>
          <a:lstStyle/>
          <a:p>
            <a:r>
              <a:rPr lang="en-GB" sz="4000" dirty="0" smtClean="0">
                <a:latin typeface="Baskerville Old Face" panose="02020602080505020303" pitchFamily="18" charset="0"/>
                <a:cs typeface="Aharoni" panose="02010803020104030203" pitchFamily="2" charset="-79"/>
              </a:rPr>
              <a:t>Do Adults need vaccination too</a:t>
            </a:r>
            <a:r>
              <a:rPr lang="en-GB" sz="4000" dirty="0">
                <a:latin typeface="Baskerville Old Face" panose="02020602080505020303" pitchFamily="18" charset="0"/>
              </a:rPr>
              <a:t> </a:t>
            </a:r>
            <a:r>
              <a:rPr lang="en-GB" sz="4000" b="1" dirty="0" smtClean="0">
                <a:latin typeface="Arial Black" panose="020B0A04020102020204" pitchFamily="34" charset="0"/>
              </a:rPr>
              <a:t>?</a:t>
            </a:r>
            <a:endParaRPr lang="ar-SA" sz="4000" b="1" dirty="0">
              <a:latin typeface="Arial Black" panose="020B0A04020102020204" pitchFamily="34" charset="0"/>
            </a:endParaRPr>
          </a:p>
        </p:txBody>
      </p:sp>
      <p:sp>
        <p:nvSpPr>
          <p:cNvPr id="3" name="TextBox 2"/>
          <p:cNvSpPr txBox="1"/>
          <p:nvPr/>
        </p:nvSpPr>
        <p:spPr>
          <a:xfrm>
            <a:off x="3077934" y="2890156"/>
            <a:ext cx="7952015" cy="2862322"/>
          </a:xfrm>
          <a:prstGeom prst="rect">
            <a:avLst/>
          </a:prstGeom>
          <a:noFill/>
        </p:spPr>
        <p:txBody>
          <a:bodyPr wrap="square" rtlCol="1">
            <a:spAutoFit/>
          </a:bodyPr>
          <a:lstStyle/>
          <a:p>
            <a:pPr algn="ctr"/>
            <a:r>
              <a:rPr lang="en-US" sz="3600" dirty="0" smtClean="0">
                <a:latin typeface="Andalus" panose="02020603050405020304" pitchFamily="18" charset="-78"/>
                <a:cs typeface="Andalus" panose="02020603050405020304" pitchFamily="18" charset="-78"/>
              </a:rPr>
              <a:t>All </a:t>
            </a:r>
            <a:r>
              <a:rPr lang="en-US" sz="3600" dirty="0">
                <a:latin typeface="Andalus" panose="02020603050405020304" pitchFamily="18" charset="-78"/>
                <a:cs typeface="Andalus" panose="02020603050405020304" pitchFamily="18" charset="-78"/>
              </a:rPr>
              <a:t>adults need immunizations </a:t>
            </a:r>
            <a:r>
              <a:rPr lang="en-US" sz="3600" dirty="0" smtClean="0">
                <a:latin typeface="Andalus" panose="02020603050405020304" pitchFamily="18" charset="-78"/>
                <a:cs typeface="Andalus" panose="02020603050405020304" pitchFamily="18" charset="-78"/>
              </a:rPr>
              <a:t>: </a:t>
            </a:r>
            <a:r>
              <a:rPr lang="en-US" sz="3600" b="1" dirty="0" smtClean="0">
                <a:latin typeface="Andalus" panose="02020603050405020304" pitchFamily="18" charset="-78"/>
                <a:cs typeface="Andalus" panose="02020603050405020304" pitchFamily="18" charset="-78"/>
              </a:rPr>
              <a:t>to </a:t>
            </a:r>
            <a:r>
              <a:rPr lang="en-US" sz="3600" b="1" dirty="0">
                <a:latin typeface="Andalus" panose="02020603050405020304" pitchFamily="18" charset="-78"/>
                <a:cs typeface="Andalus" panose="02020603050405020304" pitchFamily="18" charset="-78"/>
              </a:rPr>
              <a:t>help them prevent getting and spreading serious diseases that could result in poor health, missed work, medical bills, and not being able to care for </a:t>
            </a:r>
            <a:r>
              <a:rPr lang="en-US" sz="3600" b="1" dirty="0" smtClean="0">
                <a:latin typeface="Andalus" panose="02020603050405020304" pitchFamily="18" charset="-78"/>
                <a:cs typeface="Andalus" panose="02020603050405020304" pitchFamily="18" charset="-78"/>
              </a:rPr>
              <a:t>family</a:t>
            </a:r>
            <a:endParaRPr lang="ar-SA" sz="36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40002072"/>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 COLOR - 104">
      <a:dk1>
        <a:sysClr val="windowText" lastClr="000000"/>
      </a:dk1>
      <a:lt1>
        <a:sysClr val="window" lastClr="FFFFFF"/>
      </a:lt1>
      <a:dk2>
        <a:srgbClr val="1F497D"/>
      </a:dk2>
      <a:lt2>
        <a:srgbClr val="EEECE1"/>
      </a:lt2>
      <a:accent1>
        <a:srgbClr val="476ADD"/>
      </a:accent1>
      <a:accent2>
        <a:srgbClr val="476ADD"/>
      </a:accent2>
      <a:accent3>
        <a:srgbClr val="476ADD"/>
      </a:accent3>
      <a:accent4>
        <a:srgbClr val="476ADD"/>
      </a:accent4>
      <a:accent5>
        <a:srgbClr val="476ADD"/>
      </a:accent5>
      <a:accent6>
        <a:srgbClr val="5A28C8"/>
      </a:accent6>
      <a:hlink>
        <a:srgbClr val="FFFFFF"/>
      </a:hlink>
      <a:folHlink>
        <a:srgbClr val="800080"/>
      </a:folHlink>
    </a:clrScheme>
    <a:fontScheme name="ALLPPT PONTS">
      <a:majorFont>
        <a:latin typeface="Arial"/>
        <a:ea typeface="Malgun Gothic"/>
        <a:cs typeface=""/>
      </a:majorFont>
      <a:minorFont>
        <a:latin typeface="Arial"/>
        <a:ea typeface="맑은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216">
      <a:dk1>
        <a:sysClr val="windowText" lastClr="000000"/>
      </a:dk1>
      <a:lt1>
        <a:sysClr val="window" lastClr="FFFFFF"/>
      </a:lt1>
      <a:dk2>
        <a:srgbClr val="44546A"/>
      </a:dk2>
      <a:lt2>
        <a:srgbClr val="E7E6E6"/>
      </a:lt2>
      <a:accent1>
        <a:srgbClr val="8AC7D3"/>
      </a:accent1>
      <a:accent2>
        <a:srgbClr val="307689"/>
      </a:accent2>
      <a:accent3>
        <a:srgbClr val="F7C76A"/>
      </a:accent3>
      <a:accent4>
        <a:srgbClr val="E93A0F"/>
      </a:accent4>
      <a:accent5>
        <a:srgbClr val="C1C3C4"/>
      </a:accent5>
      <a:accent6>
        <a:srgbClr val="506272"/>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 01">
      <a:dk1>
        <a:sysClr val="windowText" lastClr="000000"/>
      </a:dk1>
      <a:lt1>
        <a:sysClr val="window" lastClr="FFFFFF"/>
      </a:lt1>
      <a:dk2>
        <a:srgbClr val="44546A"/>
      </a:dk2>
      <a:lt2>
        <a:srgbClr val="E7E6E6"/>
      </a:lt2>
      <a:accent1>
        <a:srgbClr val="8AC7D3"/>
      </a:accent1>
      <a:accent2>
        <a:srgbClr val="307689"/>
      </a:accent2>
      <a:accent3>
        <a:srgbClr val="F7C76A"/>
      </a:accent3>
      <a:accent4>
        <a:srgbClr val="E93A0F"/>
      </a:accent4>
      <a:accent5>
        <a:srgbClr val="C1C3C4"/>
      </a:accent5>
      <a:accent6>
        <a:srgbClr val="506272"/>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6649</TotalTime>
  <Words>353</Words>
  <Application>Microsoft Office PowerPoint</Application>
  <PresentationFormat>Widescreen</PresentationFormat>
  <Paragraphs>52</Paragraphs>
  <Slides>12</Slides>
  <Notes>0</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12</vt:i4>
      </vt:variant>
    </vt:vector>
  </HeadingPairs>
  <TitlesOfParts>
    <vt:vector size="25" baseType="lpstr">
      <vt:lpstr>맑은 고딕</vt:lpstr>
      <vt:lpstr>Aharoni</vt:lpstr>
      <vt:lpstr>Andalus</vt:lpstr>
      <vt:lpstr>Arial</vt:lpstr>
      <vt:lpstr>Arial Black</vt:lpstr>
      <vt:lpstr>Arial Unicode MS</vt:lpstr>
      <vt:lpstr>Baskerville Old Face</vt:lpstr>
      <vt:lpstr>Calibri</vt:lpstr>
      <vt:lpstr>museo-sans-rounded</vt:lpstr>
      <vt:lpstr>open sans</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HP</cp:lastModifiedBy>
  <cp:revision>120</cp:revision>
  <dcterms:created xsi:type="dcterms:W3CDTF">2020-01-20T05:08:25Z</dcterms:created>
  <dcterms:modified xsi:type="dcterms:W3CDTF">2022-06-07T08:10:17Z</dcterms:modified>
</cp:coreProperties>
</file>