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313" r:id="rId2"/>
    <p:sldId id="314" r:id="rId3"/>
    <p:sldId id="257" r:id="rId4"/>
    <p:sldId id="316" r:id="rId5"/>
    <p:sldId id="259" r:id="rId6"/>
    <p:sldId id="320" r:id="rId7"/>
    <p:sldId id="321" r:id="rId8"/>
    <p:sldId id="261" r:id="rId9"/>
    <p:sldId id="315" r:id="rId10"/>
    <p:sldId id="262" r:id="rId11"/>
    <p:sldId id="317" r:id="rId12"/>
    <p:sldId id="318" r:id="rId13"/>
    <p:sldId id="263" r:id="rId14"/>
    <p:sldId id="264" r:id="rId15"/>
    <p:sldId id="265" r:id="rId16"/>
    <p:sldId id="266" r:id="rId17"/>
    <p:sldId id="267" r:id="rId18"/>
    <p:sldId id="322" r:id="rId19"/>
    <p:sldId id="323" r:id="rId20"/>
    <p:sldId id="324" r:id="rId21"/>
    <p:sldId id="325" r:id="rId22"/>
    <p:sldId id="268" r:id="rId23"/>
    <p:sldId id="269" r:id="rId24"/>
    <p:sldId id="270" r:id="rId25"/>
    <p:sldId id="271" r:id="rId26"/>
    <p:sldId id="272" r:id="rId27"/>
    <p:sldId id="273" r:id="rId28"/>
    <p:sldId id="274" r:id="rId29"/>
    <p:sldId id="278" r:id="rId30"/>
    <p:sldId id="279" r:id="rId31"/>
    <p:sldId id="280" r:id="rId32"/>
    <p:sldId id="282" r:id="rId33"/>
    <p:sldId id="284" r:id="rId34"/>
    <p:sldId id="285" r:id="rId35"/>
    <p:sldId id="286" r:id="rId36"/>
    <p:sldId id="287" r:id="rId37"/>
    <p:sldId id="289" r:id="rId38"/>
    <p:sldId id="290" r:id="rId39"/>
    <p:sldId id="291" r:id="rId40"/>
    <p:sldId id="288" r:id="rId41"/>
    <p:sldId id="292" r:id="rId42"/>
    <p:sldId id="293" r:id="rId43"/>
    <p:sldId id="294" r:id="rId44"/>
    <p:sldId id="295" r:id="rId45"/>
    <p:sldId id="296" r:id="rId46"/>
    <p:sldId id="297" r:id="rId47"/>
    <p:sldId id="298" r:id="rId48"/>
    <p:sldId id="299" r:id="rId49"/>
    <p:sldId id="326" r:id="rId50"/>
    <p:sldId id="327" r:id="rId51"/>
    <p:sldId id="328" r:id="rId52"/>
    <p:sldId id="329" r:id="rId53"/>
    <p:sldId id="330" r:id="rId54"/>
    <p:sldId id="331" r:id="rId55"/>
    <p:sldId id="300" r:id="rId56"/>
    <p:sldId id="301" r:id="rId57"/>
    <p:sldId id="302" r:id="rId58"/>
    <p:sldId id="303" r:id="rId59"/>
    <p:sldId id="304" r:id="rId60"/>
    <p:sldId id="305" r:id="rId61"/>
    <p:sldId id="306" r:id="rId62"/>
    <p:sldId id="308" r:id="rId63"/>
    <p:sldId id="309" r:id="rId64"/>
    <p:sldId id="310" r:id="rId65"/>
    <p:sldId id="311" r:id="rId66"/>
    <p:sldId id="312" r:id="rId67"/>
    <p:sldId id="332" r:id="rId68"/>
    <p:sldId id="333" r:id="rId69"/>
    <p:sldId id="334" r:id="rId70"/>
    <p:sldId id="335" r:id="rId71"/>
    <p:sldId id="336" r:id="rId72"/>
    <p:sldId id="337" r:id="rId73"/>
    <p:sldId id="338" r:id="rId74"/>
    <p:sldId id="339" r:id="rId75"/>
    <p:sldId id="340" r:id="rId76"/>
    <p:sldId id="341" r:id="rId77"/>
    <p:sldId id="342" r:id="rId78"/>
    <p:sldId id="343" r:id="rId79"/>
    <p:sldId id="344" r:id="rId80"/>
    <p:sldId id="345" r:id="rId81"/>
    <p:sldId id="346" r:id="rId82"/>
    <p:sldId id="347" r:id="rId83"/>
    <p:sldId id="348" r:id="rId84"/>
    <p:sldId id="349" r:id="rId8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52" d="100"/>
          <a:sy n="52" d="100"/>
        </p:scale>
        <p:origin x="1116" y="6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tableStyles" Target="tableStyle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viewProps" Target="viewProps.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09/01/1442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09/01/1442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09/01/1442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09/01/1442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09/01/1442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09/01/1442</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09/01/1442</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09/01/1442</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09/01/1442</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09/01/1442</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09/01/1442</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09/01/1442</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smtClean="0"/>
              <a:t>Thermal Injuries:</a:t>
            </a:r>
            <a:endParaRPr lang="en-GB" dirty="0"/>
          </a:p>
        </p:txBody>
      </p:sp>
      <p:sp>
        <p:nvSpPr>
          <p:cNvPr id="3" name="عنصر نائب للمحتوى 2"/>
          <p:cNvSpPr>
            <a:spLocks noGrp="1"/>
          </p:cNvSpPr>
          <p:nvPr>
            <p:ph idx="1"/>
          </p:nvPr>
        </p:nvSpPr>
        <p:spPr/>
        <p:txBody>
          <a:bodyPr/>
          <a:lstStyle/>
          <a:p>
            <a:endParaRPr lang="en-GB" dirty="0" smtClean="0"/>
          </a:p>
          <a:p>
            <a:pPr algn="ctr">
              <a:buFont typeface="Wingdings" pitchFamily="2" charset="2"/>
              <a:buNone/>
            </a:pPr>
            <a:endParaRPr lang="en-GB" b="1" dirty="0" smtClean="0">
              <a:latin typeface="Times New Roman" pitchFamily="18" charset="0"/>
              <a:cs typeface="Times New Roman" pitchFamily="18" charset="0"/>
            </a:endParaRPr>
          </a:p>
          <a:p>
            <a:pPr algn="ctr"/>
            <a:r>
              <a:rPr lang="ar-LY" dirty="0" err="1" smtClean="0">
                <a:latin typeface="Times New Roman" pitchFamily="18" charset="0"/>
                <a:cs typeface="Times New Roman" pitchFamily="18" charset="0"/>
              </a:rPr>
              <a:t>د.</a:t>
            </a:r>
            <a:r>
              <a:rPr lang="ar-LY" dirty="0" smtClean="0">
                <a:latin typeface="Times New Roman" pitchFamily="18" charset="0"/>
                <a:cs typeface="Times New Roman" pitchFamily="18" charset="0"/>
              </a:rPr>
              <a:t> سمير </a:t>
            </a:r>
            <a:r>
              <a:rPr lang="ar-LY" dirty="0" err="1" smtClean="0">
                <a:latin typeface="Times New Roman" pitchFamily="18" charset="0"/>
                <a:cs typeface="Times New Roman" pitchFamily="18" charset="0"/>
              </a:rPr>
              <a:t>المرغني</a:t>
            </a:r>
            <a:r>
              <a:rPr lang="ar-LY" dirty="0" smtClean="0">
                <a:latin typeface="Times New Roman" pitchFamily="18" charset="0"/>
                <a:cs typeface="Times New Roman" pitchFamily="18" charset="0"/>
              </a:rPr>
              <a:t>- </a:t>
            </a:r>
            <a:r>
              <a:rPr lang="ar-LY" dirty="0" err="1" smtClean="0">
                <a:latin typeface="Times New Roman" pitchFamily="18" charset="0"/>
                <a:cs typeface="Times New Roman" pitchFamily="18" charset="0"/>
              </a:rPr>
              <a:t>دكتوراة</a:t>
            </a:r>
            <a:r>
              <a:rPr lang="ar-LY" dirty="0" smtClean="0">
                <a:latin typeface="Times New Roman" pitchFamily="18" charset="0"/>
                <a:cs typeface="Times New Roman" pitchFamily="18" charset="0"/>
              </a:rPr>
              <a:t> في البصمة الوراثية-بريطانيا </a:t>
            </a:r>
            <a:endParaRPr lang="en-GB" dirty="0" smtClean="0">
              <a:latin typeface="Times New Roman" pitchFamily="18" charset="0"/>
              <a:cs typeface="Times New Roman" pitchFamily="18" charset="0"/>
            </a:endParaRPr>
          </a:p>
          <a:p>
            <a:pPr algn="ctr"/>
            <a:r>
              <a:rPr lang="ar-LY" dirty="0" smtClean="0">
                <a:latin typeface="Times New Roman" pitchFamily="18" charset="0"/>
                <a:cs typeface="Times New Roman" pitchFamily="18" charset="0"/>
              </a:rPr>
              <a:t>استاذ مساعد-كلية </a:t>
            </a:r>
            <a:r>
              <a:rPr lang="ar-LY" dirty="0" err="1" smtClean="0">
                <a:latin typeface="Times New Roman" pitchFamily="18" charset="0"/>
                <a:cs typeface="Times New Roman" pitchFamily="18" charset="0"/>
              </a:rPr>
              <a:t>الطب </a:t>
            </a:r>
            <a:r>
              <a:rPr lang="ar-LY" dirty="0" smtClean="0">
                <a:latin typeface="Times New Roman" pitchFamily="18" charset="0"/>
                <a:cs typeface="Times New Roman" pitchFamily="18" charset="0"/>
              </a:rPr>
              <a:t>-جامعة بنغازي</a:t>
            </a:r>
          </a:p>
          <a:p>
            <a:pPr algn="ctr"/>
            <a:r>
              <a:rPr lang="ar-LY" dirty="0" smtClean="0">
                <a:latin typeface="Times New Roman" pitchFamily="18" charset="0"/>
                <a:cs typeface="Times New Roman" pitchFamily="18" charset="0"/>
              </a:rPr>
              <a:t>رئيس قسم الطب الشرعي والسموم-كلية الطب-جامعة </a:t>
            </a:r>
            <a:r>
              <a:rPr lang="ar-LY" dirty="0" err="1" smtClean="0">
                <a:latin typeface="Times New Roman" pitchFamily="18" charset="0"/>
                <a:cs typeface="Times New Roman" pitchFamily="18" charset="0"/>
              </a:rPr>
              <a:t>اجدابيا</a:t>
            </a:r>
            <a:endParaRPr lang="en-GB" dirty="0" smtClean="0">
              <a:latin typeface="Times New Roman" pitchFamily="18" charset="0"/>
              <a:cs typeface="Times New Roman" pitchFamily="18" charset="0"/>
            </a:endParaRPr>
          </a:p>
          <a:p>
            <a:pPr algn="ctr"/>
            <a:r>
              <a:rPr lang="ar-LY" b="1" dirty="0" smtClean="0">
                <a:latin typeface="Times New Roman" pitchFamily="18" charset="0"/>
                <a:cs typeface="Times New Roman" pitchFamily="18" charset="0"/>
              </a:rPr>
              <a:t>والجامعة الدولية الليبية للعلوم الطبية</a:t>
            </a:r>
            <a:endParaRPr lang="en-GB" dirty="0" smtClean="0"/>
          </a:p>
          <a:p>
            <a:endParaRPr lang="en-GB" dirty="0" smtClean="0"/>
          </a:p>
          <a:p>
            <a:endParaRPr lang="en-GB" dirty="0" smtClean="0"/>
          </a:p>
          <a:p>
            <a:endParaRPr lang="en-GB" dirty="0" smtClean="0"/>
          </a:p>
          <a:p>
            <a:endParaRPr lang="en-GB"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785794"/>
            <a:ext cx="8229600" cy="5340369"/>
          </a:xfrm>
        </p:spPr>
        <p:txBody>
          <a:bodyPr/>
          <a:lstStyle/>
          <a:p>
            <a:pPr algn="l"/>
            <a:r>
              <a:rPr lang="en-GB" b="1" dirty="0" smtClean="0"/>
              <a:t>Scalds</a:t>
            </a:r>
          </a:p>
          <a:p>
            <a:pPr algn="l"/>
            <a:r>
              <a:rPr lang="en-GB" dirty="0" smtClean="0"/>
              <a:t>The general features of scalds are similar to those of burns, with </a:t>
            </a:r>
            <a:r>
              <a:rPr lang="en-GB" dirty="0" err="1" smtClean="0"/>
              <a:t>erythema</a:t>
            </a:r>
            <a:r>
              <a:rPr lang="en-GB" dirty="0" smtClean="0"/>
              <a:t> and blistering, but charring of the skin is only found when the liquid is extremely hot, such as with molten metal.</a:t>
            </a:r>
            <a:endParaRPr lang="en-GB"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cstate="print"/>
          <a:srcRect/>
          <a:stretch>
            <a:fillRect/>
          </a:stretch>
        </p:blipFill>
        <p:spPr bwMode="auto">
          <a:xfrm>
            <a:off x="3203848" y="260648"/>
            <a:ext cx="3125227" cy="4525963"/>
          </a:xfrm>
          <a:prstGeom prst="rect">
            <a:avLst/>
          </a:prstGeom>
          <a:noFill/>
          <a:ln w="9525">
            <a:noFill/>
            <a:miter lim="800000"/>
            <a:headEnd/>
            <a:tailEnd/>
          </a:ln>
        </p:spPr>
      </p:pic>
      <p:sp>
        <p:nvSpPr>
          <p:cNvPr id="5" name="مستطيل 4"/>
          <p:cNvSpPr/>
          <p:nvPr/>
        </p:nvSpPr>
        <p:spPr>
          <a:xfrm>
            <a:off x="1763688" y="4941168"/>
            <a:ext cx="6120680" cy="1477328"/>
          </a:xfrm>
          <a:prstGeom prst="rect">
            <a:avLst/>
          </a:prstGeom>
        </p:spPr>
        <p:txBody>
          <a:bodyPr wrap="square">
            <a:spAutoFit/>
          </a:bodyPr>
          <a:lstStyle/>
          <a:p>
            <a:pPr algn="l"/>
            <a:r>
              <a:rPr lang="en-GB" i="1" dirty="0" smtClean="0"/>
              <a:t>Scalds or wet burns in a child accidentally left in a</a:t>
            </a:r>
          </a:p>
          <a:p>
            <a:pPr algn="l"/>
            <a:r>
              <a:rPr lang="en-GB" i="1" dirty="0" smtClean="0"/>
              <a:t>hot bath while her mother went to answer the telephone. This</a:t>
            </a:r>
          </a:p>
          <a:p>
            <a:pPr algn="l"/>
            <a:r>
              <a:rPr lang="en-GB" i="1" dirty="0" smtClean="0"/>
              <a:t>illustrates that time, as well as temperature, is a factor in causing heat damage to skin. The child died some days later from an </a:t>
            </a:r>
            <a:r>
              <a:rPr lang="en-GB" i="1" dirty="0" err="1" smtClean="0"/>
              <a:t>intercurrent</a:t>
            </a:r>
            <a:r>
              <a:rPr lang="en-GB" i="1" dirty="0" smtClean="0"/>
              <a:t> chest infection.</a:t>
            </a:r>
            <a:endParaRPr lang="en-GB"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idx="1"/>
          </p:nvPr>
        </p:nvPicPr>
        <p:blipFill>
          <a:blip r:embed="rId2" cstate="print"/>
          <a:srcRect/>
          <a:stretch>
            <a:fillRect/>
          </a:stretch>
        </p:blipFill>
        <p:spPr bwMode="auto">
          <a:xfrm>
            <a:off x="2339752" y="476672"/>
            <a:ext cx="4467225" cy="3438525"/>
          </a:xfrm>
          <a:prstGeom prst="rect">
            <a:avLst/>
          </a:prstGeom>
          <a:noFill/>
          <a:ln w="9525">
            <a:noFill/>
            <a:miter lim="800000"/>
            <a:headEnd/>
            <a:tailEnd/>
          </a:ln>
        </p:spPr>
      </p:pic>
      <p:sp>
        <p:nvSpPr>
          <p:cNvPr id="5" name="مستطيل 4"/>
          <p:cNvSpPr/>
          <p:nvPr/>
        </p:nvSpPr>
        <p:spPr>
          <a:xfrm>
            <a:off x="1331640" y="4293096"/>
            <a:ext cx="6984776" cy="1200329"/>
          </a:xfrm>
          <a:prstGeom prst="rect">
            <a:avLst/>
          </a:prstGeom>
        </p:spPr>
        <p:txBody>
          <a:bodyPr wrap="square">
            <a:spAutoFit/>
          </a:bodyPr>
          <a:lstStyle/>
          <a:p>
            <a:pPr algn="l"/>
            <a:r>
              <a:rPr lang="en-GB" i="1" dirty="0" smtClean="0"/>
              <a:t>A burn on the inner sides of each upper thigh in a</a:t>
            </a:r>
          </a:p>
          <a:p>
            <a:pPr algn="l"/>
            <a:r>
              <a:rPr lang="en-GB" i="1" dirty="0" smtClean="0"/>
              <a:t>young woman. These are suggestive of the application of a hot-water</a:t>
            </a:r>
          </a:p>
          <a:p>
            <a:pPr algn="l"/>
            <a:r>
              <a:rPr lang="en-GB" i="1" dirty="0" smtClean="0"/>
              <a:t>bottle in an attempt at resuscitation after a criminal abortion. The</a:t>
            </a:r>
          </a:p>
          <a:p>
            <a:pPr algn="l"/>
            <a:r>
              <a:rPr lang="en-GB" i="1" dirty="0" smtClean="0"/>
              <a:t>victim died of air embolism following the use of a Higginson syringe.</a:t>
            </a:r>
            <a:endParaRPr lang="en-GB"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cstate="print"/>
          <a:srcRect/>
          <a:stretch>
            <a:fillRect/>
          </a:stretch>
        </p:blipFill>
        <p:spPr bwMode="auto">
          <a:xfrm>
            <a:off x="2928926" y="785794"/>
            <a:ext cx="3500462" cy="3929090"/>
          </a:xfrm>
          <a:prstGeom prst="rect">
            <a:avLst/>
          </a:prstGeom>
          <a:noFill/>
          <a:ln w="9525">
            <a:noFill/>
            <a:miter lim="800000"/>
            <a:headEnd/>
            <a:tailEnd/>
          </a:ln>
          <a:effectLst/>
        </p:spPr>
      </p:pic>
      <p:sp>
        <p:nvSpPr>
          <p:cNvPr id="5" name="مستطيل 4"/>
          <p:cNvSpPr/>
          <p:nvPr/>
        </p:nvSpPr>
        <p:spPr>
          <a:xfrm>
            <a:off x="1928794" y="4714884"/>
            <a:ext cx="4572000" cy="1754326"/>
          </a:xfrm>
          <a:prstGeom prst="rect">
            <a:avLst/>
          </a:prstGeom>
        </p:spPr>
        <p:txBody>
          <a:bodyPr>
            <a:spAutoFit/>
          </a:bodyPr>
          <a:lstStyle/>
          <a:p>
            <a:pPr algn="l"/>
            <a:r>
              <a:rPr lang="en-GB" dirty="0" smtClean="0"/>
              <a:t>Pattern of scalding from forced immersion in a</a:t>
            </a:r>
          </a:p>
          <a:p>
            <a:pPr algn="l"/>
            <a:r>
              <a:rPr lang="en-GB" dirty="0" smtClean="0"/>
              <a:t>hot bath. Note the clear demarcation between scalded and uninjured skin representing the    fluid level of the bath. Sparing of skin on the buttocks reflects firm contact between those</a:t>
            </a:r>
          </a:p>
          <a:p>
            <a:pPr algn="l"/>
            <a:r>
              <a:rPr lang="en-GB" dirty="0" smtClean="0"/>
              <a:t>parts and the base of the bath.</a:t>
            </a:r>
            <a:endParaRPr lang="en-GB"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idx="1"/>
          </p:nvPr>
        </p:nvPicPr>
        <p:blipFill>
          <a:blip r:embed="rId2" cstate="print"/>
          <a:srcRect/>
          <a:stretch>
            <a:fillRect/>
          </a:stretch>
        </p:blipFill>
        <p:spPr bwMode="auto">
          <a:xfrm>
            <a:off x="2500298" y="500042"/>
            <a:ext cx="4206704" cy="4525963"/>
          </a:xfrm>
          <a:prstGeom prst="rect">
            <a:avLst/>
          </a:prstGeom>
          <a:noFill/>
          <a:ln w="9525">
            <a:noFill/>
            <a:miter lim="800000"/>
            <a:headEnd/>
            <a:tailEnd/>
          </a:ln>
          <a:effectLst/>
        </p:spPr>
      </p:pic>
      <p:sp>
        <p:nvSpPr>
          <p:cNvPr id="5" name="مستطيل 4"/>
          <p:cNvSpPr/>
          <p:nvPr/>
        </p:nvSpPr>
        <p:spPr>
          <a:xfrm>
            <a:off x="2571736" y="5143512"/>
            <a:ext cx="3807453" cy="369332"/>
          </a:xfrm>
          <a:prstGeom prst="rect">
            <a:avLst/>
          </a:prstGeom>
        </p:spPr>
        <p:txBody>
          <a:bodyPr wrap="none">
            <a:spAutoFit/>
          </a:bodyPr>
          <a:lstStyle/>
          <a:p>
            <a:r>
              <a:rPr lang="en-GB" dirty="0" smtClean="0"/>
              <a:t>Pattern of scalding from running water</a:t>
            </a:r>
            <a:endParaRPr lang="en-GB"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714356"/>
            <a:ext cx="8229600" cy="5411807"/>
          </a:xfrm>
        </p:spPr>
        <p:txBody>
          <a:bodyPr>
            <a:normAutofit fontScale="77500" lnSpcReduction="20000"/>
          </a:bodyPr>
          <a:lstStyle/>
          <a:p>
            <a:pPr algn="l"/>
            <a:r>
              <a:rPr lang="en-GB" b="1" dirty="0" err="1" smtClean="0"/>
              <a:t>Pathophysiological</a:t>
            </a:r>
            <a:r>
              <a:rPr lang="en-GB" b="1" dirty="0" smtClean="0"/>
              <a:t> consequences of thermal injury</a:t>
            </a:r>
          </a:p>
          <a:p>
            <a:pPr algn="l"/>
            <a:r>
              <a:rPr lang="en-GB" dirty="0" smtClean="0"/>
              <a:t>Burned/scalded tissue elicits an acute inflammatory</a:t>
            </a:r>
          </a:p>
          <a:p>
            <a:pPr algn="l"/>
            <a:r>
              <a:rPr lang="en-GB" dirty="0" smtClean="0"/>
              <a:t>response, leading to increased capillary permeability</a:t>
            </a:r>
          </a:p>
          <a:p>
            <a:pPr algn="l"/>
            <a:r>
              <a:rPr lang="en-GB" dirty="0" smtClean="0"/>
              <a:t>at the injured site; tissue fluid loss associated with</a:t>
            </a:r>
          </a:p>
          <a:p>
            <a:pPr algn="l"/>
            <a:r>
              <a:rPr lang="en-GB" dirty="0" smtClean="0"/>
              <a:t>thermal injury can be severe enough to cause dehydration,</a:t>
            </a:r>
          </a:p>
          <a:p>
            <a:pPr algn="l"/>
            <a:r>
              <a:rPr lang="en-GB" dirty="0" smtClean="0"/>
              <a:t>electrolyte disturbance and </a:t>
            </a:r>
            <a:r>
              <a:rPr lang="en-GB" dirty="0" err="1" smtClean="0"/>
              <a:t>hypovolaemic</a:t>
            </a:r>
            <a:endParaRPr lang="en-GB" dirty="0" smtClean="0"/>
          </a:p>
          <a:p>
            <a:pPr algn="l"/>
            <a:r>
              <a:rPr lang="en-GB" dirty="0" smtClean="0"/>
              <a:t>shock and, if the burn area exceeds 20% of the total</a:t>
            </a:r>
          </a:p>
          <a:p>
            <a:pPr algn="l"/>
            <a:r>
              <a:rPr lang="en-GB" dirty="0" smtClean="0"/>
              <a:t>body surface area, the release of systemic inflammatory</a:t>
            </a:r>
          </a:p>
          <a:p>
            <a:pPr algn="l"/>
            <a:r>
              <a:rPr lang="en-GB" dirty="0" smtClean="0"/>
              <a:t>mediators which may lead to acute lung injury</a:t>
            </a:r>
          </a:p>
          <a:p>
            <a:pPr algn="l"/>
            <a:r>
              <a:rPr lang="en-GB" dirty="0" smtClean="0"/>
              <a:t>and multiple organ dysfunction/failure. Burned skin</a:t>
            </a:r>
          </a:p>
          <a:p>
            <a:pPr algn="l"/>
            <a:r>
              <a:rPr lang="en-GB" dirty="0" smtClean="0"/>
              <a:t>provides no protection against infection, increasing</a:t>
            </a:r>
          </a:p>
          <a:p>
            <a:pPr algn="l"/>
            <a:r>
              <a:rPr lang="en-GB" dirty="0" smtClean="0"/>
              <a:t>the risk of sepsis in survivors.</a:t>
            </a:r>
            <a:endParaRPr lang="en-GB"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785794"/>
            <a:ext cx="8229600" cy="5340369"/>
          </a:xfrm>
        </p:spPr>
        <p:txBody>
          <a:bodyPr>
            <a:normAutofit fontScale="70000" lnSpcReduction="20000"/>
          </a:bodyPr>
          <a:lstStyle/>
          <a:p>
            <a:pPr algn="l"/>
            <a:r>
              <a:rPr lang="en-GB" b="1" dirty="0" smtClean="0"/>
              <a:t>Exposure to heat/hyperthermia</a:t>
            </a:r>
          </a:p>
          <a:p>
            <a:pPr algn="l"/>
            <a:r>
              <a:rPr lang="en-GB" dirty="0" smtClean="0"/>
              <a:t>Hyperthermia – a condition where the core body</a:t>
            </a:r>
          </a:p>
          <a:p>
            <a:pPr algn="l"/>
            <a:r>
              <a:rPr lang="en-GB" dirty="0" smtClean="0"/>
              <a:t>temperature is greater than 40°C (100°F) – occurs</a:t>
            </a:r>
          </a:p>
          <a:p>
            <a:pPr algn="l"/>
            <a:r>
              <a:rPr lang="en-GB" dirty="0" smtClean="0"/>
              <a:t>when heat is no longer effectively dissipated, leading</a:t>
            </a:r>
          </a:p>
          <a:p>
            <a:pPr algn="l"/>
            <a:r>
              <a:rPr lang="en-GB" dirty="0" smtClean="0"/>
              <a:t>to excessive heat retention. Its development is</a:t>
            </a:r>
          </a:p>
          <a:p>
            <a:pPr algn="l"/>
            <a:r>
              <a:rPr lang="en-GB" dirty="0" smtClean="0"/>
              <a:t>more likely in those who have taken substances</a:t>
            </a:r>
          </a:p>
          <a:p>
            <a:pPr algn="l"/>
            <a:r>
              <a:rPr lang="en-GB" dirty="0" smtClean="0"/>
              <a:t>(e.g. drugs, including cocaine and amphetamine)</a:t>
            </a:r>
          </a:p>
          <a:p>
            <a:pPr algn="l"/>
            <a:r>
              <a:rPr lang="en-GB" dirty="0" smtClean="0"/>
              <a:t>that elevate metabolic rate/heat production or reduce</a:t>
            </a:r>
          </a:p>
          <a:p>
            <a:pPr algn="l"/>
            <a:r>
              <a:rPr lang="en-GB" dirty="0" smtClean="0"/>
              <a:t>sweating, or in those with medical conditions</a:t>
            </a:r>
          </a:p>
          <a:p>
            <a:pPr algn="l"/>
            <a:r>
              <a:rPr lang="en-GB" dirty="0" smtClean="0"/>
              <a:t>(e.g. hyperthyroidism). Autopsy findings in ‘heat illness’,</a:t>
            </a:r>
          </a:p>
          <a:p>
            <a:pPr algn="l"/>
            <a:r>
              <a:rPr lang="en-GB" dirty="0" smtClean="0"/>
              <a:t>including ‘heat stroke’, are non-specific but</a:t>
            </a:r>
          </a:p>
          <a:p>
            <a:pPr algn="l"/>
            <a:r>
              <a:rPr lang="en-GB" dirty="0" smtClean="0"/>
              <a:t>can include pulmonary and/or cerebral oedema,</a:t>
            </a:r>
          </a:p>
          <a:p>
            <a:pPr algn="l"/>
            <a:r>
              <a:rPr lang="en-GB" dirty="0" smtClean="0"/>
              <a:t>visceral surface </a:t>
            </a:r>
            <a:r>
              <a:rPr lang="en-GB" dirty="0" err="1" smtClean="0"/>
              <a:t>petechiae</a:t>
            </a:r>
            <a:r>
              <a:rPr lang="en-GB" dirty="0" smtClean="0"/>
              <a:t> and features in keeping</a:t>
            </a:r>
          </a:p>
          <a:p>
            <a:pPr algn="l"/>
            <a:r>
              <a:rPr lang="en-GB" dirty="0" smtClean="0"/>
              <a:t>with ‘shock’ and multiple organ failure in those who</a:t>
            </a:r>
          </a:p>
          <a:p>
            <a:pPr algn="l"/>
            <a:r>
              <a:rPr lang="en-GB" dirty="0" smtClean="0"/>
              <a:t>survive for a short period.</a:t>
            </a:r>
            <a:endParaRPr lang="en-GB"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Grp="1" noChangeAspect="1" noChangeArrowheads="1"/>
          </p:cNvPicPr>
          <p:nvPr>
            <p:ph idx="1"/>
          </p:nvPr>
        </p:nvPicPr>
        <p:blipFill>
          <a:blip r:embed="rId2" cstate="print"/>
          <a:srcRect/>
          <a:stretch>
            <a:fillRect/>
          </a:stretch>
        </p:blipFill>
        <p:spPr bwMode="auto">
          <a:xfrm>
            <a:off x="2571736" y="357166"/>
            <a:ext cx="4000528" cy="4286304"/>
          </a:xfrm>
          <a:prstGeom prst="rect">
            <a:avLst/>
          </a:prstGeom>
          <a:noFill/>
          <a:ln w="9525">
            <a:noFill/>
            <a:miter lim="800000"/>
            <a:headEnd/>
            <a:tailEnd/>
          </a:ln>
          <a:effectLst/>
        </p:spPr>
      </p:pic>
      <p:sp>
        <p:nvSpPr>
          <p:cNvPr id="5" name="مستطيل 4"/>
          <p:cNvSpPr/>
          <p:nvPr/>
        </p:nvSpPr>
        <p:spPr>
          <a:xfrm>
            <a:off x="2357422" y="4643446"/>
            <a:ext cx="4572000" cy="1477328"/>
          </a:xfrm>
          <a:prstGeom prst="rect">
            <a:avLst/>
          </a:prstGeom>
        </p:spPr>
        <p:txBody>
          <a:bodyPr>
            <a:spAutoFit/>
          </a:bodyPr>
          <a:lstStyle/>
          <a:p>
            <a:pPr algn="l"/>
            <a:r>
              <a:rPr lang="en-GB" dirty="0" smtClean="0"/>
              <a:t>Charred body at the scene of a fire showing the ‘pugilist attitude’ and post-mortem skin splits on the chest. Extreme care must be taken to preserve the teeth in such cases, in order to assist identification of the deceased.</a:t>
            </a:r>
            <a:endParaRPr lang="en-GB"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Grp="1" noChangeAspect="1" noChangeArrowheads="1"/>
          </p:cNvPicPr>
          <p:nvPr>
            <p:ph idx="1"/>
          </p:nvPr>
        </p:nvPicPr>
        <p:blipFill>
          <a:blip r:embed="rId2" cstate="print"/>
          <a:srcRect/>
          <a:stretch>
            <a:fillRect/>
          </a:stretch>
        </p:blipFill>
        <p:spPr bwMode="auto">
          <a:xfrm>
            <a:off x="1835696" y="332656"/>
            <a:ext cx="5629275" cy="4248150"/>
          </a:xfrm>
          <a:prstGeom prst="rect">
            <a:avLst/>
          </a:prstGeom>
          <a:noFill/>
          <a:ln w="9525">
            <a:noFill/>
            <a:miter lim="800000"/>
            <a:headEnd/>
            <a:tailEnd/>
          </a:ln>
        </p:spPr>
      </p:pic>
      <p:sp>
        <p:nvSpPr>
          <p:cNvPr id="5" name="مستطيل 4"/>
          <p:cNvSpPr/>
          <p:nvPr/>
        </p:nvSpPr>
        <p:spPr>
          <a:xfrm>
            <a:off x="1403648" y="4869160"/>
            <a:ext cx="6840760" cy="1200329"/>
          </a:xfrm>
          <a:prstGeom prst="rect">
            <a:avLst/>
          </a:prstGeom>
        </p:spPr>
        <p:txBody>
          <a:bodyPr wrap="square">
            <a:spAutoFit/>
          </a:bodyPr>
          <a:lstStyle/>
          <a:p>
            <a:pPr algn="l"/>
            <a:r>
              <a:rPr lang="en-GB" i="1" dirty="0" smtClean="0"/>
              <a:t>Post-mortem burn on the arm and chest caused by a hot-water bottle being left over the heart in an attempt at resuscitation. The lesion is</a:t>
            </a:r>
          </a:p>
          <a:p>
            <a:pPr algn="l"/>
            <a:r>
              <a:rPr lang="en-GB" i="1" dirty="0" smtClean="0"/>
              <a:t>sharp-edged, there is no </a:t>
            </a:r>
            <a:r>
              <a:rPr lang="en-GB" i="1" dirty="0" err="1" smtClean="0"/>
              <a:t>erythematous</a:t>
            </a:r>
            <a:r>
              <a:rPr lang="en-GB" i="1" dirty="0" smtClean="0"/>
              <a:t> margin, and the surface is brown and leathery from post-mortem drying.</a:t>
            </a:r>
            <a:endParaRPr lang="en-GB"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Grp="1" noChangeAspect="1" noChangeArrowheads="1"/>
          </p:cNvPicPr>
          <p:nvPr>
            <p:ph idx="1"/>
          </p:nvPr>
        </p:nvPicPr>
        <p:blipFill>
          <a:blip r:embed="rId2" cstate="print"/>
          <a:srcRect/>
          <a:stretch>
            <a:fillRect/>
          </a:stretch>
        </p:blipFill>
        <p:spPr bwMode="auto">
          <a:xfrm>
            <a:off x="2411760" y="548680"/>
            <a:ext cx="4486275" cy="3400425"/>
          </a:xfrm>
          <a:prstGeom prst="rect">
            <a:avLst/>
          </a:prstGeom>
          <a:noFill/>
          <a:ln w="9525">
            <a:noFill/>
            <a:miter lim="800000"/>
            <a:headEnd/>
            <a:tailEnd/>
          </a:ln>
        </p:spPr>
      </p:pic>
      <p:sp>
        <p:nvSpPr>
          <p:cNvPr id="5" name="مستطيل 4"/>
          <p:cNvSpPr/>
          <p:nvPr/>
        </p:nvSpPr>
        <p:spPr>
          <a:xfrm>
            <a:off x="2339752" y="4149080"/>
            <a:ext cx="4572000" cy="1754326"/>
          </a:xfrm>
          <a:prstGeom prst="rect">
            <a:avLst/>
          </a:prstGeom>
        </p:spPr>
        <p:txBody>
          <a:bodyPr>
            <a:spAutoFit/>
          </a:bodyPr>
          <a:lstStyle/>
          <a:p>
            <a:pPr algn="l"/>
            <a:r>
              <a:rPr lang="en-GB" i="1" dirty="0" smtClean="0"/>
              <a:t>Larynx of a house-fire victim showing heat</a:t>
            </a:r>
          </a:p>
          <a:p>
            <a:pPr algn="l"/>
            <a:r>
              <a:rPr lang="en-GB" i="1" dirty="0" smtClean="0"/>
              <a:t>blanching of the epiglottis and glottal entrance from breathing hot gas. The lower cut end of the trachea shows copious soot-containing</a:t>
            </a:r>
          </a:p>
          <a:p>
            <a:pPr algn="l"/>
            <a:r>
              <a:rPr lang="en-GB" i="1" dirty="0" smtClean="0"/>
              <a:t>mucus, also indicating respiration during the fire.</a:t>
            </a:r>
            <a:endParaRPr lang="en-GB"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928670"/>
            <a:ext cx="8229600" cy="5197493"/>
          </a:xfrm>
        </p:spPr>
        <p:txBody>
          <a:bodyPr/>
          <a:lstStyle/>
          <a:p>
            <a:pPr algn="l"/>
            <a:r>
              <a:rPr lang="en-GB" b="1" dirty="0" smtClean="0"/>
              <a:t>Introduction</a:t>
            </a:r>
          </a:p>
          <a:p>
            <a:pPr algn="l"/>
            <a:r>
              <a:rPr lang="en-GB" dirty="0" smtClean="0"/>
              <a:t>Heat, cold and electricity are some of the ‘physical agents’ that can cause non-kinetic injuries to the body.</a:t>
            </a:r>
            <a:endParaRPr lang="en-GB"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Grp="1" noChangeAspect="1" noChangeArrowheads="1"/>
          </p:cNvPicPr>
          <p:nvPr>
            <p:ph idx="1"/>
          </p:nvPr>
        </p:nvPicPr>
        <p:blipFill>
          <a:blip r:embed="rId2" cstate="print"/>
          <a:srcRect/>
          <a:stretch>
            <a:fillRect/>
          </a:stretch>
        </p:blipFill>
        <p:spPr bwMode="auto">
          <a:xfrm>
            <a:off x="2339752" y="404664"/>
            <a:ext cx="4495800" cy="3400425"/>
          </a:xfrm>
          <a:prstGeom prst="rect">
            <a:avLst/>
          </a:prstGeom>
          <a:noFill/>
          <a:ln w="9525">
            <a:noFill/>
            <a:miter lim="800000"/>
            <a:headEnd/>
            <a:tailEnd/>
          </a:ln>
        </p:spPr>
      </p:pic>
      <p:sp>
        <p:nvSpPr>
          <p:cNvPr id="5" name="مستطيل 4"/>
          <p:cNvSpPr/>
          <p:nvPr/>
        </p:nvSpPr>
        <p:spPr>
          <a:xfrm>
            <a:off x="2267744" y="4005064"/>
            <a:ext cx="4572000" cy="1477328"/>
          </a:xfrm>
          <a:prstGeom prst="rect">
            <a:avLst/>
          </a:prstGeom>
        </p:spPr>
        <p:txBody>
          <a:bodyPr>
            <a:spAutoFit/>
          </a:bodyPr>
          <a:lstStyle/>
          <a:p>
            <a:pPr algn="l"/>
            <a:r>
              <a:rPr lang="en-GB" i="1" dirty="0" smtClean="0"/>
              <a:t>A small bronchus from a fire victim, showing</a:t>
            </a:r>
          </a:p>
          <a:p>
            <a:pPr algn="l"/>
            <a:r>
              <a:rPr lang="en-GB" i="1" dirty="0" smtClean="0"/>
              <a:t>histological evidence of soot deposition, together with desquamation of the epithelium and plugging with cellular debris. (Van </a:t>
            </a:r>
            <a:r>
              <a:rPr lang="en-GB" i="1" dirty="0" err="1" smtClean="0"/>
              <a:t>Gieson</a:t>
            </a:r>
            <a:r>
              <a:rPr lang="en-GB" i="1" dirty="0" smtClean="0"/>
              <a:t>;</a:t>
            </a:r>
          </a:p>
          <a:p>
            <a:pPr algn="l"/>
            <a:r>
              <a:rPr lang="en-GB" i="1" dirty="0" smtClean="0"/>
              <a:t>original magnification 10.)</a:t>
            </a:r>
            <a:endParaRPr lang="en-GB"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Grp="1" noChangeAspect="1" noChangeArrowheads="1"/>
          </p:cNvPicPr>
          <p:nvPr>
            <p:ph idx="1"/>
          </p:nvPr>
        </p:nvPicPr>
        <p:blipFill>
          <a:blip r:embed="rId2" cstate="print"/>
          <a:srcRect/>
          <a:stretch>
            <a:fillRect/>
          </a:stretch>
        </p:blipFill>
        <p:spPr bwMode="auto">
          <a:xfrm>
            <a:off x="2915816" y="332656"/>
            <a:ext cx="3355455" cy="4525963"/>
          </a:xfrm>
          <a:prstGeom prst="rect">
            <a:avLst/>
          </a:prstGeom>
          <a:noFill/>
          <a:ln w="9525">
            <a:noFill/>
            <a:miter lim="800000"/>
            <a:headEnd/>
            <a:tailEnd/>
          </a:ln>
        </p:spPr>
      </p:pic>
      <p:sp>
        <p:nvSpPr>
          <p:cNvPr id="5" name="مستطيل 4"/>
          <p:cNvSpPr/>
          <p:nvPr/>
        </p:nvSpPr>
        <p:spPr>
          <a:xfrm>
            <a:off x="1259632" y="4941168"/>
            <a:ext cx="7056784" cy="1477328"/>
          </a:xfrm>
          <a:prstGeom prst="rect">
            <a:avLst/>
          </a:prstGeom>
        </p:spPr>
        <p:txBody>
          <a:bodyPr wrap="square">
            <a:spAutoFit/>
          </a:bodyPr>
          <a:lstStyle/>
          <a:p>
            <a:pPr algn="l"/>
            <a:r>
              <a:rPr lang="en-GB" i="1" dirty="0" smtClean="0"/>
              <a:t>Soot in the tracheal mucus, a sign of breathing while</a:t>
            </a:r>
          </a:p>
          <a:p>
            <a:pPr algn="l"/>
            <a:r>
              <a:rPr lang="en-GB" i="1" dirty="0" smtClean="0"/>
              <a:t>the fire was in progress. Though soot can passively reach the glottis</a:t>
            </a:r>
          </a:p>
          <a:p>
            <a:pPr algn="l"/>
            <a:r>
              <a:rPr lang="en-GB" i="1" dirty="0" smtClean="0"/>
              <a:t>after death if the mouth is open, it cannot reach the lower air</a:t>
            </a:r>
          </a:p>
          <a:p>
            <a:pPr algn="l"/>
            <a:r>
              <a:rPr lang="en-GB" i="1" dirty="0" smtClean="0"/>
              <a:t>passages in any significant quantity. Histology of the smaller</a:t>
            </a:r>
          </a:p>
          <a:p>
            <a:pPr algn="l"/>
            <a:r>
              <a:rPr lang="en-GB" i="1" dirty="0" smtClean="0"/>
              <a:t>bronchi offers complete proof of active respiration.</a:t>
            </a:r>
            <a:endParaRPr lang="en-GB"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785794"/>
            <a:ext cx="8229600" cy="5340369"/>
          </a:xfrm>
        </p:spPr>
        <p:txBody>
          <a:bodyPr>
            <a:normAutofit fontScale="92500"/>
          </a:bodyPr>
          <a:lstStyle/>
          <a:p>
            <a:pPr algn="l"/>
            <a:r>
              <a:rPr lang="en-GB" b="1" dirty="0" smtClean="0"/>
              <a:t>Pathological investigation of bodies recovered from fires:   </a:t>
            </a:r>
          </a:p>
          <a:p>
            <a:pPr algn="l"/>
            <a:r>
              <a:rPr lang="en-GB" dirty="0" smtClean="0"/>
              <a:t>When a fire results in a fatality, there should be a</a:t>
            </a:r>
          </a:p>
          <a:p>
            <a:pPr algn="l"/>
            <a:r>
              <a:rPr lang="en-GB" dirty="0" smtClean="0"/>
              <a:t>low threshold for treating the death with caution,</a:t>
            </a:r>
          </a:p>
          <a:p>
            <a:pPr algn="l"/>
            <a:r>
              <a:rPr lang="en-GB" dirty="0" smtClean="0"/>
              <a:t>in view of the potential for there to have been an</a:t>
            </a:r>
          </a:p>
          <a:p>
            <a:pPr algn="l"/>
            <a:r>
              <a:rPr lang="en-GB" dirty="0" smtClean="0"/>
              <a:t>attempt made to conceal a homicide by ‘burning</a:t>
            </a:r>
          </a:p>
          <a:p>
            <a:pPr algn="l"/>
            <a:r>
              <a:rPr lang="en-GB" dirty="0" smtClean="0"/>
              <a:t>the evidence’. The need for safety of investigators</a:t>
            </a:r>
          </a:p>
          <a:p>
            <a:pPr algn="l"/>
            <a:r>
              <a:rPr lang="en-GB" dirty="0" smtClean="0"/>
              <a:t>after events such as gas explosions, is a very</a:t>
            </a:r>
          </a:p>
          <a:p>
            <a:pPr algn="l"/>
            <a:r>
              <a:rPr lang="en-GB" dirty="0" smtClean="0"/>
              <a:t>important consideration in the examination of fire scene.</a:t>
            </a:r>
            <a:endParaRPr lang="en-GB"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Grp="1" noChangeAspect="1" noChangeArrowheads="1"/>
          </p:cNvPicPr>
          <p:nvPr>
            <p:ph idx="1"/>
          </p:nvPr>
        </p:nvPicPr>
        <p:blipFill>
          <a:blip r:embed="rId2" cstate="print"/>
          <a:srcRect/>
          <a:stretch>
            <a:fillRect/>
          </a:stretch>
        </p:blipFill>
        <p:spPr bwMode="auto">
          <a:xfrm>
            <a:off x="1928794" y="857232"/>
            <a:ext cx="5286412" cy="3357586"/>
          </a:xfrm>
          <a:prstGeom prst="rect">
            <a:avLst/>
          </a:prstGeom>
          <a:noFill/>
          <a:ln w="9525">
            <a:noFill/>
            <a:miter lim="800000"/>
            <a:headEnd/>
            <a:tailEnd/>
          </a:ln>
          <a:effectLst/>
        </p:spPr>
      </p:pic>
      <p:sp>
        <p:nvSpPr>
          <p:cNvPr id="5" name="مستطيل 4"/>
          <p:cNvSpPr/>
          <p:nvPr/>
        </p:nvSpPr>
        <p:spPr>
          <a:xfrm>
            <a:off x="1428728" y="4286256"/>
            <a:ext cx="6429420" cy="1200329"/>
          </a:xfrm>
          <a:prstGeom prst="rect">
            <a:avLst/>
          </a:prstGeom>
        </p:spPr>
        <p:txBody>
          <a:bodyPr wrap="square">
            <a:spAutoFit/>
          </a:bodyPr>
          <a:lstStyle/>
          <a:p>
            <a:pPr algn="l"/>
            <a:r>
              <a:rPr lang="en-GB" dirty="0" smtClean="0"/>
              <a:t>The finding of a body in a burnt-out car should</a:t>
            </a:r>
          </a:p>
          <a:p>
            <a:pPr algn="l"/>
            <a:r>
              <a:rPr lang="en-GB" dirty="0" smtClean="0"/>
              <a:t>always be treated with suspicion. </a:t>
            </a:r>
            <a:r>
              <a:rPr lang="en-GB" dirty="0" err="1" smtClean="0"/>
              <a:t>Carboxyhaemoglobin</a:t>
            </a:r>
            <a:r>
              <a:rPr lang="en-GB" dirty="0" smtClean="0"/>
              <a:t> levels</a:t>
            </a:r>
          </a:p>
          <a:p>
            <a:pPr algn="l"/>
            <a:r>
              <a:rPr lang="en-GB" dirty="0" smtClean="0"/>
              <a:t>may be low in rapid fl ash petrol fires leading to difficulties in</a:t>
            </a:r>
          </a:p>
          <a:p>
            <a:pPr algn="l"/>
            <a:r>
              <a:rPr lang="en-GB" dirty="0" smtClean="0"/>
              <a:t>assessing vitality at the time of the fire.</a:t>
            </a:r>
            <a:endParaRPr lang="en-GB"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71480"/>
            <a:ext cx="8229600" cy="5554683"/>
          </a:xfrm>
        </p:spPr>
        <p:txBody>
          <a:bodyPr>
            <a:normAutofit fontScale="85000" lnSpcReduction="10000"/>
          </a:bodyPr>
          <a:lstStyle/>
          <a:p>
            <a:pPr algn="l"/>
            <a:r>
              <a:rPr lang="en-GB" dirty="0" smtClean="0"/>
              <a:t>The pathological investigation of bodies recovered</a:t>
            </a:r>
          </a:p>
          <a:p>
            <a:pPr algn="l"/>
            <a:r>
              <a:rPr lang="en-GB" dirty="0" smtClean="0"/>
              <a:t>from fires should attempt to:</a:t>
            </a:r>
          </a:p>
          <a:p>
            <a:pPr algn="l"/>
            <a:r>
              <a:rPr lang="en-GB" dirty="0" smtClean="0"/>
              <a:t>■ confirm the identity of the deceased;</a:t>
            </a:r>
          </a:p>
          <a:p>
            <a:pPr algn="l"/>
            <a:r>
              <a:rPr lang="en-GB" dirty="0" smtClean="0"/>
              <a:t>■ determine whether the deceased was alive at some</a:t>
            </a:r>
          </a:p>
          <a:p>
            <a:pPr algn="l"/>
            <a:r>
              <a:rPr lang="en-GB" dirty="0" smtClean="0"/>
              <a:t>time during the fire (or was dead before it started);</a:t>
            </a:r>
          </a:p>
          <a:p>
            <a:pPr algn="l"/>
            <a:r>
              <a:rPr lang="en-GB" dirty="0" smtClean="0"/>
              <a:t>■ determine why the deceased was in the fire (and</a:t>
            </a:r>
          </a:p>
          <a:p>
            <a:pPr algn="l"/>
            <a:r>
              <a:rPr lang="en-GB" dirty="0" smtClean="0"/>
              <a:t>why they could not get out of it);</a:t>
            </a:r>
          </a:p>
          <a:p>
            <a:pPr algn="l"/>
            <a:r>
              <a:rPr lang="en-GB" dirty="0" smtClean="0"/>
              <a:t>■ determine the cause of death; and</a:t>
            </a:r>
          </a:p>
          <a:p>
            <a:pPr algn="l"/>
            <a:r>
              <a:rPr lang="en-GB" dirty="0" smtClean="0"/>
              <a:t>■ determine (or give an opinion as to) the manner</a:t>
            </a:r>
          </a:p>
          <a:p>
            <a:pPr algn="l"/>
            <a:r>
              <a:rPr lang="en-GB" dirty="0" smtClean="0"/>
              <a:t>of death.</a:t>
            </a:r>
            <a:endParaRPr lang="en-GB"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714356"/>
            <a:ext cx="8229600" cy="5411807"/>
          </a:xfrm>
        </p:spPr>
        <p:txBody>
          <a:bodyPr>
            <a:normAutofit fontScale="85000" lnSpcReduction="10000"/>
          </a:bodyPr>
          <a:lstStyle/>
          <a:p>
            <a:pPr algn="l"/>
            <a:r>
              <a:rPr lang="en-GB" dirty="0" smtClean="0"/>
              <a:t>Visual identification from facial features may be</a:t>
            </a:r>
          </a:p>
          <a:p>
            <a:pPr algn="l"/>
            <a:r>
              <a:rPr lang="en-GB" dirty="0" smtClean="0"/>
              <a:t>possible if there has been limited fire damage to the</a:t>
            </a:r>
          </a:p>
          <a:p>
            <a:pPr algn="l"/>
            <a:r>
              <a:rPr lang="en-GB" dirty="0" smtClean="0"/>
              <a:t>body, but heat damage can cause major distortion of</a:t>
            </a:r>
          </a:p>
          <a:p>
            <a:pPr algn="l"/>
            <a:r>
              <a:rPr lang="en-GB" dirty="0" smtClean="0"/>
              <a:t>such features even in the absence of direct burns.</a:t>
            </a:r>
          </a:p>
          <a:p>
            <a:pPr algn="l"/>
            <a:r>
              <a:rPr lang="en-GB" dirty="0" smtClean="0"/>
              <a:t>Personal effects may assist identification, as</a:t>
            </a:r>
          </a:p>
          <a:p>
            <a:pPr algn="l"/>
            <a:r>
              <a:rPr lang="en-GB" dirty="0" smtClean="0"/>
              <a:t>will unique medical features and factors such as</a:t>
            </a:r>
          </a:p>
          <a:p>
            <a:pPr algn="l"/>
            <a:r>
              <a:rPr lang="en-GB" dirty="0" smtClean="0"/>
              <a:t>the presence of scars and tattoos, but where there</a:t>
            </a:r>
          </a:p>
          <a:p>
            <a:pPr algn="l"/>
            <a:r>
              <a:rPr lang="en-GB" dirty="0" smtClean="0"/>
              <a:t>is severe charring of the body more robust means</a:t>
            </a:r>
          </a:p>
          <a:p>
            <a:pPr algn="l"/>
            <a:r>
              <a:rPr lang="en-GB" dirty="0" smtClean="0"/>
              <a:t>of identification must be relied on such as dental</a:t>
            </a:r>
          </a:p>
          <a:p>
            <a:pPr algn="l"/>
            <a:r>
              <a:rPr lang="en-GB" dirty="0" smtClean="0"/>
              <a:t>examination and comparison of the dentition with</a:t>
            </a:r>
          </a:p>
          <a:p>
            <a:pPr algn="l"/>
            <a:r>
              <a:rPr lang="en-GB" dirty="0" smtClean="0"/>
              <a:t>available ante-mortem records or DNA analysis.</a:t>
            </a:r>
            <a:endParaRPr lang="en-GB"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a:bodyPr>
          <a:lstStyle/>
          <a:p>
            <a:pPr algn="l"/>
            <a:r>
              <a:rPr lang="en-GB" dirty="0" smtClean="0"/>
              <a:t>Post-mortem radiography should usually be performed before dissection, with particular emphasis on radiographs to assist identification (dentition, surgical</a:t>
            </a:r>
          </a:p>
          <a:p>
            <a:pPr algn="l"/>
            <a:r>
              <a:rPr lang="en-GB" dirty="0" smtClean="0"/>
              <a:t>prostheses, etc.), to identify fractures (including healing fractures with callus) and to exclude projectiles such as bullets and shrapnel.</a:t>
            </a:r>
            <a:endParaRPr lang="en-GB"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714356"/>
            <a:ext cx="8229600" cy="5411807"/>
          </a:xfrm>
        </p:spPr>
        <p:txBody>
          <a:bodyPr>
            <a:normAutofit fontScale="85000" lnSpcReduction="10000"/>
          </a:bodyPr>
          <a:lstStyle/>
          <a:p>
            <a:pPr algn="l"/>
            <a:r>
              <a:rPr lang="en-GB" dirty="0" smtClean="0"/>
              <a:t>Determination of ‘vitality’ (the fact that someone</a:t>
            </a:r>
          </a:p>
          <a:p>
            <a:pPr algn="l"/>
            <a:r>
              <a:rPr lang="en-GB" dirty="0" smtClean="0"/>
              <a:t>was alive) during the fire at post-mortem examination</a:t>
            </a:r>
          </a:p>
          <a:p>
            <a:pPr algn="l"/>
            <a:r>
              <a:rPr lang="en-GB" dirty="0" smtClean="0"/>
              <a:t>may be possible by the finding of soot</a:t>
            </a:r>
          </a:p>
          <a:p>
            <a:pPr algn="l"/>
            <a:r>
              <a:rPr lang="en-GB" dirty="0" smtClean="0"/>
              <a:t>in the airways, oesophagus and/or stomach – the</a:t>
            </a:r>
          </a:p>
          <a:p>
            <a:pPr algn="l"/>
            <a:r>
              <a:rPr lang="en-GB" dirty="0" smtClean="0"/>
              <a:t>implication that respiration was required to inhale</a:t>
            </a:r>
          </a:p>
          <a:p>
            <a:pPr algn="l"/>
            <a:r>
              <a:rPr lang="en-GB" dirty="0" smtClean="0"/>
              <a:t>the soot. The presence of soot below the level of</a:t>
            </a:r>
          </a:p>
          <a:p>
            <a:pPr algn="l"/>
            <a:r>
              <a:rPr lang="en-GB" dirty="0" smtClean="0"/>
              <a:t>the vocal cords, often accompanied by thermal injury</a:t>
            </a:r>
          </a:p>
          <a:p>
            <a:pPr algn="l"/>
            <a:r>
              <a:rPr lang="en-GB" dirty="0" smtClean="0"/>
              <a:t>of the epithelial lining of the airways, is particularly</a:t>
            </a:r>
          </a:p>
          <a:p>
            <a:pPr algn="l"/>
            <a:r>
              <a:rPr lang="en-GB" dirty="0" smtClean="0"/>
              <a:t>useful, and may be confirmed under the</a:t>
            </a:r>
          </a:p>
          <a:p>
            <a:pPr algn="l"/>
            <a:r>
              <a:rPr lang="en-GB" dirty="0" smtClean="0"/>
              <a:t>microscope</a:t>
            </a:r>
            <a:endParaRPr lang="en-GB"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928670"/>
            <a:ext cx="8229600" cy="5197493"/>
          </a:xfrm>
        </p:spPr>
        <p:txBody>
          <a:bodyPr>
            <a:normAutofit/>
          </a:bodyPr>
          <a:lstStyle/>
          <a:p>
            <a:pPr algn="l"/>
            <a:r>
              <a:rPr lang="en-GB" dirty="0" smtClean="0"/>
              <a:t>Blood samples can be taken for a rapid assessment of </a:t>
            </a:r>
            <a:r>
              <a:rPr lang="en-GB" dirty="0" err="1" smtClean="0"/>
              <a:t>carboxyhaemoglobin</a:t>
            </a:r>
            <a:r>
              <a:rPr lang="en-GB" dirty="0" smtClean="0"/>
              <a:t>, as a convenient marker of the inhalation of the combustion products of fire i.e. the inhalation of carbon monoxide, a product of incomplete combustion.   </a:t>
            </a:r>
          </a:p>
          <a:p>
            <a:pPr algn="l"/>
            <a:r>
              <a:rPr lang="en-GB" dirty="0" smtClean="0"/>
              <a:t>While </a:t>
            </a:r>
            <a:r>
              <a:rPr lang="en-GB" dirty="0" err="1" smtClean="0"/>
              <a:t>carboxyhaemoglobin</a:t>
            </a:r>
            <a:r>
              <a:rPr lang="en-GB" dirty="0" smtClean="0"/>
              <a:t> levels are commonly elevated in fire deaths (a level of over 50 per cent</a:t>
            </a:r>
            <a:endParaRPr lang="en-GB"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smtClean="0"/>
              <a:t>Failure to escape from fire</a:t>
            </a:r>
            <a:endParaRPr lang="en-GB" dirty="0"/>
          </a:p>
        </p:txBody>
      </p:sp>
      <p:sp>
        <p:nvSpPr>
          <p:cNvPr id="3" name="عنصر نائب للمحتوى 2"/>
          <p:cNvSpPr>
            <a:spLocks noGrp="1"/>
          </p:cNvSpPr>
          <p:nvPr>
            <p:ph idx="1"/>
          </p:nvPr>
        </p:nvSpPr>
        <p:spPr>
          <a:xfrm>
            <a:off x="457200" y="1285860"/>
            <a:ext cx="8229600" cy="4840303"/>
          </a:xfrm>
        </p:spPr>
        <p:txBody>
          <a:bodyPr>
            <a:normAutofit fontScale="62500" lnSpcReduction="20000"/>
          </a:bodyPr>
          <a:lstStyle/>
          <a:p>
            <a:pPr algn="l"/>
            <a:r>
              <a:rPr lang="en-GB" dirty="0" smtClean="0"/>
              <a:t>Deceased was already dead before the start of the </a:t>
            </a:r>
            <a:r>
              <a:rPr lang="en-GB" dirty="0" err="1" smtClean="0"/>
              <a:t>fi</a:t>
            </a:r>
            <a:r>
              <a:rPr lang="en-GB" dirty="0" smtClean="0"/>
              <a:t> re</a:t>
            </a:r>
          </a:p>
          <a:p>
            <a:pPr algn="l"/>
            <a:r>
              <a:rPr lang="en-GB" dirty="0" smtClean="0"/>
              <a:t>● Deceased was intoxicated (alcohol and/or drugs)</a:t>
            </a:r>
          </a:p>
          <a:p>
            <a:pPr algn="l"/>
            <a:r>
              <a:rPr lang="en-GB" dirty="0" smtClean="0"/>
              <a:t>● Deceased was elderly and/or disabled</a:t>
            </a:r>
          </a:p>
          <a:p>
            <a:pPr algn="l"/>
            <a:r>
              <a:rPr lang="en-GB" dirty="0" smtClean="0"/>
              <a:t>● Deceased was immobile</a:t>
            </a:r>
          </a:p>
          <a:p>
            <a:pPr algn="l"/>
            <a:r>
              <a:rPr lang="en-GB" dirty="0" smtClean="0"/>
              <a:t>● Deceased was rapidly overcome by fumes/smoke because of ‘poor</a:t>
            </a:r>
          </a:p>
          <a:p>
            <a:pPr algn="l"/>
            <a:r>
              <a:rPr lang="en-GB" dirty="0" smtClean="0"/>
              <a:t>physiological reserve’ (e.g. </a:t>
            </a:r>
            <a:r>
              <a:rPr lang="en-GB" dirty="0" err="1" smtClean="0"/>
              <a:t>ischaemic</a:t>
            </a:r>
            <a:r>
              <a:rPr lang="en-GB" dirty="0" smtClean="0"/>
              <a:t> heart disease or chronic</a:t>
            </a:r>
          </a:p>
          <a:p>
            <a:pPr algn="l"/>
            <a:r>
              <a:rPr lang="en-GB" dirty="0" smtClean="0"/>
              <a:t>obstructive airways disease)</a:t>
            </a:r>
          </a:p>
          <a:p>
            <a:pPr algn="l"/>
            <a:r>
              <a:rPr lang="en-GB" dirty="0" smtClean="0"/>
              <a:t>● Deceased had insufficient time to escape the fire owing to the nature</a:t>
            </a:r>
          </a:p>
          <a:p>
            <a:pPr algn="l"/>
            <a:r>
              <a:rPr lang="en-GB" dirty="0" smtClean="0"/>
              <a:t>of the fire itself (an explosion or ‘fl ash fire’)</a:t>
            </a:r>
          </a:p>
          <a:p>
            <a:pPr algn="l"/>
            <a:r>
              <a:rPr lang="en-GB" dirty="0" smtClean="0"/>
              <a:t>● There was panic/confusion</a:t>
            </a:r>
          </a:p>
          <a:p>
            <a:pPr algn="l"/>
            <a:r>
              <a:rPr lang="en-GB" dirty="0" smtClean="0"/>
              <a:t>● Escape routes were obstructed (deliberately or accidentally)</a:t>
            </a:r>
          </a:p>
          <a:p>
            <a:pPr algn="l"/>
            <a:r>
              <a:rPr lang="en-GB" dirty="0" smtClean="0"/>
              <a:t>● Deceased was in an unfamiliar environment (and did not know where</a:t>
            </a:r>
          </a:p>
          <a:p>
            <a:pPr algn="l"/>
            <a:r>
              <a:rPr lang="en-GB" dirty="0" smtClean="0"/>
              <a:t>the escape route was)</a:t>
            </a:r>
            <a:endParaRPr lang="en-GB"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28596" y="928670"/>
            <a:ext cx="8229600" cy="4525963"/>
          </a:xfrm>
        </p:spPr>
        <p:txBody>
          <a:bodyPr>
            <a:normAutofit fontScale="92500"/>
          </a:bodyPr>
          <a:lstStyle/>
          <a:p>
            <a:pPr algn="l"/>
            <a:r>
              <a:rPr lang="en-GB" b="1" dirty="0" smtClean="0"/>
              <a:t>Severity of burn</a:t>
            </a:r>
            <a:endParaRPr lang="en-GB" dirty="0" smtClean="0"/>
          </a:p>
          <a:p>
            <a:pPr algn="l"/>
            <a:r>
              <a:rPr lang="en-GB" dirty="0" smtClean="0"/>
              <a:t>■ first degree – </a:t>
            </a:r>
            <a:r>
              <a:rPr lang="en-GB" dirty="0" err="1" smtClean="0"/>
              <a:t>erythema</a:t>
            </a:r>
            <a:r>
              <a:rPr lang="en-GB" dirty="0" smtClean="0"/>
              <a:t> and blistering (</a:t>
            </a:r>
            <a:r>
              <a:rPr lang="en-GB" dirty="0" err="1" smtClean="0"/>
              <a:t>vesiculation</a:t>
            </a:r>
            <a:r>
              <a:rPr lang="en-GB" dirty="0" smtClean="0"/>
              <a:t>);</a:t>
            </a:r>
          </a:p>
          <a:p>
            <a:pPr algn="l"/>
            <a:r>
              <a:rPr lang="en-GB" dirty="0" smtClean="0"/>
              <a:t>■ second degree – burning of the full-thickness of</a:t>
            </a:r>
          </a:p>
          <a:p>
            <a:pPr algn="l"/>
            <a:r>
              <a:rPr lang="en-GB" dirty="0" smtClean="0"/>
              <a:t>the epidermis and exposure of the dermis;</a:t>
            </a:r>
          </a:p>
          <a:p>
            <a:pPr algn="l"/>
            <a:r>
              <a:rPr lang="en-GB" dirty="0" smtClean="0"/>
              <a:t>■ third degree – destruction down to </a:t>
            </a:r>
            <a:r>
              <a:rPr lang="en-GB" dirty="0" err="1" smtClean="0"/>
              <a:t>subdermal</a:t>
            </a:r>
            <a:endParaRPr lang="en-GB" dirty="0" smtClean="0"/>
          </a:p>
          <a:p>
            <a:pPr algn="l"/>
            <a:r>
              <a:rPr lang="en-GB" dirty="0" smtClean="0"/>
              <a:t>tissues, sometimes with carbonization and exposure of muscle and bone.</a:t>
            </a:r>
            <a:endParaRPr lang="en-GB"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Grp="1" noChangeAspect="1" noChangeArrowheads="1"/>
          </p:cNvPicPr>
          <p:nvPr>
            <p:ph idx="1"/>
          </p:nvPr>
        </p:nvPicPr>
        <p:blipFill>
          <a:blip r:embed="rId2" cstate="print"/>
          <a:srcRect/>
          <a:stretch>
            <a:fillRect/>
          </a:stretch>
        </p:blipFill>
        <p:spPr bwMode="auto">
          <a:xfrm>
            <a:off x="2143108" y="357166"/>
            <a:ext cx="5072098" cy="3871917"/>
          </a:xfrm>
          <a:prstGeom prst="rect">
            <a:avLst/>
          </a:prstGeom>
          <a:noFill/>
          <a:ln w="9525">
            <a:noFill/>
            <a:miter lim="800000"/>
            <a:headEnd/>
            <a:tailEnd/>
          </a:ln>
          <a:effectLst/>
        </p:spPr>
      </p:pic>
      <p:sp>
        <p:nvSpPr>
          <p:cNvPr id="5" name="مستطيل 4"/>
          <p:cNvSpPr/>
          <p:nvPr/>
        </p:nvSpPr>
        <p:spPr>
          <a:xfrm>
            <a:off x="2143108" y="4357694"/>
            <a:ext cx="4572000" cy="1200329"/>
          </a:xfrm>
          <a:prstGeom prst="rect">
            <a:avLst/>
          </a:prstGeom>
        </p:spPr>
        <p:txBody>
          <a:bodyPr>
            <a:spAutoFit/>
          </a:bodyPr>
          <a:lstStyle/>
          <a:p>
            <a:pPr algn="l"/>
            <a:r>
              <a:rPr lang="en-GB" dirty="0" smtClean="0"/>
              <a:t>Soot staining can be seen in the oesophagus in this body recovered from a house fire. Such staining indicates that the deceased was alive – and able to swallow – at the time of the fire.</a:t>
            </a:r>
            <a:endParaRPr lang="en-GB"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00042"/>
            <a:ext cx="8229600" cy="5626121"/>
          </a:xfrm>
        </p:spPr>
        <p:txBody>
          <a:bodyPr>
            <a:normAutofit/>
          </a:bodyPr>
          <a:lstStyle/>
          <a:p>
            <a:pPr algn="l"/>
            <a:r>
              <a:rPr lang="en-GB" b="1" dirty="0" smtClean="0"/>
              <a:t>Deaths occurring during a fire</a:t>
            </a:r>
          </a:p>
          <a:p>
            <a:pPr algn="l"/>
            <a:r>
              <a:rPr lang="en-GB" dirty="0" smtClean="0"/>
              <a:t>The majority of burnt bodies recovered from fires will not have died from the direct effect of burns, but from exposure to the products of combustion (smoke, carbon monoxide, cyanide and a cocktail of toxic combustion by-products) and/or the inhalation of hot air/gases</a:t>
            </a:r>
            <a:endParaRPr lang="en-GB"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71480"/>
            <a:ext cx="8229600" cy="5554683"/>
          </a:xfrm>
        </p:spPr>
        <p:txBody>
          <a:bodyPr>
            <a:normAutofit lnSpcReduction="10000"/>
          </a:bodyPr>
          <a:lstStyle/>
          <a:p>
            <a:pPr algn="l"/>
            <a:r>
              <a:rPr lang="en-GB" dirty="0" smtClean="0"/>
              <a:t>Interference with respiration (owing to a reduction in environmental oxygen and/or the production of carbon monoxide and other toxic substances)</a:t>
            </a:r>
          </a:p>
          <a:p>
            <a:pPr algn="l"/>
            <a:r>
              <a:rPr lang="en-GB" dirty="0" smtClean="0"/>
              <a:t>● Inhalation heat injury leading to     </a:t>
            </a:r>
            <a:r>
              <a:rPr lang="en-GB" dirty="0" err="1" smtClean="0"/>
              <a:t>laryngospasm</a:t>
            </a:r>
            <a:r>
              <a:rPr lang="en-GB" dirty="0" smtClean="0"/>
              <a:t>, </a:t>
            </a:r>
            <a:r>
              <a:rPr lang="en-GB" dirty="0" err="1" smtClean="0"/>
              <a:t>bronchospasm</a:t>
            </a:r>
            <a:r>
              <a:rPr lang="en-GB" dirty="0" smtClean="0"/>
              <a:t> and so-called ‘</a:t>
            </a:r>
            <a:r>
              <a:rPr lang="en-GB" dirty="0" err="1" smtClean="0"/>
              <a:t>vagal</a:t>
            </a:r>
            <a:r>
              <a:rPr lang="en-GB" dirty="0" smtClean="0"/>
              <a:t> inhibition’ and cardiac arrest       </a:t>
            </a:r>
          </a:p>
          <a:p>
            <a:pPr algn="l"/>
            <a:r>
              <a:rPr lang="en-GB" dirty="0" smtClean="0"/>
              <a:t>● Exposure to extreme heat and shock</a:t>
            </a:r>
          </a:p>
          <a:p>
            <a:pPr algn="l"/>
            <a:r>
              <a:rPr lang="en-GB" dirty="0" smtClean="0"/>
              <a:t>● Trauma</a:t>
            </a:r>
          </a:p>
          <a:p>
            <a:pPr algn="l"/>
            <a:r>
              <a:rPr lang="en-GB" dirty="0" smtClean="0"/>
              <a:t>● Exacerbation of pre-existing natural disease or burns</a:t>
            </a:r>
            <a:endParaRPr lang="en-GB"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Grp="1" noChangeAspect="1" noChangeArrowheads="1"/>
          </p:cNvPicPr>
          <p:nvPr>
            <p:ph idx="1"/>
          </p:nvPr>
        </p:nvPicPr>
        <p:blipFill>
          <a:blip r:embed="rId2" cstate="print"/>
          <a:srcRect/>
          <a:stretch>
            <a:fillRect/>
          </a:stretch>
        </p:blipFill>
        <p:spPr bwMode="auto">
          <a:xfrm>
            <a:off x="2071670" y="857232"/>
            <a:ext cx="5072098" cy="4071966"/>
          </a:xfrm>
          <a:prstGeom prst="rect">
            <a:avLst/>
          </a:prstGeom>
          <a:noFill/>
          <a:ln w="9525">
            <a:noFill/>
            <a:miter lim="800000"/>
            <a:headEnd/>
            <a:tailEnd/>
          </a:ln>
          <a:effectLst/>
        </p:spPr>
      </p:pic>
      <p:sp>
        <p:nvSpPr>
          <p:cNvPr id="5" name="مستطيل 4"/>
          <p:cNvSpPr/>
          <p:nvPr/>
        </p:nvSpPr>
        <p:spPr>
          <a:xfrm>
            <a:off x="1214414" y="4929198"/>
            <a:ext cx="6215106" cy="1200329"/>
          </a:xfrm>
          <a:prstGeom prst="rect">
            <a:avLst/>
          </a:prstGeom>
        </p:spPr>
        <p:txBody>
          <a:bodyPr wrap="square">
            <a:spAutoFit/>
          </a:bodyPr>
          <a:lstStyle/>
          <a:p>
            <a:pPr algn="l"/>
            <a:r>
              <a:rPr lang="en-GB" dirty="0" smtClean="0"/>
              <a:t>Post-mortem fire-related skull fractures in a severely charred body. There is a reddish-brown heat haematoma/</a:t>
            </a:r>
            <a:r>
              <a:rPr lang="en-GB" dirty="0" err="1" smtClean="0"/>
              <a:t>extradural</a:t>
            </a:r>
            <a:r>
              <a:rPr lang="en-GB" dirty="0" smtClean="0"/>
              <a:t> haemorrhage on the inner surface of the carbonized cranial vault.</a:t>
            </a:r>
            <a:endParaRPr lang="en-GB"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Grp="1" noChangeAspect="1" noChangeArrowheads="1"/>
          </p:cNvPicPr>
          <p:nvPr>
            <p:ph idx="1"/>
          </p:nvPr>
        </p:nvPicPr>
        <p:blipFill>
          <a:blip r:embed="rId2" cstate="print"/>
          <a:srcRect/>
          <a:stretch>
            <a:fillRect/>
          </a:stretch>
        </p:blipFill>
        <p:spPr bwMode="auto">
          <a:xfrm>
            <a:off x="2714612" y="428604"/>
            <a:ext cx="3821924" cy="5054617"/>
          </a:xfrm>
          <a:prstGeom prst="rect">
            <a:avLst/>
          </a:prstGeom>
          <a:noFill/>
          <a:ln w="9525">
            <a:noFill/>
            <a:miter lim="800000"/>
            <a:headEnd/>
            <a:tailEnd/>
          </a:ln>
          <a:effectLst/>
        </p:spPr>
      </p:pic>
      <p:sp>
        <p:nvSpPr>
          <p:cNvPr id="5" name="مستطيل 4"/>
          <p:cNvSpPr/>
          <p:nvPr/>
        </p:nvSpPr>
        <p:spPr>
          <a:xfrm>
            <a:off x="1214414" y="5500702"/>
            <a:ext cx="7143800" cy="923330"/>
          </a:xfrm>
          <a:prstGeom prst="rect">
            <a:avLst/>
          </a:prstGeom>
        </p:spPr>
        <p:txBody>
          <a:bodyPr wrap="square">
            <a:spAutoFit/>
          </a:bodyPr>
          <a:lstStyle/>
          <a:p>
            <a:pPr algn="l"/>
            <a:r>
              <a:rPr lang="en-GB" dirty="0" smtClean="0"/>
              <a:t>Post-mortem </a:t>
            </a:r>
            <a:r>
              <a:rPr lang="en-GB" dirty="0" err="1" smtClean="0"/>
              <a:t>artefactual</a:t>
            </a:r>
            <a:r>
              <a:rPr lang="en-GB" dirty="0" smtClean="0"/>
              <a:t> skin splitting in charred skin. No haemorrhage can be seen in the depths of the splits and they should not be confused with ante-mortem injuries.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92500"/>
          </a:bodyPr>
          <a:lstStyle/>
          <a:p>
            <a:pPr algn="l"/>
            <a:r>
              <a:rPr lang="en-GB" b="1" dirty="0" smtClean="0"/>
              <a:t>Cold injury (hypothermia)</a:t>
            </a:r>
          </a:p>
          <a:p>
            <a:pPr algn="l"/>
            <a:r>
              <a:rPr lang="en-GB" dirty="0" smtClean="0"/>
              <a:t>Cold injury (hypothermia) has both clinical and</a:t>
            </a:r>
          </a:p>
          <a:p>
            <a:pPr algn="l"/>
            <a:r>
              <a:rPr lang="en-GB" dirty="0" smtClean="0"/>
              <a:t>forensic aspects, as many people suffer from and</a:t>
            </a:r>
          </a:p>
          <a:p>
            <a:pPr algn="l"/>
            <a:r>
              <a:rPr lang="en-GB" dirty="0" smtClean="0"/>
              <a:t>die of hypothermia even in temperate climates in</a:t>
            </a:r>
          </a:p>
          <a:p>
            <a:pPr algn="l"/>
            <a:r>
              <a:rPr lang="en-GB" dirty="0" smtClean="0"/>
              <a:t>winter. In marine disasters, hypothermia may be</a:t>
            </a:r>
          </a:p>
          <a:p>
            <a:pPr algn="l"/>
            <a:r>
              <a:rPr lang="en-GB" dirty="0" smtClean="0"/>
              <a:t>as common a cause of death as drowning.</a:t>
            </a:r>
            <a:endParaRPr lang="en-GB"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785794"/>
            <a:ext cx="8229600" cy="5340369"/>
          </a:xfrm>
        </p:spPr>
        <p:txBody>
          <a:bodyPr>
            <a:normAutofit fontScale="25000" lnSpcReduction="20000"/>
          </a:bodyPr>
          <a:lstStyle/>
          <a:p>
            <a:pPr algn="l"/>
            <a:r>
              <a:rPr lang="en-GB" sz="9600" dirty="0" smtClean="0"/>
              <a:t>Mild cases</a:t>
            </a:r>
          </a:p>
          <a:p>
            <a:pPr algn="l"/>
            <a:r>
              <a:rPr lang="en-GB" sz="8000" b="1" dirty="0" smtClean="0"/>
              <a:t>– shivering</a:t>
            </a:r>
          </a:p>
          <a:p>
            <a:pPr algn="l"/>
            <a:r>
              <a:rPr lang="en-GB" sz="8000" b="1" dirty="0" smtClean="0"/>
              <a:t>– feeling cold</a:t>
            </a:r>
          </a:p>
          <a:p>
            <a:pPr algn="l"/>
            <a:r>
              <a:rPr lang="en-GB" sz="8000" b="1" dirty="0" smtClean="0"/>
              <a:t>– lethargy</a:t>
            </a:r>
          </a:p>
          <a:p>
            <a:pPr algn="l"/>
            <a:r>
              <a:rPr lang="en-GB" sz="8000" b="1" dirty="0" smtClean="0"/>
              <a:t>– cold, pale skin</a:t>
            </a:r>
          </a:p>
          <a:p>
            <a:pPr algn="l"/>
            <a:r>
              <a:rPr lang="en-GB" sz="8000" dirty="0" smtClean="0"/>
              <a:t>● Moderate cases</a:t>
            </a:r>
          </a:p>
          <a:p>
            <a:pPr algn="l"/>
            <a:r>
              <a:rPr lang="en-GB" sz="8000" b="1" dirty="0" smtClean="0"/>
              <a:t>– violent, uncontrollable shivering</a:t>
            </a:r>
          </a:p>
          <a:p>
            <a:pPr algn="l"/>
            <a:r>
              <a:rPr lang="en-GB" sz="8000" b="1" dirty="0" smtClean="0"/>
              <a:t>– cognitive impairment</a:t>
            </a:r>
          </a:p>
          <a:p>
            <a:pPr algn="l"/>
            <a:r>
              <a:rPr lang="en-GB" sz="8000" b="1" dirty="0" smtClean="0"/>
              <a:t>– confusion</a:t>
            </a:r>
          </a:p>
          <a:p>
            <a:pPr algn="l"/>
            <a:r>
              <a:rPr lang="en-GB" sz="8000" b="1" dirty="0" smtClean="0"/>
              <a:t>– loss of judgment and reasoning</a:t>
            </a:r>
          </a:p>
          <a:p>
            <a:pPr algn="l"/>
            <a:r>
              <a:rPr lang="en-GB" sz="8000" b="1" dirty="0" smtClean="0"/>
              <a:t>– loss of coordination, including difficulty moving around or stumbling</a:t>
            </a:r>
          </a:p>
          <a:p>
            <a:pPr algn="l"/>
            <a:r>
              <a:rPr lang="en-GB" sz="8000" b="1" dirty="0" smtClean="0"/>
              <a:t>– memory loss</a:t>
            </a:r>
          </a:p>
          <a:p>
            <a:pPr algn="l"/>
            <a:r>
              <a:rPr lang="en-GB" sz="8000" b="1" dirty="0" smtClean="0"/>
              <a:t>– drowsiness</a:t>
            </a:r>
          </a:p>
          <a:p>
            <a:pPr algn="l"/>
            <a:r>
              <a:rPr lang="en-GB" sz="8000" b="1" dirty="0" smtClean="0"/>
              <a:t>– slurred speech</a:t>
            </a:r>
          </a:p>
          <a:p>
            <a:pPr algn="l"/>
            <a:r>
              <a:rPr lang="en-GB" sz="8000" b="1" dirty="0" smtClean="0"/>
              <a:t>– apathy</a:t>
            </a:r>
          </a:p>
          <a:p>
            <a:pPr algn="l"/>
            <a:r>
              <a:rPr lang="en-GB" sz="8000" b="1" dirty="0" smtClean="0"/>
              <a:t>– slow, shallow breathing</a:t>
            </a:r>
          </a:p>
          <a:p>
            <a:pPr algn="l"/>
            <a:r>
              <a:rPr lang="en-GB" sz="8000" b="1" dirty="0" smtClean="0"/>
              <a:t>– weak pulse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Grp="1" noChangeAspect="1" noChangeArrowheads="1"/>
          </p:cNvPicPr>
          <p:nvPr>
            <p:ph idx="1"/>
          </p:nvPr>
        </p:nvPicPr>
        <p:blipFill>
          <a:blip r:embed="rId2" cstate="print"/>
          <a:srcRect/>
          <a:stretch>
            <a:fillRect/>
          </a:stretch>
        </p:blipFill>
        <p:spPr bwMode="auto">
          <a:xfrm>
            <a:off x="1857356" y="714356"/>
            <a:ext cx="5286412" cy="3643338"/>
          </a:xfrm>
          <a:prstGeom prst="rect">
            <a:avLst/>
          </a:prstGeom>
          <a:noFill/>
          <a:ln w="9525">
            <a:noFill/>
            <a:miter lim="800000"/>
            <a:headEnd/>
            <a:tailEnd/>
          </a:ln>
          <a:effectLst/>
        </p:spPr>
      </p:pic>
      <p:sp>
        <p:nvSpPr>
          <p:cNvPr id="5" name="مستطيل 4"/>
          <p:cNvSpPr/>
          <p:nvPr/>
        </p:nvSpPr>
        <p:spPr>
          <a:xfrm>
            <a:off x="2000232" y="4357694"/>
            <a:ext cx="4572000" cy="646331"/>
          </a:xfrm>
          <a:prstGeom prst="rect">
            <a:avLst/>
          </a:prstGeom>
        </p:spPr>
        <p:txBody>
          <a:bodyPr>
            <a:spAutoFit/>
          </a:bodyPr>
          <a:lstStyle/>
          <a:p>
            <a:pPr algn="l"/>
            <a:r>
              <a:rPr lang="en-GB" dirty="0" smtClean="0"/>
              <a:t>Pinkish discoloration over the large joints in fatal hypothermia.</a:t>
            </a:r>
            <a:endParaRPr lang="en-GB"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p:cNvPicPr>
            <a:picLocks noGrp="1" noChangeAspect="1" noChangeArrowheads="1"/>
          </p:cNvPicPr>
          <p:nvPr>
            <p:ph idx="1"/>
          </p:nvPr>
        </p:nvPicPr>
        <p:blipFill>
          <a:blip r:embed="rId2" cstate="print"/>
          <a:srcRect/>
          <a:stretch>
            <a:fillRect/>
          </a:stretch>
        </p:blipFill>
        <p:spPr bwMode="auto">
          <a:xfrm>
            <a:off x="2214546" y="214290"/>
            <a:ext cx="4929222" cy="3571900"/>
          </a:xfrm>
          <a:prstGeom prst="rect">
            <a:avLst/>
          </a:prstGeom>
          <a:noFill/>
          <a:ln w="9525">
            <a:noFill/>
            <a:miter lim="800000"/>
            <a:headEnd/>
            <a:tailEnd/>
          </a:ln>
          <a:effectLst/>
        </p:spPr>
      </p:pic>
      <p:sp>
        <p:nvSpPr>
          <p:cNvPr id="5" name="مستطيل 4"/>
          <p:cNvSpPr/>
          <p:nvPr/>
        </p:nvSpPr>
        <p:spPr>
          <a:xfrm>
            <a:off x="2143108" y="4071942"/>
            <a:ext cx="4572000" cy="1200329"/>
          </a:xfrm>
          <a:prstGeom prst="rect">
            <a:avLst/>
          </a:prstGeom>
        </p:spPr>
        <p:txBody>
          <a:bodyPr>
            <a:spAutoFit/>
          </a:bodyPr>
          <a:lstStyle/>
          <a:p>
            <a:pPr algn="l"/>
            <a:r>
              <a:rPr lang="en-GB" dirty="0" smtClean="0"/>
              <a:t>Numerous superficial haemorrhagic gastric</a:t>
            </a:r>
          </a:p>
          <a:p>
            <a:pPr algn="l"/>
            <a:r>
              <a:rPr lang="en-GB" dirty="0" smtClean="0"/>
              <a:t>erosions of the lining of the stomach in hypothermia. These are often called ‘</a:t>
            </a:r>
            <a:r>
              <a:rPr lang="en-GB" dirty="0" err="1" smtClean="0"/>
              <a:t>Wischnewsky</a:t>
            </a:r>
            <a:r>
              <a:rPr lang="en-GB" dirty="0" smtClean="0"/>
              <a:t>’ spots.</a:t>
            </a:r>
            <a:endParaRPr lang="en-GB"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p:cNvPicPr>
            <a:picLocks noGrp="1" noChangeAspect="1" noChangeArrowheads="1"/>
          </p:cNvPicPr>
          <p:nvPr>
            <p:ph idx="1"/>
          </p:nvPr>
        </p:nvPicPr>
        <p:blipFill>
          <a:blip r:embed="rId2" cstate="print"/>
          <a:srcRect/>
          <a:stretch>
            <a:fillRect/>
          </a:stretch>
        </p:blipFill>
        <p:spPr bwMode="auto">
          <a:xfrm>
            <a:off x="2357422" y="785794"/>
            <a:ext cx="4857784" cy="3714776"/>
          </a:xfrm>
          <a:prstGeom prst="rect">
            <a:avLst/>
          </a:prstGeom>
          <a:noFill/>
          <a:ln w="9525">
            <a:noFill/>
            <a:miter lim="800000"/>
            <a:headEnd/>
            <a:tailEnd/>
          </a:ln>
          <a:effectLst/>
        </p:spPr>
      </p:pic>
      <p:sp>
        <p:nvSpPr>
          <p:cNvPr id="5" name="مستطيل 4"/>
          <p:cNvSpPr/>
          <p:nvPr/>
        </p:nvSpPr>
        <p:spPr>
          <a:xfrm>
            <a:off x="3286116" y="4786322"/>
            <a:ext cx="2548325" cy="369332"/>
          </a:xfrm>
          <a:prstGeom prst="rect">
            <a:avLst/>
          </a:prstGeom>
        </p:spPr>
        <p:txBody>
          <a:bodyPr wrap="none">
            <a:spAutoFit/>
          </a:bodyPr>
          <a:lstStyle/>
          <a:p>
            <a:r>
              <a:rPr lang="en-GB" dirty="0" smtClean="0"/>
              <a:t>Frostbite of the knuckles.</a:t>
            </a:r>
            <a:endParaRPr lang="en-GB"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cstate="print"/>
          <a:srcRect/>
          <a:stretch>
            <a:fillRect/>
          </a:stretch>
        </p:blipFill>
        <p:spPr bwMode="auto">
          <a:xfrm>
            <a:off x="2339752" y="260649"/>
            <a:ext cx="4505325" cy="4104456"/>
          </a:xfrm>
          <a:prstGeom prst="rect">
            <a:avLst/>
          </a:prstGeom>
          <a:noFill/>
          <a:ln w="9525">
            <a:noFill/>
            <a:miter lim="800000"/>
            <a:headEnd/>
            <a:tailEnd/>
          </a:ln>
        </p:spPr>
      </p:pic>
      <p:sp>
        <p:nvSpPr>
          <p:cNvPr id="5" name="مستطيل 4"/>
          <p:cNvSpPr/>
          <p:nvPr/>
        </p:nvSpPr>
        <p:spPr>
          <a:xfrm>
            <a:off x="2267744" y="4509120"/>
            <a:ext cx="4572000" cy="1754326"/>
          </a:xfrm>
          <a:prstGeom prst="rect">
            <a:avLst/>
          </a:prstGeom>
        </p:spPr>
        <p:txBody>
          <a:bodyPr>
            <a:spAutoFit/>
          </a:bodyPr>
          <a:lstStyle/>
          <a:p>
            <a:pPr algn="l"/>
            <a:r>
              <a:rPr lang="en-GB" i="1" dirty="0" smtClean="0"/>
              <a:t>First- and second-degree burns on the right thigh and scrotum of a 5-year-old diabetic child, who had been treated by a quack, who had promised the parents to cure the child by hot baths. Death was caused by the untreated diabetes.</a:t>
            </a:r>
            <a:endParaRPr lang="en-GB"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28596" y="1142984"/>
            <a:ext cx="8229600" cy="4525963"/>
          </a:xfrm>
        </p:spPr>
        <p:txBody>
          <a:bodyPr>
            <a:normAutofit fontScale="92500"/>
          </a:bodyPr>
          <a:lstStyle/>
          <a:p>
            <a:pPr algn="l"/>
            <a:r>
              <a:rPr lang="en-GB" dirty="0" smtClean="0"/>
              <a:t>● Severe cases</a:t>
            </a:r>
          </a:p>
          <a:p>
            <a:pPr algn="l"/>
            <a:r>
              <a:rPr lang="en-GB" b="1" dirty="0" smtClean="0"/>
              <a:t>– loss of control of hands, feet and limbs</a:t>
            </a:r>
          </a:p>
          <a:p>
            <a:pPr algn="l"/>
            <a:r>
              <a:rPr lang="en-GB" b="1" dirty="0" smtClean="0"/>
              <a:t>– uncontrollable shivering that suddenly stops</a:t>
            </a:r>
          </a:p>
          <a:p>
            <a:pPr algn="l"/>
            <a:r>
              <a:rPr lang="en-GB" b="1" dirty="0" smtClean="0"/>
              <a:t>– unconsciousness</a:t>
            </a:r>
          </a:p>
          <a:p>
            <a:pPr algn="l"/>
            <a:r>
              <a:rPr lang="en-GB" b="1" dirty="0" smtClean="0"/>
              <a:t>– shallow or no breathing, weak</a:t>
            </a:r>
          </a:p>
          <a:p>
            <a:pPr algn="l"/>
            <a:r>
              <a:rPr lang="en-GB" b="1" dirty="0" smtClean="0"/>
              <a:t>– irregular or no pulse</a:t>
            </a:r>
          </a:p>
          <a:p>
            <a:pPr algn="l"/>
            <a:r>
              <a:rPr lang="en-GB" b="1" dirty="0" smtClean="0"/>
              <a:t>– stiff muscles</a:t>
            </a:r>
          </a:p>
          <a:p>
            <a:pPr algn="l"/>
            <a:r>
              <a:rPr lang="en-GB" b="1" dirty="0" smtClean="0"/>
              <a:t>– dilated </a:t>
            </a:r>
            <a:r>
              <a:rPr lang="en-GB" sz="3000" b="1" dirty="0" smtClean="0"/>
              <a:t>pupils</a:t>
            </a:r>
            <a:endParaRPr lang="en-GB" sz="3000" dirty="0" smtClean="0"/>
          </a:p>
          <a:p>
            <a:endParaRPr lang="en-GB"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857232"/>
            <a:ext cx="8229600" cy="5268931"/>
          </a:xfrm>
        </p:spPr>
        <p:txBody>
          <a:bodyPr>
            <a:normAutofit/>
          </a:bodyPr>
          <a:lstStyle/>
          <a:p>
            <a:pPr algn="l"/>
            <a:r>
              <a:rPr lang="en-GB" dirty="0" smtClean="0"/>
              <a:t>The body may rapidly lose temperature when immersed in cold water, as water has a cooling effect that is 20–30 times that of dry air. Hypothermia may confer a protective effect on survival following cold water immersion, but survival may be accompanied by severe hypoxic brain injury.</a:t>
            </a:r>
            <a:endParaRPr lang="en-GB"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algn="l"/>
            <a:r>
              <a:rPr lang="en-GB" dirty="0" smtClean="0"/>
              <a:t>Generally, the elderly, children and trauma</a:t>
            </a:r>
          </a:p>
          <a:p>
            <a:pPr algn="l"/>
            <a:r>
              <a:rPr lang="en-GB" dirty="0" smtClean="0"/>
              <a:t>patients are susceptible to hypothermia. Hypothermia can be classified into </a:t>
            </a:r>
            <a:r>
              <a:rPr lang="en-GB" i="1" dirty="0" smtClean="0"/>
              <a:t>mild (core temperature </a:t>
            </a:r>
            <a:r>
              <a:rPr lang="en-GB" dirty="0" smtClean="0"/>
              <a:t>32–35°C compared with a normal of 37.5°C), </a:t>
            </a:r>
            <a:r>
              <a:rPr lang="en-GB" i="1" dirty="0" smtClean="0"/>
              <a:t>moderate </a:t>
            </a:r>
            <a:r>
              <a:rPr lang="en-GB" dirty="0" smtClean="0"/>
              <a:t>(30–32°C), or </a:t>
            </a:r>
          </a:p>
          <a:p>
            <a:pPr algn="l">
              <a:buNone/>
            </a:pPr>
            <a:r>
              <a:rPr lang="en-GB" i="1" dirty="0" smtClean="0"/>
              <a:t>severe (&lt; 30°C).</a:t>
            </a:r>
            <a:endParaRPr lang="en-GB"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00042"/>
            <a:ext cx="8229600" cy="5626121"/>
          </a:xfrm>
        </p:spPr>
        <p:txBody>
          <a:bodyPr>
            <a:normAutofit/>
          </a:bodyPr>
          <a:lstStyle/>
          <a:p>
            <a:pPr algn="l"/>
            <a:r>
              <a:rPr lang="en-GB" dirty="0" smtClean="0"/>
              <a:t>Other gastrointestinal lesions sometimes found in deaths caused by hypothermia include haemorrhagic erosions and infarction in the small bowel (because of red blood cell ‘</a:t>
            </a:r>
            <a:r>
              <a:rPr lang="en-GB" dirty="0" err="1" smtClean="0"/>
              <a:t>sludging</a:t>
            </a:r>
            <a:r>
              <a:rPr lang="en-GB" dirty="0" smtClean="0"/>
              <a:t>’ and </a:t>
            </a:r>
            <a:r>
              <a:rPr lang="en-GB" dirty="0" err="1" smtClean="0"/>
              <a:t>submucosal</a:t>
            </a:r>
            <a:r>
              <a:rPr lang="en-GB" dirty="0" smtClean="0"/>
              <a:t> thrombosis), and haemorrhagic pancreatitis with fat necrosis. Cold injury to the extremities may be severe enough to cause frost bite, which reflects tissue injury that varies in severity from </a:t>
            </a:r>
            <a:r>
              <a:rPr lang="en-GB" dirty="0" err="1" smtClean="0"/>
              <a:t>erythema</a:t>
            </a:r>
            <a:r>
              <a:rPr lang="en-GB" dirty="0" smtClean="0"/>
              <a:t> to infarction and necrosis following  </a:t>
            </a:r>
            <a:r>
              <a:rPr lang="en-GB" dirty="0" err="1" smtClean="0"/>
              <a:t>microvascular</a:t>
            </a:r>
            <a:r>
              <a:rPr lang="en-GB" dirty="0" smtClean="0"/>
              <a:t> injury and thrombosis</a:t>
            </a:r>
            <a:endParaRPr lang="en-GB"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algn="l"/>
            <a:r>
              <a:rPr lang="en-GB" dirty="0" smtClean="0"/>
              <a:t>The phenomenon of ‘hide and die syndrome’</a:t>
            </a:r>
          </a:p>
          <a:p>
            <a:pPr algn="l"/>
            <a:r>
              <a:rPr lang="en-GB" dirty="0" smtClean="0"/>
              <a:t>describes the finding of a body that appears to be hidden, for example under furniture or in the corner of a room, etc.,</a:t>
            </a:r>
            <a:endParaRPr lang="en-GB"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b="1" dirty="0" smtClean="0"/>
              <a:t>Electrical injury</a:t>
            </a:r>
            <a:endParaRPr lang="en-GB" dirty="0"/>
          </a:p>
        </p:txBody>
      </p:sp>
      <p:sp>
        <p:nvSpPr>
          <p:cNvPr id="3" name="عنصر نائب للمحتوى 2"/>
          <p:cNvSpPr>
            <a:spLocks noGrp="1"/>
          </p:cNvSpPr>
          <p:nvPr>
            <p:ph idx="1"/>
          </p:nvPr>
        </p:nvSpPr>
        <p:spPr/>
        <p:txBody>
          <a:bodyPr>
            <a:normAutofit fontScale="85000" lnSpcReduction="10000"/>
          </a:bodyPr>
          <a:lstStyle/>
          <a:p>
            <a:pPr algn="l"/>
            <a:r>
              <a:rPr lang="en-GB" dirty="0" smtClean="0"/>
              <a:t>Injury and death from the passage of an electric current through the body is common in both industrial</a:t>
            </a:r>
          </a:p>
          <a:p>
            <a:pPr algn="l"/>
            <a:r>
              <a:rPr lang="en-GB" dirty="0" smtClean="0"/>
              <a:t>and domestic circumstances. The essential factor in</a:t>
            </a:r>
          </a:p>
          <a:p>
            <a:pPr algn="l"/>
            <a:r>
              <a:rPr lang="en-GB" dirty="0" smtClean="0"/>
              <a:t>causing harm is the current (i.e. an electron flow)</a:t>
            </a:r>
          </a:p>
          <a:p>
            <a:pPr algn="l"/>
            <a:r>
              <a:rPr lang="en-GB" dirty="0" smtClean="0"/>
              <a:t>which is measured in </a:t>
            </a:r>
            <a:r>
              <a:rPr lang="en-GB" dirty="0" err="1" smtClean="0"/>
              <a:t>milliamperes</a:t>
            </a:r>
            <a:r>
              <a:rPr lang="en-GB" dirty="0" smtClean="0"/>
              <a:t> (</a:t>
            </a:r>
            <a:r>
              <a:rPr lang="en-GB" dirty="0" err="1" smtClean="0"/>
              <a:t>mA</a:t>
            </a:r>
            <a:r>
              <a:rPr lang="en-GB" dirty="0" smtClean="0"/>
              <a:t>). This in</a:t>
            </a:r>
          </a:p>
          <a:p>
            <a:pPr algn="l"/>
            <a:r>
              <a:rPr lang="en-GB" dirty="0" smtClean="0"/>
              <a:t>turn is determined by the resistance of the tissues</a:t>
            </a:r>
          </a:p>
          <a:p>
            <a:pPr algn="l"/>
            <a:r>
              <a:rPr lang="en-GB" dirty="0" smtClean="0"/>
              <a:t>in ohms () and the voltage of the power supply in</a:t>
            </a:r>
          </a:p>
          <a:p>
            <a:pPr algn="l"/>
            <a:r>
              <a:rPr lang="en-GB" dirty="0" smtClean="0"/>
              <a:t>volts (V).</a:t>
            </a:r>
            <a:endParaRPr lang="en-GB"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algn="l"/>
            <a:r>
              <a:rPr lang="en-GB" dirty="0" smtClean="0"/>
              <a:t>Almost all cases of electrocution, fatal or otherwise, originate from the public power supply, which is delivered throughout the world at either 110 V or 240 V. It is rare for death to occur at less than 100 V.</a:t>
            </a:r>
            <a:endParaRPr lang="en-GB"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algn="l"/>
            <a:r>
              <a:rPr lang="en-GB" dirty="0" smtClean="0"/>
              <a:t>Usually, the entry point is a hand that touches an electrical appliance or live conductor, and the exit is to earth (or ‘ground’), often via the other hand or the feet.</a:t>
            </a:r>
            <a:endParaRPr lang="en-GB"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algn="l"/>
            <a:r>
              <a:rPr lang="en-GB" dirty="0" smtClean="0"/>
              <a:t>In either case, the current will cross the thorax, which is the most dangerous area for a shock because of the risks of cardiac arrest or respiratory paralysis.</a:t>
            </a:r>
            <a:endParaRPr lang="en-GB"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Grp="1" noChangeAspect="1" noChangeArrowheads="1"/>
          </p:cNvPicPr>
          <p:nvPr>
            <p:ph idx="1"/>
          </p:nvPr>
        </p:nvPicPr>
        <p:blipFill>
          <a:blip r:embed="rId2" cstate="print"/>
          <a:srcRect/>
          <a:stretch>
            <a:fillRect/>
          </a:stretch>
        </p:blipFill>
        <p:spPr bwMode="auto">
          <a:xfrm>
            <a:off x="3203848" y="332656"/>
            <a:ext cx="2787475" cy="4525963"/>
          </a:xfrm>
          <a:prstGeom prst="rect">
            <a:avLst/>
          </a:prstGeom>
          <a:noFill/>
          <a:ln w="9525">
            <a:noFill/>
            <a:miter lim="800000"/>
            <a:headEnd/>
            <a:tailEnd/>
          </a:ln>
        </p:spPr>
      </p:pic>
      <p:sp>
        <p:nvSpPr>
          <p:cNvPr id="5" name="مستطيل 4"/>
          <p:cNvSpPr/>
          <p:nvPr/>
        </p:nvSpPr>
        <p:spPr>
          <a:xfrm>
            <a:off x="2195736" y="4869160"/>
            <a:ext cx="4572000" cy="923330"/>
          </a:xfrm>
          <a:prstGeom prst="rect">
            <a:avLst/>
          </a:prstGeom>
        </p:spPr>
        <p:txBody>
          <a:bodyPr>
            <a:spAutoFit/>
          </a:bodyPr>
          <a:lstStyle/>
          <a:p>
            <a:pPr algn="l"/>
            <a:r>
              <a:rPr lang="en-GB" i="1" dirty="0" smtClean="0"/>
              <a:t>Firm contact electric marks on a fingertip. Two</a:t>
            </a:r>
          </a:p>
          <a:p>
            <a:pPr algn="l"/>
            <a:r>
              <a:rPr lang="en-GB" i="1" dirty="0" smtClean="0"/>
              <a:t>blisters have been formed by the heat of local skin resistance; they have collapsed on cooling.</a:t>
            </a:r>
            <a:endParaRPr lang="en-GB"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cstate="print"/>
          <a:srcRect/>
          <a:stretch>
            <a:fillRect/>
          </a:stretch>
        </p:blipFill>
        <p:spPr bwMode="auto">
          <a:xfrm>
            <a:off x="2714612" y="714356"/>
            <a:ext cx="3857652" cy="4525963"/>
          </a:xfrm>
          <a:prstGeom prst="rect">
            <a:avLst/>
          </a:prstGeom>
          <a:noFill/>
          <a:ln w="9525">
            <a:noFill/>
            <a:miter lim="800000"/>
            <a:headEnd/>
            <a:tailEnd/>
          </a:ln>
          <a:effectLst/>
        </p:spPr>
      </p:pic>
      <p:sp>
        <p:nvSpPr>
          <p:cNvPr id="5" name="مستطيل 4"/>
          <p:cNvSpPr/>
          <p:nvPr/>
        </p:nvSpPr>
        <p:spPr>
          <a:xfrm>
            <a:off x="1214414" y="5286388"/>
            <a:ext cx="6858048" cy="1477328"/>
          </a:xfrm>
          <a:prstGeom prst="rect">
            <a:avLst/>
          </a:prstGeom>
        </p:spPr>
        <p:txBody>
          <a:bodyPr wrap="square">
            <a:spAutoFit/>
          </a:bodyPr>
          <a:lstStyle/>
          <a:p>
            <a:pPr algn="l"/>
            <a:r>
              <a:rPr lang="en-GB" dirty="0" smtClean="0"/>
              <a:t>The extensiveness of burns on a body recovered</a:t>
            </a:r>
          </a:p>
          <a:p>
            <a:pPr algn="l"/>
            <a:r>
              <a:rPr lang="en-GB" dirty="0" smtClean="0"/>
              <a:t>from a fire may be varied. This individual had second and third</a:t>
            </a:r>
          </a:p>
          <a:p>
            <a:pPr algn="l"/>
            <a:r>
              <a:rPr lang="ar-LY" dirty="0" smtClean="0"/>
              <a:t>إخماد </a:t>
            </a:r>
            <a:r>
              <a:rPr lang="en-GB" dirty="0" smtClean="0"/>
              <a:t>degree burns after dousing</a:t>
            </a:r>
            <a:r>
              <a:rPr lang="ar-LY" dirty="0" smtClean="0"/>
              <a:t> </a:t>
            </a:r>
            <a:r>
              <a:rPr lang="en-GB" dirty="0" smtClean="0"/>
              <a:t>himself with petrol before setting</a:t>
            </a:r>
          </a:p>
          <a:p>
            <a:pPr algn="l"/>
            <a:r>
              <a:rPr lang="en-GB" dirty="0" smtClean="0"/>
              <a:t>himself on fire (self-immolation). Note the molten and singed hair</a:t>
            </a:r>
            <a:r>
              <a:rPr lang="ar-LY" dirty="0" smtClean="0"/>
              <a:t> المنصهر</a:t>
            </a:r>
            <a:r>
              <a:rPr lang="en-GB" dirty="0" smtClean="0"/>
              <a:t>.</a:t>
            </a:r>
            <a:endParaRPr lang="en-GB"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Grp="1" noChangeAspect="1" noChangeArrowheads="1"/>
          </p:cNvPicPr>
          <p:nvPr>
            <p:ph idx="1"/>
          </p:nvPr>
        </p:nvPicPr>
        <p:blipFill>
          <a:blip r:embed="rId2" cstate="print"/>
          <a:srcRect/>
          <a:stretch>
            <a:fillRect/>
          </a:stretch>
        </p:blipFill>
        <p:spPr bwMode="auto">
          <a:xfrm>
            <a:off x="2339752" y="764704"/>
            <a:ext cx="4505325" cy="3486150"/>
          </a:xfrm>
          <a:prstGeom prst="rect">
            <a:avLst/>
          </a:prstGeom>
          <a:noFill/>
          <a:ln w="9525">
            <a:noFill/>
            <a:miter lim="800000"/>
            <a:headEnd/>
            <a:tailEnd/>
          </a:ln>
        </p:spPr>
      </p:pic>
      <p:sp>
        <p:nvSpPr>
          <p:cNvPr id="5" name="مستطيل 4"/>
          <p:cNvSpPr/>
          <p:nvPr/>
        </p:nvSpPr>
        <p:spPr>
          <a:xfrm>
            <a:off x="2195736" y="4437112"/>
            <a:ext cx="4572000" cy="1200329"/>
          </a:xfrm>
          <a:prstGeom prst="rect">
            <a:avLst/>
          </a:prstGeom>
        </p:spPr>
        <p:txBody>
          <a:bodyPr>
            <a:spAutoFit/>
          </a:bodyPr>
          <a:lstStyle/>
          <a:p>
            <a:pPr algn="l"/>
            <a:r>
              <a:rPr lang="en-GB" i="1" dirty="0" smtClean="0"/>
              <a:t>Firm contact blister and adjacent spark burn from 240 V mains supply. The victim was holding a faulty electric drill.</a:t>
            </a:r>
          </a:p>
          <a:p>
            <a:pPr algn="l"/>
            <a:r>
              <a:rPr lang="en-GB" i="1" dirty="0" smtClean="0"/>
              <a:t>There were no other marks on the body.</a:t>
            </a:r>
            <a:endParaRPr lang="en-GB"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Grp="1" noChangeAspect="1" noChangeArrowheads="1"/>
          </p:cNvPicPr>
          <p:nvPr>
            <p:ph idx="1"/>
          </p:nvPr>
        </p:nvPicPr>
        <p:blipFill>
          <a:blip r:embed="rId2" cstate="print"/>
          <a:srcRect/>
          <a:stretch>
            <a:fillRect/>
          </a:stretch>
        </p:blipFill>
        <p:spPr bwMode="auto">
          <a:xfrm>
            <a:off x="2339752" y="332656"/>
            <a:ext cx="4505325" cy="3000375"/>
          </a:xfrm>
          <a:prstGeom prst="rect">
            <a:avLst/>
          </a:prstGeom>
          <a:noFill/>
          <a:ln w="9525">
            <a:noFill/>
            <a:miter lim="800000"/>
            <a:headEnd/>
            <a:tailEnd/>
          </a:ln>
        </p:spPr>
      </p:pic>
      <p:sp>
        <p:nvSpPr>
          <p:cNvPr id="5" name="مستطيل 4"/>
          <p:cNvSpPr/>
          <p:nvPr/>
        </p:nvSpPr>
        <p:spPr>
          <a:xfrm>
            <a:off x="2267744" y="3789040"/>
            <a:ext cx="4572000" cy="646331"/>
          </a:xfrm>
          <a:prstGeom prst="rect">
            <a:avLst/>
          </a:prstGeom>
        </p:spPr>
        <p:txBody>
          <a:bodyPr>
            <a:spAutoFit/>
          </a:bodyPr>
          <a:lstStyle/>
          <a:p>
            <a:pPr algn="l"/>
            <a:r>
              <a:rPr lang="en-GB" i="1" dirty="0" smtClean="0"/>
              <a:t>Collapsed blisters and a spark burn from holding a faulty power tool.</a:t>
            </a:r>
            <a:endParaRPr lang="en-GB"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Grp="1" noChangeAspect="1" noChangeArrowheads="1"/>
          </p:cNvPicPr>
          <p:nvPr>
            <p:ph idx="1"/>
          </p:nvPr>
        </p:nvPicPr>
        <p:blipFill>
          <a:blip r:embed="rId2" cstate="print"/>
          <a:srcRect/>
          <a:stretch>
            <a:fillRect/>
          </a:stretch>
        </p:blipFill>
        <p:spPr bwMode="auto">
          <a:xfrm>
            <a:off x="2411760" y="404664"/>
            <a:ext cx="4505325" cy="3400425"/>
          </a:xfrm>
          <a:prstGeom prst="rect">
            <a:avLst/>
          </a:prstGeom>
          <a:noFill/>
          <a:ln w="9525">
            <a:noFill/>
            <a:miter lim="800000"/>
            <a:headEnd/>
            <a:tailEnd/>
          </a:ln>
        </p:spPr>
      </p:pic>
      <p:sp>
        <p:nvSpPr>
          <p:cNvPr id="5" name="مستطيل 4"/>
          <p:cNvSpPr/>
          <p:nvPr/>
        </p:nvSpPr>
        <p:spPr>
          <a:xfrm>
            <a:off x="1907704" y="4005064"/>
            <a:ext cx="4572000" cy="2031325"/>
          </a:xfrm>
          <a:prstGeom prst="rect">
            <a:avLst/>
          </a:prstGeom>
        </p:spPr>
        <p:txBody>
          <a:bodyPr>
            <a:spAutoFit/>
          </a:bodyPr>
          <a:lstStyle/>
          <a:p>
            <a:pPr algn="l"/>
            <a:r>
              <a:rPr lang="en-GB" i="1" dirty="0" smtClean="0"/>
              <a:t>Multiple electrical burns on a hand, with blisters showing the typical pale raised margins and areas of peeling epidermis. There is a blackening from metallization as the current</a:t>
            </a:r>
          </a:p>
          <a:p>
            <a:pPr algn="l"/>
            <a:r>
              <a:rPr lang="en-GB" i="1" dirty="0" smtClean="0"/>
              <a:t>was passing for several hours; the victim was an electrician who fell into an air-conditioning plant.</a:t>
            </a:r>
            <a:endParaRPr lang="en-GB"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p:cNvPicPr>
            <a:picLocks noGrp="1" noChangeAspect="1" noChangeArrowheads="1"/>
          </p:cNvPicPr>
          <p:nvPr>
            <p:ph idx="1"/>
          </p:nvPr>
        </p:nvPicPr>
        <p:blipFill>
          <a:blip r:embed="rId2" cstate="print"/>
          <a:srcRect/>
          <a:stretch>
            <a:fillRect/>
          </a:stretch>
        </p:blipFill>
        <p:spPr bwMode="auto">
          <a:xfrm>
            <a:off x="2843808" y="332656"/>
            <a:ext cx="3350204" cy="4525963"/>
          </a:xfrm>
          <a:prstGeom prst="rect">
            <a:avLst/>
          </a:prstGeom>
          <a:noFill/>
          <a:ln w="9525">
            <a:noFill/>
            <a:miter lim="800000"/>
            <a:headEnd/>
            <a:tailEnd/>
          </a:ln>
        </p:spPr>
      </p:pic>
      <p:sp>
        <p:nvSpPr>
          <p:cNvPr id="5" name="مستطيل 4"/>
          <p:cNvSpPr/>
          <p:nvPr/>
        </p:nvSpPr>
        <p:spPr>
          <a:xfrm>
            <a:off x="755576" y="4797152"/>
            <a:ext cx="7416824" cy="1477328"/>
          </a:xfrm>
          <a:prstGeom prst="rect">
            <a:avLst/>
          </a:prstGeom>
        </p:spPr>
        <p:txBody>
          <a:bodyPr wrap="square">
            <a:spAutoFit/>
          </a:bodyPr>
          <a:lstStyle/>
          <a:p>
            <a:pPr algn="l"/>
            <a:r>
              <a:rPr lang="en-GB" i="1" dirty="0" smtClean="0"/>
              <a:t>Homicidal electrocution in the bath. An electric heater was dropped into the water with the wire to the earth terminal deliberately disconnected. The 240 V supply entered the body diffusely through the water and completed the circuit by </a:t>
            </a:r>
            <a:r>
              <a:rPr lang="en-GB" i="1" dirty="0" err="1" smtClean="0"/>
              <a:t>earthing</a:t>
            </a:r>
            <a:r>
              <a:rPr lang="en-GB" i="1" dirty="0" smtClean="0"/>
              <a:t> through contact with the breasts against the metal taps,</a:t>
            </a:r>
          </a:p>
          <a:p>
            <a:pPr algn="l"/>
            <a:r>
              <a:rPr lang="en-GB" i="1" dirty="0" smtClean="0"/>
              <a:t>leaving electrical marks on the skin.</a:t>
            </a:r>
            <a:endParaRPr lang="en-GB"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p:cNvPicPr>
            <a:picLocks noGrp="1" noChangeAspect="1" noChangeArrowheads="1"/>
          </p:cNvPicPr>
          <p:nvPr>
            <p:ph idx="1"/>
          </p:nvPr>
        </p:nvPicPr>
        <p:blipFill>
          <a:blip r:embed="rId2" cstate="print"/>
          <a:srcRect/>
          <a:stretch>
            <a:fillRect/>
          </a:stretch>
        </p:blipFill>
        <p:spPr bwMode="auto">
          <a:xfrm>
            <a:off x="2339752" y="260648"/>
            <a:ext cx="4505325" cy="3400425"/>
          </a:xfrm>
          <a:prstGeom prst="rect">
            <a:avLst/>
          </a:prstGeom>
          <a:noFill/>
          <a:ln w="9525">
            <a:noFill/>
            <a:miter lim="800000"/>
            <a:headEnd/>
            <a:tailEnd/>
          </a:ln>
        </p:spPr>
      </p:pic>
      <p:sp>
        <p:nvSpPr>
          <p:cNvPr id="5" name="مستطيل 4"/>
          <p:cNvSpPr/>
          <p:nvPr/>
        </p:nvSpPr>
        <p:spPr>
          <a:xfrm>
            <a:off x="2195736" y="4437112"/>
            <a:ext cx="4572000" cy="1200329"/>
          </a:xfrm>
          <a:prstGeom prst="rect">
            <a:avLst/>
          </a:prstGeom>
        </p:spPr>
        <p:txBody>
          <a:bodyPr>
            <a:spAutoFit/>
          </a:bodyPr>
          <a:lstStyle/>
          <a:p>
            <a:pPr algn="l"/>
            <a:r>
              <a:rPr lang="en-GB" i="1" dirty="0" smtClean="0"/>
              <a:t>Suicide by electricity. Both wrists were wired in this fashion to a 240 V supply socket, the circuit being completed from arm to arm across the chest.</a:t>
            </a:r>
            <a:endParaRPr lang="en-GB"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928670"/>
            <a:ext cx="8229600" cy="5197493"/>
          </a:xfrm>
        </p:spPr>
        <p:txBody>
          <a:bodyPr>
            <a:normAutofit fontScale="85000" lnSpcReduction="10000"/>
          </a:bodyPr>
          <a:lstStyle/>
          <a:p>
            <a:pPr algn="l"/>
            <a:r>
              <a:rPr lang="en-GB" dirty="0" smtClean="0"/>
              <a:t>When a live metal conductor is gripped by</a:t>
            </a:r>
          </a:p>
          <a:p>
            <a:pPr algn="l"/>
            <a:r>
              <a:rPr lang="en-GB" dirty="0" smtClean="0"/>
              <a:t>the hand, pain and muscle twitching will occur if</a:t>
            </a:r>
          </a:p>
          <a:p>
            <a:pPr algn="l"/>
            <a:r>
              <a:rPr lang="en-GB" dirty="0" smtClean="0"/>
              <a:t>the current reaches about 10 </a:t>
            </a:r>
            <a:r>
              <a:rPr lang="en-GB" dirty="0" err="1" smtClean="0"/>
              <a:t>mA</a:t>
            </a:r>
            <a:r>
              <a:rPr lang="en-GB" dirty="0" smtClean="0"/>
              <a:t>. If the current in the</a:t>
            </a:r>
          </a:p>
          <a:p>
            <a:pPr algn="l"/>
            <a:r>
              <a:rPr lang="en-GB" dirty="0" smtClean="0"/>
              <a:t>arm exceeds about 30 </a:t>
            </a:r>
            <a:r>
              <a:rPr lang="en-GB" dirty="0" err="1" smtClean="0"/>
              <a:t>mA</a:t>
            </a:r>
            <a:r>
              <a:rPr lang="en-GB" dirty="0" smtClean="0"/>
              <a:t>, the muscles will go into</a:t>
            </a:r>
          </a:p>
          <a:p>
            <a:pPr algn="l"/>
            <a:r>
              <a:rPr lang="en-GB" dirty="0" smtClean="0"/>
              <a:t>spasm, which cannot be voluntarily released because</a:t>
            </a:r>
          </a:p>
          <a:p>
            <a:pPr algn="l"/>
            <a:r>
              <a:rPr lang="en-GB" dirty="0" smtClean="0"/>
              <a:t>the flexor muscles are stronger than the extensors:</a:t>
            </a:r>
          </a:p>
          <a:p>
            <a:pPr algn="l"/>
            <a:r>
              <a:rPr lang="en-GB" dirty="0" smtClean="0"/>
              <a:t>the result is for the hand to grip or to hold on. This</a:t>
            </a:r>
          </a:p>
          <a:p>
            <a:pPr algn="l"/>
            <a:r>
              <a:rPr lang="en-GB" dirty="0" smtClean="0"/>
              <a:t>‘hold-on’ effect is very dangerous as it may allow the</a:t>
            </a:r>
          </a:p>
          <a:p>
            <a:pPr algn="l"/>
            <a:r>
              <a:rPr lang="en-GB" dirty="0" smtClean="0"/>
              <a:t>circuit to be maintained for long enough to cause cardiac arrhythmia, whereas the normal response would have been to let go so as to stop the pain.</a:t>
            </a:r>
            <a:endParaRPr lang="en-GB"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a:bodyPr>
          <a:lstStyle/>
          <a:p>
            <a:pPr algn="l"/>
            <a:r>
              <a:rPr lang="en-GB" dirty="0" smtClean="0"/>
              <a:t>If the current across the chest is 50 </a:t>
            </a:r>
            <a:r>
              <a:rPr lang="en-GB" dirty="0" err="1" smtClean="0"/>
              <a:t>mA</a:t>
            </a:r>
            <a:r>
              <a:rPr lang="en-GB" dirty="0" smtClean="0"/>
              <a:t> or more, even for only a few seconds, fatal ventricular fibrillation is likely to occur, and alternating current (AC, common in domestic supplies) is much more dangerous than direct current (DC) at precipitating cardiac</a:t>
            </a:r>
          </a:p>
          <a:p>
            <a:pPr algn="l"/>
            <a:r>
              <a:rPr lang="en-GB" dirty="0" smtClean="0"/>
              <a:t>arrhythmia</a:t>
            </a:r>
            <a:endParaRPr lang="en-GB"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28596" y="1071546"/>
            <a:ext cx="8229600" cy="4525963"/>
          </a:xfrm>
        </p:spPr>
        <p:txBody>
          <a:bodyPr>
            <a:normAutofit/>
          </a:bodyPr>
          <a:lstStyle/>
          <a:p>
            <a:pPr algn="l"/>
            <a:r>
              <a:rPr lang="en-GB" dirty="0" smtClean="0"/>
              <a:t>The tissue resistance is important. Thick dry skin, such as the palm of the hand or sole of the foot, may have a resistance of 1 million ohms, but when wet, this may fall to a few hundred ohms and the current, given a fixed   supply voltage, will be markedly</a:t>
            </a:r>
            <a:endParaRPr lang="en-GB"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28604"/>
            <a:ext cx="8229600" cy="5697559"/>
          </a:xfrm>
        </p:spPr>
        <p:txBody>
          <a:bodyPr>
            <a:normAutofit fontScale="77500" lnSpcReduction="20000"/>
          </a:bodyPr>
          <a:lstStyle/>
          <a:p>
            <a:pPr algn="l"/>
            <a:r>
              <a:rPr lang="en-GB" dirty="0" smtClean="0"/>
              <a:t>The mode of death in most cases of electrocution</a:t>
            </a:r>
          </a:p>
          <a:p>
            <a:pPr algn="l"/>
            <a:r>
              <a:rPr lang="en-GB" dirty="0" smtClean="0"/>
              <a:t>is ventricular fibrillation caused by the direct effects</a:t>
            </a:r>
          </a:p>
          <a:p>
            <a:pPr algn="l"/>
            <a:r>
              <a:rPr lang="en-GB" dirty="0" smtClean="0"/>
              <a:t>of the current on the myocardium and cardiac conducting</a:t>
            </a:r>
          </a:p>
          <a:p>
            <a:pPr algn="l"/>
            <a:r>
              <a:rPr lang="en-GB" dirty="0" smtClean="0"/>
              <a:t>system. These changes can be reversed</a:t>
            </a:r>
          </a:p>
          <a:p>
            <a:pPr algn="l"/>
            <a:r>
              <a:rPr lang="en-GB" dirty="0" smtClean="0"/>
              <a:t>when the current ceases, which may explain some</a:t>
            </a:r>
          </a:p>
          <a:p>
            <a:pPr algn="l"/>
            <a:r>
              <a:rPr lang="en-GB" dirty="0" smtClean="0"/>
              <a:t>of the remarkable recoveries following prolonged</a:t>
            </a:r>
          </a:p>
          <a:p>
            <a:pPr algn="l"/>
            <a:r>
              <a:rPr lang="en-GB" dirty="0" smtClean="0"/>
              <a:t>cardiac massage after receipt of an electric shock.</a:t>
            </a:r>
          </a:p>
          <a:p>
            <a:pPr algn="l"/>
            <a:r>
              <a:rPr lang="en-GB" dirty="0" smtClean="0"/>
              <a:t>The victims of such an arrhythmia will be pale,</a:t>
            </a:r>
          </a:p>
          <a:p>
            <a:pPr algn="l"/>
            <a:r>
              <a:rPr lang="en-GB" dirty="0" smtClean="0"/>
              <a:t>whereas those who die as a result of peripheral respiratory</a:t>
            </a:r>
          </a:p>
          <a:p>
            <a:pPr algn="l"/>
            <a:r>
              <a:rPr lang="en-GB" dirty="0" smtClean="0"/>
              <a:t>paralysis are usually cyanosed. Even rarer</a:t>
            </a:r>
          </a:p>
          <a:p>
            <a:pPr algn="l"/>
            <a:r>
              <a:rPr lang="en-GB" dirty="0" smtClean="0"/>
              <a:t>are the instances in which the current has entered</a:t>
            </a:r>
          </a:p>
          <a:p>
            <a:pPr algn="l"/>
            <a:r>
              <a:rPr lang="en-GB" dirty="0" smtClean="0"/>
              <a:t>the head and caused primary brain-</a:t>
            </a:r>
            <a:r>
              <a:rPr lang="en-GB" dirty="0" err="1" smtClean="0"/>
              <a:t>stemparalysis</a:t>
            </a:r>
            <a:r>
              <a:rPr lang="en-GB" dirty="0" smtClean="0"/>
              <a:t>,</a:t>
            </a:r>
          </a:p>
          <a:p>
            <a:pPr algn="l"/>
            <a:r>
              <a:rPr lang="en-GB" dirty="0" smtClean="0"/>
              <a:t>which has resulted in failure of respiration.</a:t>
            </a:r>
            <a:endParaRPr lang="en-GB"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algn="l"/>
            <a:r>
              <a:rPr lang="en-GB" b="1" dirty="0" smtClean="0"/>
              <a:t>The electrical lesion</a:t>
            </a:r>
          </a:p>
          <a:p>
            <a:pPr algn="l"/>
            <a:r>
              <a:rPr lang="en-GB" dirty="0" smtClean="0"/>
              <a:t>Unless the circumstances are accurately known, it can be difficult to know whether a dead victim has been in contact with electricity</a:t>
            </a:r>
            <a:endParaRPr lang="en-GB"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Grp="1" noChangeAspect="1" noChangeArrowheads="1"/>
          </p:cNvPicPr>
          <p:nvPr>
            <p:ph idx="1"/>
          </p:nvPr>
        </p:nvPicPr>
        <p:blipFill>
          <a:blip r:embed="rId2" cstate="print"/>
          <a:srcRect/>
          <a:stretch>
            <a:fillRect/>
          </a:stretch>
        </p:blipFill>
        <p:spPr bwMode="auto">
          <a:xfrm>
            <a:off x="2339752" y="260648"/>
            <a:ext cx="4360042" cy="4525963"/>
          </a:xfrm>
          <a:prstGeom prst="rect">
            <a:avLst/>
          </a:prstGeom>
          <a:noFill/>
          <a:ln w="9525">
            <a:noFill/>
            <a:miter lim="800000"/>
            <a:headEnd/>
            <a:tailEnd/>
          </a:ln>
        </p:spPr>
      </p:pic>
      <p:sp>
        <p:nvSpPr>
          <p:cNvPr id="5" name="مستطيل 4"/>
          <p:cNvSpPr/>
          <p:nvPr/>
        </p:nvSpPr>
        <p:spPr>
          <a:xfrm>
            <a:off x="1475656" y="4797152"/>
            <a:ext cx="6696744" cy="1477328"/>
          </a:xfrm>
          <a:prstGeom prst="rect">
            <a:avLst/>
          </a:prstGeom>
        </p:spPr>
        <p:txBody>
          <a:bodyPr wrap="square">
            <a:spAutoFit/>
          </a:bodyPr>
          <a:lstStyle/>
          <a:p>
            <a:pPr algn="l"/>
            <a:r>
              <a:rPr lang="en-GB" i="1" dirty="0" smtClean="0"/>
              <a:t>Dead bodies in fires pose a problem for pathologists</a:t>
            </a:r>
          </a:p>
          <a:p>
            <a:pPr algn="l"/>
            <a:r>
              <a:rPr lang="en-GB" i="1" dirty="0" smtClean="0"/>
              <a:t>and investigators. Death was shown to have occurred after the</a:t>
            </a:r>
          </a:p>
          <a:p>
            <a:pPr algn="l"/>
            <a:r>
              <a:rPr lang="en-GB" i="1" dirty="0" smtClean="0"/>
              <a:t>fire began from soot in the lungs and </a:t>
            </a:r>
            <a:r>
              <a:rPr lang="en-GB" i="1" dirty="0" err="1" smtClean="0"/>
              <a:t>carboxyhaemoglobin</a:t>
            </a:r>
            <a:r>
              <a:rPr lang="en-GB" i="1" dirty="0" smtClean="0"/>
              <a:t> in the</a:t>
            </a:r>
          </a:p>
          <a:p>
            <a:pPr algn="l"/>
            <a:r>
              <a:rPr lang="en-GB" i="1" dirty="0" smtClean="0"/>
              <a:t>blood. There were no ante-mortem burns and there was a high</a:t>
            </a:r>
          </a:p>
          <a:p>
            <a:pPr algn="l"/>
            <a:r>
              <a:rPr lang="en-GB" i="1" dirty="0" smtClean="0"/>
              <a:t>blood-alcohol concentration.</a:t>
            </a:r>
            <a:endParaRPr lang="en-GB" dirty="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142984"/>
            <a:ext cx="8229600" cy="4983179"/>
          </a:xfrm>
        </p:spPr>
        <p:txBody>
          <a:bodyPr>
            <a:normAutofit/>
          </a:bodyPr>
          <a:lstStyle/>
          <a:p>
            <a:pPr algn="l"/>
            <a:r>
              <a:rPr lang="en-GB" dirty="0" smtClean="0"/>
              <a:t>Usually, however, there is a discrete focal point of entry and, as the electrical current is concentrated at that point, enough energy can be released to cause a thermal lesion. The entry points may be multiple and obvious, or they may be single and very inconspicuous.</a:t>
            </a:r>
            <a:endParaRPr lang="en-GB" dirty="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a:bodyPr>
          <a:lstStyle/>
          <a:p>
            <a:pPr algn="l"/>
            <a:r>
              <a:rPr lang="en-GB" dirty="0" smtClean="0"/>
              <a:t>The focal electrical lesion is usually a blister,</a:t>
            </a:r>
          </a:p>
          <a:p>
            <a:pPr algn="l"/>
            <a:r>
              <a:rPr lang="en-GB" dirty="0" smtClean="0"/>
              <a:t>which occurs when the conductor is in firm contact with the skin and which usually collapses soon after infliction, forming a raised rim with a concave centre. Characteristically, the skin is pale, often white, and there is an areola of pallor</a:t>
            </a:r>
            <a:endParaRPr lang="en-GB" dirty="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714356"/>
            <a:ext cx="8229600" cy="5411807"/>
          </a:xfrm>
        </p:spPr>
        <p:txBody>
          <a:bodyPr>
            <a:normAutofit fontScale="85000" lnSpcReduction="20000"/>
          </a:bodyPr>
          <a:lstStyle/>
          <a:p>
            <a:pPr algn="l"/>
            <a:r>
              <a:rPr lang="en-GB" dirty="0" smtClean="0"/>
              <a:t>local vasoconstriction), sometimes accompanied by</a:t>
            </a:r>
          </a:p>
          <a:p>
            <a:pPr algn="l"/>
            <a:r>
              <a:rPr lang="en-GB" dirty="0" smtClean="0"/>
              <a:t>a hyperaemic rim. The blister may vary from a few</a:t>
            </a:r>
          </a:p>
          <a:p>
            <a:pPr algn="l"/>
            <a:r>
              <a:rPr lang="en-GB" dirty="0" smtClean="0"/>
              <a:t>millimetres to several centimetres. The skin often</a:t>
            </a:r>
          </a:p>
          <a:p>
            <a:pPr algn="l"/>
            <a:r>
              <a:rPr lang="en-GB" dirty="0" smtClean="0"/>
              <a:t>peels off the large blisters leaving a red base. The</a:t>
            </a:r>
          </a:p>
          <a:p>
            <a:pPr algn="l"/>
            <a:r>
              <a:rPr lang="en-GB" dirty="0" smtClean="0"/>
              <a:t>other type of electrical mark is a ‘spark burn’, where</a:t>
            </a:r>
          </a:p>
          <a:p>
            <a:pPr algn="l"/>
            <a:r>
              <a:rPr lang="en-GB" dirty="0" smtClean="0"/>
              <a:t>there is an air gap between metal and skin. Here, a</a:t>
            </a:r>
          </a:p>
          <a:p>
            <a:pPr algn="l"/>
            <a:r>
              <a:rPr lang="en-GB" dirty="0" smtClean="0"/>
              <a:t>central nodule of fused keratin, brown or yellow in</a:t>
            </a:r>
          </a:p>
          <a:p>
            <a:pPr algn="l"/>
            <a:r>
              <a:rPr lang="en-GB" dirty="0" smtClean="0"/>
              <a:t>colour, is surrounded by the typical areola of pale</a:t>
            </a:r>
          </a:p>
          <a:p>
            <a:pPr algn="l"/>
            <a:r>
              <a:rPr lang="en-GB" dirty="0" smtClean="0"/>
              <a:t>skin. Both types of lesion often lie adjacent to each</a:t>
            </a:r>
          </a:p>
          <a:p>
            <a:pPr algn="l"/>
            <a:r>
              <a:rPr lang="en-GB" dirty="0" smtClean="0"/>
              <a:t>other. In high-voltage burns, multiple sparks may</a:t>
            </a:r>
          </a:p>
          <a:p>
            <a:pPr algn="l"/>
            <a:r>
              <a:rPr lang="en-GB" dirty="0" smtClean="0"/>
              <a:t>crackle onto the victim and cause large areas of</a:t>
            </a:r>
          </a:p>
          <a:p>
            <a:pPr algn="l"/>
            <a:r>
              <a:rPr lang="en-GB" dirty="0" smtClean="0"/>
              <a:t>damage, sometimes called ‘crocodile skin’ because</a:t>
            </a:r>
          </a:p>
          <a:p>
            <a:pPr algn="l"/>
            <a:r>
              <a:rPr lang="en-GB" dirty="0" smtClean="0"/>
              <a:t>of its appearance</a:t>
            </a:r>
            <a:endParaRPr lang="en-GB" dirty="0"/>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p:cNvPicPr>
            <a:picLocks noGrp="1" noChangeAspect="1" noChangeArrowheads="1"/>
          </p:cNvPicPr>
          <p:nvPr>
            <p:ph idx="1"/>
          </p:nvPr>
        </p:nvPicPr>
        <p:blipFill>
          <a:blip r:embed="rId2" cstate="print"/>
          <a:srcRect/>
          <a:stretch>
            <a:fillRect/>
          </a:stretch>
        </p:blipFill>
        <p:spPr bwMode="auto">
          <a:xfrm>
            <a:off x="2428860" y="500042"/>
            <a:ext cx="4572032" cy="4301347"/>
          </a:xfrm>
          <a:prstGeom prst="rect">
            <a:avLst/>
          </a:prstGeom>
          <a:noFill/>
          <a:ln w="9525">
            <a:noFill/>
            <a:miter lim="800000"/>
            <a:headEnd/>
            <a:tailEnd/>
          </a:ln>
          <a:effectLst/>
        </p:spPr>
      </p:pic>
      <p:sp>
        <p:nvSpPr>
          <p:cNvPr id="5" name="مستطيل 4"/>
          <p:cNvSpPr/>
          <p:nvPr/>
        </p:nvSpPr>
        <p:spPr>
          <a:xfrm>
            <a:off x="2214546" y="4857760"/>
            <a:ext cx="4572000" cy="1200329"/>
          </a:xfrm>
          <a:prstGeom prst="rect">
            <a:avLst/>
          </a:prstGeom>
        </p:spPr>
        <p:txBody>
          <a:bodyPr>
            <a:spAutoFit/>
          </a:bodyPr>
          <a:lstStyle/>
          <a:p>
            <a:pPr algn="l"/>
            <a:r>
              <a:rPr lang="en-GB" dirty="0" smtClean="0"/>
              <a:t>Multiple burns from high-voltage (multi-kilovolt) electrical supply lines. The ‘crocodile skin’ is caused by arcing of the current over a considerable distance.</a:t>
            </a:r>
            <a:endParaRPr lang="en-GB" dirty="0"/>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714356"/>
            <a:ext cx="8229600" cy="5411807"/>
          </a:xfrm>
        </p:spPr>
        <p:txBody>
          <a:bodyPr>
            <a:normAutofit fontScale="85000" lnSpcReduction="20000"/>
          </a:bodyPr>
          <a:lstStyle/>
          <a:p>
            <a:pPr algn="l"/>
            <a:r>
              <a:rPr lang="en-GB" b="1" dirty="0" smtClean="0"/>
              <a:t>Death from lightning</a:t>
            </a:r>
          </a:p>
          <a:p>
            <a:pPr algn="l"/>
            <a:r>
              <a:rPr lang="en-GB" dirty="0" smtClean="0"/>
              <a:t>Hundreds of deaths occur each year from atmospheric</a:t>
            </a:r>
          </a:p>
          <a:p>
            <a:pPr algn="l"/>
            <a:r>
              <a:rPr lang="en-GB" dirty="0" smtClean="0"/>
              <a:t>lightning, especially in tropical countries.</a:t>
            </a:r>
          </a:p>
          <a:p>
            <a:pPr algn="l"/>
            <a:r>
              <a:rPr lang="en-GB" dirty="0" smtClean="0"/>
              <a:t>A lightning strike from cloud to earth may involve</a:t>
            </a:r>
          </a:p>
          <a:p>
            <a:pPr algn="l"/>
            <a:r>
              <a:rPr lang="en-GB" dirty="0" smtClean="0"/>
              <a:t>property, animals or humans. Huge electrical forces</a:t>
            </a:r>
          </a:p>
          <a:p>
            <a:pPr algn="l"/>
            <a:r>
              <a:rPr lang="en-GB" dirty="0" smtClean="0"/>
              <a:t>are involved, producing millions of amperes and</a:t>
            </a:r>
          </a:p>
          <a:p>
            <a:pPr algn="l"/>
            <a:r>
              <a:rPr lang="en-GB" dirty="0" smtClean="0"/>
              <a:t>phenomenal voltages. Some of the lesions caused</a:t>
            </a:r>
          </a:p>
          <a:p>
            <a:pPr algn="l"/>
            <a:r>
              <a:rPr lang="en-GB" dirty="0" smtClean="0"/>
              <a:t>to those who are struck directly or simply caught</a:t>
            </a:r>
          </a:p>
          <a:p>
            <a:pPr algn="l"/>
            <a:r>
              <a:rPr lang="en-GB" dirty="0" smtClean="0"/>
              <a:t>close to the lightning strike are electrical, but other</a:t>
            </a:r>
          </a:p>
          <a:p>
            <a:pPr algn="l"/>
            <a:r>
              <a:rPr lang="en-GB" dirty="0" smtClean="0"/>
              <a:t>will be from burns and yet others result from the</a:t>
            </a:r>
          </a:p>
          <a:p>
            <a:pPr algn="l"/>
            <a:r>
              <a:rPr lang="en-GB" dirty="0" smtClean="0"/>
              <a:t>‘explosive effects’ of a compression wave of heated</a:t>
            </a:r>
          </a:p>
          <a:p>
            <a:pPr algn="l"/>
            <a:r>
              <a:rPr lang="en-GB" dirty="0" smtClean="0"/>
              <a:t>air leading to ‘burst eardrums’, pulmonary blast injury</a:t>
            </a:r>
          </a:p>
          <a:p>
            <a:pPr algn="l"/>
            <a:r>
              <a:rPr lang="en-GB" dirty="0" smtClean="0"/>
              <a:t>and muscle necrosis/</a:t>
            </a:r>
            <a:r>
              <a:rPr lang="en-GB" dirty="0" err="1" smtClean="0"/>
              <a:t>myoglobinuria</a:t>
            </a:r>
            <a:r>
              <a:rPr lang="en-GB" dirty="0" smtClean="0"/>
              <a:t>.</a:t>
            </a:r>
            <a:endParaRPr lang="en-GB" dirty="0"/>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00042"/>
            <a:ext cx="8229600" cy="5626121"/>
          </a:xfrm>
        </p:spPr>
        <p:txBody>
          <a:bodyPr>
            <a:normAutofit/>
          </a:bodyPr>
          <a:lstStyle/>
          <a:p>
            <a:pPr algn="l"/>
            <a:r>
              <a:rPr lang="en-GB" dirty="0" smtClean="0"/>
              <a:t>All kinds of bizarre appearances may be found, especially partial or complete stripping of clothing from the victim, which may arouse suspicions of foul play.</a:t>
            </a:r>
          </a:p>
          <a:p>
            <a:pPr algn="l"/>
            <a:r>
              <a:rPr lang="en-GB" dirty="0" smtClean="0"/>
              <a:t>Severe burns, fractures and gross lacerations can occur, along with the well-known magnetization or even fusion of metallic objects in the clothing. The usual textbook description is of ‘fern or branch-like’ patterns  on the skin – the so-called Lichtenberg</a:t>
            </a:r>
            <a:endParaRPr lang="en-GB" dirty="0"/>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p:cNvPicPr>
            <a:picLocks noGrp="1" noChangeAspect="1" noChangeArrowheads="1"/>
          </p:cNvPicPr>
          <p:nvPr>
            <p:ph idx="1"/>
          </p:nvPr>
        </p:nvPicPr>
        <p:blipFill>
          <a:blip r:embed="rId2" cstate="print"/>
          <a:srcRect/>
          <a:stretch>
            <a:fillRect/>
          </a:stretch>
        </p:blipFill>
        <p:spPr bwMode="auto">
          <a:xfrm>
            <a:off x="2285984" y="857232"/>
            <a:ext cx="4643470" cy="4071966"/>
          </a:xfrm>
          <a:prstGeom prst="rect">
            <a:avLst/>
          </a:prstGeom>
          <a:noFill/>
          <a:ln w="9525">
            <a:noFill/>
            <a:miter lim="800000"/>
            <a:headEnd/>
            <a:tailEnd/>
          </a:ln>
          <a:effectLst/>
        </p:spPr>
      </p:pic>
      <p:sp>
        <p:nvSpPr>
          <p:cNvPr id="5" name="مستطيل 4"/>
          <p:cNvSpPr/>
          <p:nvPr/>
        </p:nvSpPr>
        <p:spPr>
          <a:xfrm>
            <a:off x="2214546" y="4929198"/>
            <a:ext cx="4572000" cy="923330"/>
          </a:xfrm>
          <a:prstGeom prst="rect">
            <a:avLst/>
          </a:prstGeom>
        </p:spPr>
        <p:txBody>
          <a:bodyPr>
            <a:spAutoFit/>
          </a:bodyPr>
          <a:lstStyle/>
          <a:p>
            <a:pPr algn="l"/>
            <a:r>
              <a:rPr lang="en-GB" dirty="0" smtClean="0"/>
              <a:t>The ‘Lichtenberg figure’ and lightening fatalities. Note the fern-like branching pattern of skin discoloration on the chest</a:t>
            </a:r>
            <a:endParaRPr lang="en-GB" dirty="0"/>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836712"/>
            <a:ext cx="8229600" cy="5289451"/>
          </a:xfrm>
        </p:spPr>
        <p:txBody>
          <a:bodyPr>
            <a:normAutofit fontScale="85000" lnSpcReduction="20000"/>
          </a:bodyPr>
          <a:lstStyle/>
          <a:p>
            <a:pPr algn="l"/>
            <a:r>
              <a:rPr lang="en-GB" b="1" dirty="0" smtClean="0"/>
              <a:t>Thermal injury</a:t>
            </a:r>
            <a:endParaRPr lang="en-GB" dirty="0" smtClean="0"/>
          </a:p>
          <a:p>
            <a:pPr algn="l"/>
            <a:r>
              <a:rPr lang="en-GB" dirty="0" smtClean="0"/>
              <a:t>It's injury caused by application of exposure to extreme heat or cold</a:t>
            </a:r>
          </a:p>
          <a:p>
            <a:pPr algn="l"/>
            <a:r>
              <a:rPr lang="en-GB" dirty="0" smtClean="0"/>
              <a:t> </a:t>
            </a:r>
            <a:r>
              <a:rPr lang="en-GB" b="1" dirty="0" smtClean="0"/>
              <a:t>Classification of thermal injury</a:t>
            </a:r>
            <a:endParaRPr lang="en-GB" dirty="0" smtClean="0"/>
          </a:p>
          <a:p>
            <a:pPr algn="l"/>
            <a:r>
              <a:rPr lang="en-GB" b="1" dirty="0" smtClean="0"/>
              <a:t>1. Due to heat</a:t>
            </a:r>
            <a:endParaRPr lang="en-GB" dirty="0" smtClean="0"/>
          </a:p>
          <a:p>
            <a:pPr algn="l"/>
            <a:r>
              <a:rPr lang="en-GB" b="1" dirty="0" smtClean="0"/>
              <a:t>A- General effects of exposure to heat</a:t>
            </a:r>
            <a:endParaRPr lang="en-GB" dirty="0" smtClean="0"/>
          </a:p>
          <a:p>
            <a:pPr algn="l"/>
            <a:r>
              <a:rPr lang="en-GB" dirty="0" smtClean="0"/>
              <a:t>1- Heat stroke (Heat hyperpyrexia)</a:t>
            </a:r>
          </a:p>
          <a:p>
            <a:pPr algn="l"/>
            <a:r>
              <a:rPr lang="en-GB" dirty="0" smtClean="0"/>
              <a:t>2- Heat exhaustion (Heat collapse)</a:t>
            </a:r>
          </a:p>
          <a:p>
            <a:pPr algn="l"/>
            <a:r>
              <a:rPr lang="en-GB" dirty="0" smtClean="0"/>
              <a:t>3- Heat cramps (Miner's cramps)</a:t>
            </a:r>
          </a:p>
          <a:p>
            <a:pPr algn="l"/>
            <a:r>
              <a:rPr lang="en-GB" b="1" dirty="0" smtClean="0"/>
              <a:t>B- Local application of heat</a:t>
            </a:r>
            <a:endParaRPr lang="en-GB" dirty="0" smtClean="0"/>
          </a:p>
          <a:p>
            <a:pPr algn="l"/>
            <a:r>
              <a:rPr lang="en-GB" dirty="0" smtClean="0"/>
              <a:t>1-Dry heat &gt;&gt;&gt; Burn</a:t>
            </a:r>
          </a:p>
          <a:p>
            <a:pPr algn="l"/>
            <a:r>
              <a:rPr lang="en-GB" dirty="0" smtClean="0"/>
              <a:t>2- Moist heat &gt;&gt;&gt; Scald</a:t>
            </a:r>
          </a:p>
          <a:p>
            <a:endParaRPr lang="en-GB" dirty="0"/>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20688"/>
            <a:ext cx="8229600" cy="5505475"/>
          </a:xfrm>
        </p:spPr>
        <p:txBody>
          <a:bodyPr>
            <a:normAutofit fontScale="62500" lnSpcReduction="20000"/>
          </a:bodyPr>
          <a:lstStyle/>
          <a:p>
            <a:pPr algn="l"/>
            <a:r>
              <a:rPr lang="en-GB" b="1" dirty="0" smtClean="0"/>
              <a:t>2. Due to cold</a:t>
            </a:r>
            <a:endParaRPr lang="en-GB" dirty="0" smtClean="0"/>
          </a:p>
          <a:p>
            <a:pPr algn="l"/>
            <a:r>
              <a:rPr lang="en-GB" b="1" dirty="0" smtClean="0"/>
              <a:t>A- General effects of exposure to cold</a:t>
            </a:r>
            <a:endParaRPr lang="en-GB" dirty="0" smtClean="0"/>
          </a:p>
          <a:p>
            <a:pPr algn="l"/>
            <a:r>
              <a:rPr lang="en-GB" dirty="0" smtClean="0"/>
              <a:t>1- Hypothermia</a:t>
            </a:r>
          </a:p>
          <a:p>
            <a:pPr algn="l"/>
            <a:r>
              <a:rPr lang="en-GB" b="1" dirty="0" smtClean="0"/>
              <a:t>B- Local application of cold</a:t>
            </a:r>
            <a:endParaRPr lang="en-GB" dirty="0" smtClean="0"/>
          </a:p>
          <a:p>
            <a:pPr algn="l"/>
            <a:r>
              <a:rPr lang="en-GB" dirty="0" smtClean="0"/>
              <a:t>1- Dry cold &gt;&gt;&gt; Frost bite</a:t>
            </a:r>
          </a:p>
          <a:p>
            <a:pPr algn="l"/>
            <a:r>
              <a:rPr lang="en-GB" dirty="0" smtClean="0"/>
              <a:t>2- Moist cold &gt;&gt;&gt; Trench foot (Immersion foot or hand)</a:t>
            </a:r>
          </a:p>
          <a:p>
            <a:pPr algn="l"/>
            <a:r>
              <a:rPr lang="en-GB" dirty="0" smtClean="0"/>
              <a:t> </a:t>
            </a:r>
            <a:r>
              <a:rPr lang="en-GB" b="1" dirty="0" smtClean="0"/>
              <a:t>General effects of exposure to cold</a:t>
            </a:r>
            <a:endParaRPr lang="en-GB" dirty="0" smtClean="0"/>
          </a:p>
          <a:p>
            <a:pPr algn="l"/>
            <a:r>
              <a:rPr lang="en-GB" b="1" dirty="0" smtClean="0"/>
              <a:t>Hypothermia</a:t>
            </a:r>
            <a:endParaRPr lang="en-GB" dirty="0" smtClean="0"/>
          </a:p>
          <a:p>
            <a:pPr algn="l"/>
            <a:r>
              <a:rPr lang="en-GB" dirty="0" smtClean="0"/>
              <a:t> </a:t>
            </a:r>
            <a:r>
              <a:rPr lang="en-GB" b="1" dirty="0" smtClean="0"/>
              <a:t>Manifestation</a:t>
            </a:r>
            <a:endParaRPr lang="en-GB" dirty="0" smtClean="0"/>
          </a:p>
          <a:p>
            <a:pPr algn="l"/>
            <a:r>
              <a:rPr lang="en-GB" dirty="0" smtClean="0"/>
              <a:t>Mild degree:-CNS depression, increased metabolic rate, increased pulse,</a:t>
            </a:r>
          </a:p>
          <a:p>
            <a:pPr algn="l"/>
            <a:r>
              <a:rPr lang="en-GB" dirty="0" smtClean="0"/>
              <a:t>Shivering, </a:t>
            </a:r>
            <a:r>
              <a:rPr lang="en-GB" dirty="0" err="1" smtClean="0"/>
              <a:t>Dysarthria</a:t>
            </a:r>
            <a:endParaRPr lang="en-GB" dirty="0" smtClean="0"/>
          </a:p>
          <a:p>
            <a:pPr algn="l"/>
            <a:r>
              <a:rPr lang="en-GB" dirty="0" smtClean="0"/>
              <a:t>Moderate degree:-Further CNS and vital sign depression, Loss of shivering,</a:t>
            </a:r>
          </a:p>
          <a:p>
            <a:pPr algn="l"/>
            <a:r>
              <a:rPr lang="en-GB" dirty="0" smtClean="0"/>
              <a:t>Arrhythmias, Inability to </a:t>
            </a:r>
            <a:r>
              <a:rPr lang="en-GB" dirty="0" err="1" smtClean="0"/>
              <a:t>rewarm</a:t>
            </a:r>
            <a:r>
              <a:rPr lang="en-GB" dirty="0" smtClean="0"/>
              <a:t> spontaneously</a:t>
            </a:r>
          </a:p>
          <a:p>
            <a:pPr algn="l"/>
            <a:r>
              <a:rPr lang="en-GB" dirty="0" smtClean="0"/>
              <a:t>Severe degree:-Comatose and </a:t>
            </a:r>
            <a:r>
              <a:rPr lang="en-GB" dirty="0" err="1" smtClean="0"/>
              <a:t>areflexes</a:t>
            </a:r>
            <a:r>
              <a:rPr lang="en-GB" dirty="0" smtClean="0"/>
              <a:t>, profoundly depressed vitals</a:t>
            </a:r>
          </a:p>
          <a:p>
            <a:endParaRPr lang="en-GB" dirty="0"/>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92500" lnSpcReduction="20000"/>
          </a:bodyPr>
          <a:lstStyle/>
          <a:p>
            <a:pPr algn="l"/>
            <a:r>
              <a:rPr lang="en-GB" b="1" dirty="0" smtClean="0"/>
              <a:t>MEDICOLEGAL IMPORTANTS OF HYPOTHERMIA</a:t>
            </a:r>
            <a:endParaRPr lang="en-GB" dirty="0" smtClean="0"/>
          </a:p>
          <a:p>
            <a:pPr algn="l"/>
            <a:r>
              <a:rPr lang="en-GB" b="1" dirty="0" smtClean="0"/>
              <a:t>Death </a:t>
            </a:r>
            <a:r>
              <a:rPr lang="en-GB" dirty="0" smtClean="0"/>
              <a:t>due to </a:t>
            </a:r>
            <a:r>
              <a:rPr lang="en-GB" b="1" dirty="0" smtClean="0"/>
              <a:t>cold exposure </a:t>
            </a:r>
            <a:r>
              <a:rPr lang="en-GB" dirty="0" smtClean="0"/>
              <a:t>in </a:t>
            </a:r>
            <a:r>
              <a:rPr lang="en-GB" b="1" dirty="0" smtClean="0"/>
              <a:t>most </a:t>
            </a:r>
            <a:r>
              <a:rPr lang="en-GB" dirty="0" smtClean="0"/>
              <a:t>of cases are </a:t>
            </a:r>
            <a:r>
              <a:rPr lang="en-GB" b="1" dirty="0" smtClean="0"/>
              <a:t>accidental </a:t>
            </a:r>
            <a:r>
              <a:rPr lang="en-GB" dirty="0" smtClean="0"/>
              <a:t>in nature</a:t>
            </a:r>
          </a:p>
          <a:p>
            <a:pPr algn="l"/>
            <a:r>
              <a:rPr lang="en-GB" dirty="0" smtClean="0"/>
              <a:t>2- </a:t>
            </a:r>
            <a:r>
              <a:rPr lang="en-GB" b="1" dirty="0" smtClean="0"/>
              <a:t>Suicidal </a:t>
            </a:r>
            <a:r>
              <a:rPr lang="en-GB" dirty="0" smtClean="0"/>
              <a:t>and </a:t>
            </a:r>
            <a:r>
              <a:rPr lang="en-GB" b="1" dirty="0" smtClean="0"/>
              <a:t>Homicidal death </a:t>
            </a:r>
            <a:r>
              <a:rPr lang="en-GB" dirty="0" smtClean="0"/>
              <a:t>due to cold exposure </a:t>
            </a:r>
            <a:r>
              <a:rPr lang="en-GB" b="1" dirty="0" smtClean="0"/>
              <a:t>NOT common</a:t>
            </a:r>
            <a:endParaRPr lang="en-GB" dirty="0" smtClean="0"/>
          </a:p>
          <a:p>
            <a:pPr algn="l"/>
            <a:r>
              <a:rPr lang="en-GB" dirty="0" smtClean="0"/>
              <a:t>3- </a:t>
            </a:r>
            <a:r>
              <a:rPr lang="en-GB" b="1" dirty="0" smtClean="0"/>
              <a:t>Cold water </a:t>
            </a:r>
            <a:r>
              <a:rPr lang="en-GB" dirty="0" smtClean="0"/>
              <a:t>more </a:t>
            </a:r>
            <a:r>
              <a:rPr lang="en-GB" b="1" dirty="0" smtClean="0"/>
              <a:t>penetrating </a:t>
            </a:r>
            <a:r>
              <a:rPr lang="en-GB" dirty="0" smtClean="0"/>
              <a:t>than </a:t>
            </a:r>
            <a:r>
              <a:rPr lang="en-GB" b="1" dirty="0" smtClean="0"/>
              <a:t>cold air </a:t>
            </a:r>
            <a:r>
              <a:rPr lang="en-GB" dirty="0" smtClean="0"/>
              <a:t>SO more </a:t>
            </a:r>
            <a:r>
              <a:rPr lang="en-GB" b="1" dirty="0" smtClean="0"/>
              <a:t>fatality</a:t>
            </a:r>
            <a:endParaRPr lang="en-GB" dirty="0" smtClean="0"/>
          </a:p>
          <a:p>
            <a:pPr algn="l"/>
            <a:r>
              <a:rPr lang="en-GB" dirty="0" smtClean="0"/>
              <a:t>4- </a:t>
            </a:r>
            <a:r>
              <a:rPr lang="en-GB" b="1" dirty="0" smtClean="0"/>
              <a:t>Alcoholic</a:t>
            </a:r>
            <a:r>
              <a:rPr lang="en-GB" dirty="0" smtClean="0"/>
              <a:t>, </a:t>
            </a:r>
            <a:r>
              <a:rPr lang="en-GB" b="1" dirty="0" smtClean="0"/>
              <a:t>ill health </a:t>
            </a:r>
            <a:r>
              <a:rPr lang="en-GB" dirty="0" smtClean="0"/>
              <a:t>or </a:t>
            </a:r>
            <a:r>
              <a:rPr lang="en-GB" b="1" dirty="0" smtClean="0"/>
              <a:t>malnutrition </a:t>
            </a:r>
            <a:r>
              <a:rPr lang="en-GB" dirty="0" smtClean="0"/>
              <a:t>condition </a:t>
            </a:r>
            <a:r>
              <a:rPr lang="en-GB" b="1" dirty="0" smtClean="0"/>
              <a:t>reduce resistance </a:t>
            </a:r>
            <a:r>
              <a:rPr lang="en-GB" dirty="0" smtClean="0"/>
              <a:t>of person</a:t>
            </a:r>
          </a:p>
          <a:p>
            <a:pPr algn="l"/>
            <a:r>
              <a:rPr lang="en-GB" dirty="0" smtClean="0"/>
              <a:t>to cold</a:t>
            </a:r>
          </a:p>
          <a:p>
            <a:endParaRPr lang="en-GB"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Grp="1" noChangeAspect="1" noChangeArrowheads="1"/>
          </p:cNvPicPr>
          <p:nvPr>
            <p:ph idx="1"/>
          </p:nvPr>
        </p:nvPicPr>
        <p:blipFill>
          <a:blip r:embed="rId2" cstate="print"/>
          <a:srcRect/>
          <a:stretch>
            <a:fillRect/>
          </a:stretch>
        </p:blipFill>
        <p:spPr bwMode="auto">
          <a:xfrm>
            <a:off x="467544" y="332656"/>
            <a:ext cx="8229600" cy="3891124"/>
          </a:xfrm>
          <a:prstGeom prst="rect">
            <a:avLst/>
          </a:prstGeom>
          <a:noFill/>
          <a:ln w="9525">
            <a:noFill/>
            <a:miter lim="800000"/>
            <a:headEnd/>
            <a:tailEnd/>
          </a:ln>
        </p:spPr>
      </p:pic>
      <p:sp>
        <p:nvSpPr>
          <p:cNvPr id="5" name="مستطيل 4"/>
          <p:cNvSpPr/>
          <p:nvPr/>
        </p:nvSpPr>
        <p:spPr>
          <a:xfrm>
            <a:off x="1043608" y="4549676"/>
            <a:ext cx="7200800" cy="1477328"/>
          </a:xfrm>
          <a:prstGeom prst="rect">
            <a:avLst/>
          </a:prstGeom>
        </p:spPr>
        <p:txBody>
          <a:bodyPr wrap="square">
            <a:spAutoFit/>
          </a:bodyPr>
          <a:lstStyle/>
          <a:p>
            <a:pPr algn="l"/>
            <a:r>
              <a:rPr lang="en-GB" i="1" dirty="0" smtClean="0"/>
              <a:t>Heat flexures of the limbs, part way towards the ‘pugilistic attitude’ formed when the arms are raised higher. The elbows, knees and wrists are strongly flexed because muscle contraction is stronger in the flexor groups. The victim was the captain of a Russian ship who set fire to his cabin during a bout of heavy drinking.</a:t>
            </a:r>
            <a:endParaRPr lang="en-GB" dirty="0"/>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92500" lnSpcReduction="20000"/>
          </a:bodyPr>
          <a:lstStyle/>
          <a:p>
            <a:pPr algn="l"/>
            <a:r>
              <a:rPr lang="en-GB" b="1" dirty="0" smtClean="0"/>
              <a:t>Frost bite</a:t>
            </a:r>
            <a:endParaRPr lang="en-GB" dirty="0" smtClean="0"/>
          </a:p>
          <a:p>
            <a:pPr algn="l"/>
            <a:r>
              <a:rPr lang="en-GB" dirty="0" smtClean="0"/>
              <a:t>It occur due to </a:t>
            </a:r>
            <a:r>
              <a:rPr lang="en-GB" b="1" dirty="0" smtClean="0"/>
              <a:t>exposure </a:t>
            </a:r>
            <a:r>
              <a:rPr lang="en-GB" dirty="0" smtClean="0"/>
              <a:t>to </a:t>
            </a:r>
            <a:r>
              <a:rPr lang="en-GB" b="1" dirty="0" smtClean="0"/>
              <a:t>dry cold</a:t>
            </a:r>
            <a:r>
              <a:rPr lang="en-GB" dirty="0" smtClean="0"/>
              <a:t>, as in case of </a:t>
            </a:r>
            <a:r>
              <a:rPr lang="en-GB" b="1" dirty="0" smtClean="0"/>
              <a:t>mountaineers</a:t>
            </a:r>
            <a:endParaRPr lang="en-GB" dirty="0" smtClean="0"/>
          </a:p>
          <a:p>
            <a:pPr algn="l"/>
            <a:r>
              <a:rPr lang="en-GB" b="1" dirty="0" smtClean="0"/>
              <a:t>Usually affect distal part </a:t>
            </a:r>
            <a:r>
              <a:rPr lang="en-GB" dirty="0" smtClean="0"/>
              <a:t>(</a:t>
            </a:r>
            <a:r>
              <a:rPr lang="en-GB" b="1" dirty="0" smtClean="0"/>
              <a:t>fingers</a:t>
            </a:r>
            <a:r>
              <a:rPr lang="en-GB" dirty="0" smtClean="0"/>
              <a:t>, </a:t>
            </a:r>
            <a:r>
              <a:rPr lang="en-GB" b="1" dirty="0" smtClean="0"/>
              <a:t>toes </a:t>
            </a:r>
            <a:r>
              <a:rPr lang="en-GB" dirty="0" smtClean="0"/>
              <a:t>more affect than </a:t>
            </a:r>
            <a:r>
              <a:rPr lang="en-GB" b="1" dirty="0" smtClean="0"/>
              <a:t>tip </a:t>
            </a:r>
            <a:r>
              <a:rPr lang="en-GB" dirty="0" smtClean="0"/>
              <a:t>of </a:t>
            </a:r>
            <a:r>
              <a:rPr lang="en-GB" b="1" dirty="0" smtClean="0"/>
              <a:t>nose </a:t>
            </a:r>
            <a:r>
              <a:rPr lang="en-GB" dirty="0" smtClean="0"/>
              <a:t>&amp; </a:t>
            </a:r>
            <a:r>
              <a:rPr lang="en-GB" b="1" dirty="0" smtClean="0"/>
              <a:t>ear</a:t>
            </a:r>
            <a:endParaRPr lang="en-GB" dirty="0" smtClean="0"/>
          </a:p>
          <a:p>
            <a:pPr algn="l"/>
            <a:r>
              <a:rPr lang="en-GB" b="1" dirty="0" smtClean="0"/>
              <a:t>lobule</a:t>
            </a:r>
            <a:r>
              <a:rPr lang="en-GB" dirty="0" smtClean="0"/>
              <a:t>). Atmospheric temperature </a:t>
            </a:r>
            <a:r>
              <a:rPr lang="en-GB" b="1" dirty="0" smtClean="0"/>
              <a:t>below zero</a:t>
            </a:r>
            <a:endParaRPr lang="en-GB" dirty="0" smtClean="0"/>
          </a:p>
          <a:p>
            <a:pPr algn="l"/>
            <a:r>
              <a:rPr lang="en-GB" dirty="0" smtClean="0"/>
              <a:t> </a:t>
            </a:r>
            <a:r>
              <a:rPr lang="en-GB" b="1" dirty="0" smtClean="0"/>
              <a:t>Trench foot OR immersion foot or hand</a:t>
            </a:r>
            <a:endParaRPr lang="en-GB" dirty="0" smtClean="0"/>
          </a:p>
          <a:p>
            <a:pPr algn="l"/>
            <a:r>
              <a:rPr lang="en-GB" dirty="0" smtClean="0"/>
              <a:t>Necrosis of finger, toe or hand &amp; feet may occur at low temperature below 5Ċ, if the</a:t>
            </a:r>
          </a:p>
          <a:p>
            <a:pPr algn="l"/>
            <a:r>
              <a:rPr lang="en-GB" dirty="0" smtClean="0"/>
              <a:t>limbs are wet due to immersion</a:t>
            </a:r>
          </a:p>
          <a:p>
            <a:endParaRPr lang="en-GB" dirty="0"/>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20688"/>
            <a:ext cx="8229600" cy="5505475"/>
          </a:xfrm>
        </p:spPr>
        <p:txBody>
          <a:bodyPr>
            <a:normAutofit fontScale="77500" lnSpcReduction="20000"/>
          </a:bodyPr>
          <a:lstStyle/>
          <a:p>
            <a:pPr algn="l"/>
            <a:r>
              <a:rPr lang="en-GB" b="1" dirty="0" smtClean="0"/>
              <a:t>General effects of exposure to heat</a:t>
            </a:r>
            <a:endParaRPr lang="en-GB" dirty="0" smtClean="0"/>
          </a:p>
          <a:p>
            <a:pPr algn="l"/>
            <a:r>
              <a:rPr lang="en-GB" b="1" dirty="0" smtClean="0"/>
              <a:t>A- HEAT EXHAUSION</a:t>
            </a:r>
            <a:endParaRPr lang="en-GB" dirty="0" smtClean="0"/>
          </a:p>
          <a:p>
            <a:pPr algn="l"/>
            <a:r>
              <a:rPr lang="en-GB" b="1" dirty="0" smtClean="0"/>
              <a:t>It's due to salt-deficiency &amp; dehydration</a:t>
            </a:r>
            <a:endParaRPr lang="en-GB" dirty="0" smtClean="0"/>
          </a:p>
          <a:p>
            <a:pPr algn="l"/>
            <a:r>
              <a:rPr lang="en-GB" b="1" dirty="0" smtClean="0"/>
              <a:t>Signs &amp; symptoms</a:t>
            </a:r>
            <a:endParaRPr lang="en-GB" dirty="0" smtClean="0"/>
          </a:p>
          <a:p>
            <a:pPr algn="l"/>
            <a:r>
              <a:rPr lang="en-GB" dirty="0" smtClean="0"/>
              <a:t>1- </a:t>
            </a:r>
            <a:r>
              <a:rPr lang="en-GB" b="1" dirty="0" smtClean="0"/>
              <a:t>Rapid weak pulse </a:t>
            </a:r>
            <a:r>
              <a:rPr lang="en-GB" dirty="0" smtClean="0"/>
              <a:t>&amp; </a:t>
            </a:r>
            <a:r>
              <a:rPr lang="en-GB" b="1" dirty="0" smtClean="0"/>
              <a:t>low BP</a:t>
            </a:r>
            <a:endParaRPr lang="en-GB" dirty="0" smtClean="0"/>
          </a:p>
          <a:p>
            <a:pPr algn="l"/>
            <a:r>
              <a:rPr lang="en-GB" dirty="0" smtClean="0"/>
              <a:t>2- Pale </a:t>
            </a:r>
            <a:r>
              <a:rPr lang="en-GB" b="1" dirty="0" smtClean="0"/>
              <a:t>cold skin </a:t>
            </a:r>
            <a:r>
              <a:rPr lang="en-GB" dirty="0" smtClean="0"/>
              <a:t>with </a:t>
            </a:r>
            <a:r>
              <a:rPr lang="en-GB" b="1" dirty="0" smtClean="0"/>
              <a:t>profuse sweating (temperature normal or slightly</a:t>
            </a:r>
            <a:r>
              <a:rPr lang="en-GB" dirty="0" smtClean="0"/>
              <a:t> </a:t>
            </a:r>
            <a:r>
              <a:rPr lang="en-GB" b="1" dirty="0" smtClean="0"/>
              <a:t>rise)</a:t>
            </a:r>
            <a:endParaRPr lang="en-GB" dirty="0" smtClean="0"/>
          </a:p>
          <a:p>
            <a:pPr algn="l"/>
            <a:r>
              <a:rPr lang="en-GB" b="1" dirty="0" smtClean="0"/>
              <a:t>3- Vomiting</a:t>
            </a:r>
            <a:endParaRPr lang="en-GB" dirty="0" smtClean="0"/>
          </a:p>
          <a:p>
            <a:pPr algn="l"/>
            <a:r>
              <a:rPr lang="en-GB" b="1" dirty="0" smtClean="0"/>
              <a:t>4- Cramps</a:t>
            </a:r>
            <a:endParaRPr lang="en-GB" dirty="0" smtClean="0"/>
          </a:p>
          <a:p>
            <a:pPr algn="l"/>
            <a:r>
              <a:rPr lang="en-GB" b="1" dirty="0" smtClean="0"/>
              <a:t>5- NO loss of consciousness</a:t>
            </a:r>
            <a:r>
              <a:rPr lang="en-GB" dirty="0" smtClean="0"/>
              <a:t>, </a:t>
            </a:r>
            <a:r>
              <a:rPr lang="en-GB" b="1" dirty="0" smtClean="0"/>
              <a:t>NO rise of temperature</a:t>
            </a:r>
            <a:r>
              <a:rPr lang="en-GB" dirty="0" smtClean="0"/>
              <a:t>, </a:t>
            </a:r>
            <a:r>
              <a:rPr lang="en-GB" b="1" dirty="0" smtClean="0"/>
              <a:t>NO convulsion</a:t>
            </a:r>
            <a:endParaRPr lang="en-GB" dirty="0" smtClean="0"/>
          </a:p>
          <a:p>
            <a:pPr algn="l"/>
            <a:r>
              <a:rPr lang="en-GB" dirty="0" smtClean="0"/>
              <a:t>6- </a:t>
            </a:r>
            <a:r>
              <a:rPr lang="en-GB" b="1" dirty="0" err="1" smtClean="0"/>
              <a:t>Hypokalemia</a:t>
            </a:r>
            <a:r>
              <a:rPr lang="en-GB" dirty="0" smtClean="0"/>
              <a:t>, </a:t>
            </a:r>
            <a:r>
              <a:rPr lang="en-GB" b="1" dirty="0" smtClean="0"/>
              <a:t>high </a:t>
            </a:r>
            <a:r>
              <a:rPr lang="en-GB" b="1" dirty="0" err="1" smtClean="0"/>
              <a:t>hemoglobulin</a:t>
            </a:r>
            <a:r>
              <a:rPr lang="en-GB" dirty="0" smtClean="0"/>
              <a:t>, </a:t>
            </a:r>
            <a:r>
              <a:rPr lang="en-GB" b="1" dirty="0" smtClean="0"/>
              <a:t>high blood urea</a:t>
            </a:r>
            <a:endParaRPr lang="en-GB" dirty="0" smtClean="0"/>
          </a:p>
          <a:p>
            <a:pPr algn="l"/>
            <a:r>
              <a:rPr lang="en-GB" dirty="0" smtClean="0"/>
              <a:t>7- </a:t>
            </a:r>
            <a:r>
              <a:rPr lang="en-GB" b="1" dirty="0" err="1" smtClean="0"/>
              <a:t>Oligouria</a:t>
            </a:r>
            <a:r>
              <a:rPr lang="en-GB" b="1" dirty="0" smtClean="0"/>
              <a:t> </a:t>
            </a:r>
            <a:r>
              <a:rPr lang="en-GB" dirty="0" smtClean="0"/>
              <a:t>with </a:t>
            </a:r>
            <a:r>
              <a:rPr lang="en-GB" b="1" dirty="0" smtClean="0"/>
              <a:t>high specific gravity</a:t>
            </a:r>
            <a:endParaRPr lang="en-GB" dirty="0" smtClean="0"/>
          </a:p>
          <a:p>
            <a:pPr algn="l"/>
            <a:r>
              <a:rPr lang="en-GB" b="1" dirty="0" smtClean="0"/>
              <a:t>TTT with Intravenous fluid</a:t>
            </a:r>
            <a:endParaRPr lang="en-GB" dirty="0" smtClean="0"/>
          </a:p>
          <a:p>
            <a:endParaRPr lang="en-GB" dirty="0"/>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48680"/>
            <a:ext cx="8229600" cy="5577483"/>
          </a:xfrm>
        </p:spPr>
        <p:txBody>
          <a:bodyPr>
            <a:normAutofit fontScale="55000" lnSpcReduction="20000"/>
          </a:bodyPr>
          <a:lstStyle/>
          <a:p>
            <a:pPr algn="l"/>
            <a:r>
              <a:rPr lang="en-GB" b="1" dirty="0" smtClean="0"/>
              <a:t>B- Heat cramps</a:t>
            </a:r>
            <a:endParaRPr lang="en-GB" dirty="0" smtClean="0"/>
          </a:p>
          <a:p>
            <a:pPr algn="l"/>
            <a:r>
              <a:rPr lang="en-GB" dirty="0" smtClean="0"/>
              <a:t>This is condition characterized by </a:t>
            </a:r>
            <a:r>
              <a:rPr lang="en-GB" b="1" dirty="0" smtClean="0"/>
              <a:t>several painful paroxysmal cramps in the</a:t>
            </a:r>
            <a:endParaRPr lang="en-GB" dirty="0" smtClean="0"/>
          </a:p>
          <a:p>
            <a:pPr algn="l"/>
            <a:r>
              <a:rPr lang="en-GB" b="1" dirty="0" smtClean="0"/>
              <a:t>muscle of extremities and abdomen</a:t>
            </a:r>
            <a:r>
              <a:rPr lang="en-GB" dirty="0" smtClean="0"/>
              <a:t>, </a:t>
            </a:r>
            <a:r>
              <a:rPr lang="en-GB" b="1" dirty="0" smtClean="0"/>
              <a:t>due to exposure to hard work in high</a:t>
            </a:r>
            <a:endParaRPr lang="en-GB" dirty="0" smtClean="0"/>
          </a:p>
          <a:p>
            <a:pPr algn="l"/>
            <a:r>
              <a:rPr lang="en-GB" b="1" dirty="0" smtClean="0"/>
              <a:t>temperature lead to rapid dehydration of the body by excessive loss of salt</a:t>
            </a:r>
            <a:endParaRPr lang="en-GB" dirty="0" smtClean="0"/>
          </a:p>
          <a:p>
            <a:pPr algn="l"/>
            <a:r>
              <a:rPr lang="en-GB" b="1" dirty="0" smtClean="0"/>
              <a:t>and water </a:t>
            </a:r>
            <a:r>
              <a:rPr lang="en-GB" dirty="0" smtClean="0"/>
              <a:t>(this may occur alone or in the presence of heat exhaustion)</a:t>
            </a:r>
          </a:p>
          <a:p>
            <a:pPr algn="l"/>
            <a:r>
              <a:rPr lang="en-GB" b="1" dirty="0" smtClean="0"/>
              <a:t>TTT with Intravenous fluid</a:t>
            </a:r>
            <a:endParaRPr lang="en-GB" dirty="0" smtClean="0"/>
          </a:p>
          <a:p>
            <a:pPr algn="l"/>
            <a:r>
              <a:rPr lang="en-GB" b="1" dirty="0" smtClean="0"/>
              <a:t>C- HEAT HYPERPYREXIA (HEAT STROKE)</a:t>
            </a:r>
            <a:endParaRPr lang="en-GB" dirty="0" smtClean="0"/>
          </a:p>
          <a:p>
            <a:pPr algn="l"/>
            <a:r>
              <a:rPr lang="en-GB" dirty="0" smtClean="0"/>
              <a:t>Occur </a:t>
            </a:r>
            <a:r>
              <a:rPr lang="en-GB" b="1" dirty="0" smtClean="0"/>
              <a:t>when head is exposed directly to sunlight or heat, this will affect the</a:t>
            </a:r>
            <a:endParaRPr lang="en-GB" dirty="0" smtClean="0"/>
          </a:p>
          <a:p>
            <a:pPr algn="l"/>
            <a:r>
              <a:rPr lang="en-GB" b="1" dirty="0" smtClean="0"/>
              <a:t>heat regulation </a:t>
            </a:r>
            <a:r>
              <a:rPr lang="en-GB" b="1" dirty="0" err="1" smtClean="0"/>
              <a:t>center</a:t>
            </a:r>
            <a:r>
              <a:rPr lang="en-GB" b="1" dirty="0" smtClean="0"/>
              <a:t>, SO the mechanisms which control the body</a:t>
            </a:r>
            <a:endParaRPr lang="en-GB" dirty="0" smtClean="0"/>
          </a:p>
          <a:p>
            <a:pPr algn="l"/>
            <a:r>
              <a:rPr lang="en-GB" b="1" dirty="0" smtClean="0"/>
              <a:t>temperature become disrupted (SWEATING), SO temperature rise</a:t>
            </a:r>
            <a:endParaRPr lang="en-GB" dirty="0" smtClean="0"/>
          </a:p>
          <a:p>
            <a:pPr algn="l"/>
            <a:r>
              <a:rPr lang="en-GB" dirty="0" smtClean="0"/>
              <a:t>Heat stroke is a medical emergency and death rate is high</a:t>
            </a:r>
          </a:p>
          <a:p>
            <a:pPr algn="l"/>
            <a:r>
              <a:rPr lang="en-GB" b="1" dirty="0" smtClean="0"/>
              <a:t>Signs &amp; symptoms</a:t>
            </a:r>
            <a:endParaRPr lang="en-GB" dirty="0" smtClean="0"/>
          </a:p>
          <a:p>
            <a:pPr algn="l"/>
            <a:r>
              <a:rPr lang="en-GB" b="1" dirty="0" smtClean="0"/>
              <a:t>1- Sudden rise of temperature</a:t>
            </a:r>
            <a:endParaRPr lang="en-GB" dirty="0" smtClean="0"/>
          </a:p>
          <a:p>
            <a:pPr algn="l"/>
            <a:r>
              <a:rPr lang="en-GB" b="1" dirty="0" smtClean="0"/>
              <a:t>2- Flushed dry skin (NO sweating)</a:t>
            </a:r>
            <a:endParaRPr lang="en-GB" dirty="0" smtClean="0"/>
          </a:p>
          <a:p>
            <a:pPr algn="l"/>
            <a:r>
              <a:rPr lang="en-GB" b="1" dirty="0" smtClean="0"/>
              <a:t>3- No vomiting, No cramps, No dehydration</a:t>
            </a:r>
            <a:endParaRPr lang="en-GB" dirty="0" smtClean="0"/>
          </a:p>
          <a:p>
            <a:pPr algn="l"/>
            <a:r>
              <a:rPr lang="en-GB" b="1" dirty="0" smtClean="0"/>
              <a:t>4- Convulsion, Coma</a:t>
            </a:r>
            <a:endParaRPr lang="en-GB" dirty="0" smtClean="0"/>
          </a:p>
          <a:p>
            <a:pPr algn="l"/>
            <a:r>
              <a:rPr lang="en-GB" b="1" dirty="0" smtClean="0"/>
              <a:t>TTT </a:t>
            </a:r>
            <a:r>
              <a:rPr lang="en-GB" dirty="0" smtClean="0"/>
              <a:t>&gt;&gt;&gt; cooling of the body</a:t>
            </a:r>
          </a:p>
          <a:p>
            <a:pPr algn="l"/>
            <a:r>
              <a:rPr lang="en-GB" dirty="0" smtClean="0"/>
              <a:t> </a:t>
            </a:r>
          </a:p>
          <a:p>
            <a:pPr algn="l"/>
            <a:endParaRPr lang="en-GB" dirty="0"/>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04664"/>
            <a:ext cx="8229600" cy="5721499"/>
          </a:xfrm>
        </p:spPr>
        <p:txBody>
          <a:bodyPr>
            <a:normAutofit fontScale="55000" lnSpcReduction="20000"/>
          </a:bodyPr>
          <a:lstStyle/>
          <a:p>
            <a:pPr algn="l"/>
            <a:r>
              <a:rPr lang="en-GB" b="1" dirty="0" smtClean="0"/>
              <a:t>B- Local application of heat</a:t>
            </a:r>
            <a:endParaRPr lang="en-GB" dirty="0" smtClean="0"/>
          </a:p>
          <a:p>
            <a:pPr algn="l"/>
            <a:r>
              <a:rPr lang="en-GB" b="1" dirty="0" smtClean="0"/>
              <a:t>BURN</a:t>
            </a:r>
            <a:endParaRPr lang="en-GB" dirty="0" smtClean="0"/>
          </a:p>
          <a:p>
            <a:pPr algn="l"/>
            <a:r>
              <a:rPr lang="en-GB" dirty="0" smtClean="0"/>
              <a:t> </a:t>
            </a:r>
            <a:r>
              <a:rPr lang="en-GB" b="1" dirty="0" smtClean="0"/>
              <a:t>Classification according to depth</a:t>
            </a:r>
            <a:endParaRPr lang="en-GB" dirty="0" smtClean="0"/>
          </a:p>
          <a:p>
            <a:pPr algn="l"/>
            <a:r>
              <a:rPr lang="en-GB" b="1" dirty="0" smtClean="0"/>
              <a:t>1. First degree</a:t>
            </a:r>
            <a:endParaRPr lang="en-GB" dirty="0" smtClean="0"/>
          </a:p>
          <a:p>
            <a:pPr algn="l"/>
            <a:r>
              <a:rPr lang="en-GB" dirty="0" smtClean="0"/>
              <a:t>**</a:t>
            </a:r>
            <a:r>
              <a:rPr lang="en-GB" b="1" dirty="0" smtClean="0"/>
              <a:t>Affect superficial layer of skin</a:t>
            </a:r>
            <a:endParaRPr lang="en-GB" dirty="0" smtClean="0"/>
          </a:p>
          <a:p>
            <a:pPr algn="l"/>
            <a:r>
              <a:rPr lang="en-GB" dirty="0" smtClean="0"/>
              <a:t>**</a:t>
            </a:r>
            <a:r>
              <a:rPr lang="en-GB" b="1" dirty="0" err="1" smtClean="0"/>
              <a:t>Painfull</a:t>
            </a:r>
            <a:endParaRPr lang="en-GB" dirty="0" smtClean="0"/>
          </a:p>
          <a:p>
            <a:pPr algn="l"/>
            <a:r>
              <a:rPr lang="en-GB" dirty="0" smtClean="0"/>
              <a:t>**Healing of this burn </a:t>
            </a:r>
            <a:r>
              <a:rPr lang="en-GB" b="1" dirty="0" smtClean="0"/>
              <a:t>dose not leave scar</a:t>
            </a:r>
            <a:endParaRPr lang="en-GB" dirty="0" smtClean="0"/>
          </a:p>
          <a:p>
            <a:pPr algn="l"/>
            <a:r>
              <a:rPr lang="en-GB" dirty="0" smtClean="0"/>
              <a:t>**It appears as blister surrounded by red, </a:t>
            </a:r>
            <a:r>
              <a:rPr lang="en-GB" dirty="0" err="1" smtClean="0"/>
              <a:t>hyperemic</a:t>
            </a:r>
            <a:r>
              <a:rPr lang="en-GB" dirty="0" smtClean="0"/>
              <a:t> skin.</a:t>
            </a:r>
          </a:p>
          <a:p>
            <a:pPr algn="l"/>
            <a:r>
              <a:rPr lang="en-GB" b="1" dirty="0" smtClean="0"/>
              <a:t>2. Second degree</a:t>
            </a:r>
            <a:endParaRPr lang="en-GB" dirty="0" smtClean="0"/>
          </a:p>
          <a:p>
            <a:pPr algn="l"/>
            <a:r>
              <a:rPr lang="en-GB" dirty="0" smtClean="0"/>
              <a:t>**</a:t>
            </a:r>
            <a:r>
              <a:rPr lang="en-GB" b="1" dirty="0" smtClean="0"/>
              <a:t>There is destruction of full thickness of skin</a:t>
            </a:r>
            <a:endParaRPr lang="en-GB" dirty="0" smtClean="0"/>
          </a:p>
          <a:p>
            <a:pPr algn="l"/>
            <a:r>
              <a:rPr lang="en-GB" dirty="0" smtClean="0"/>
              <a:t>**</a:t>
            </a:r>
            <a:r>
              <a:rPr lang="en-GB" b="1" dirty="0" smtClean="0"/>
              <a:t>Most </a:t>
            </a:r>
            <a:r>
              <a:rPr lang="en-GB" b="1" dirty="0" err="1" smtClean="0"/>
              <a:t>Painfull</a:t>
            </a:r>
            <a:endParaRPr lang="en-GB" dirty="0" smtClean="0"/>
          </a:p>
          <a:p>
            <a:pPr algn="l"/>
            <a:r>
              <a:rPr lang="en-GB" dirty="0" smtClean="0"/>
              <a:t>**Healing of this burn </a:t>
            </a:r>
            <a:r>
              <a:rPr lang="en-GB" b="1" dirty="0" smtClean="0"/>
              <a:t>leave scar</a:t>
            </a:r>
            <a:r>
              <a:rPr lang="en-GB" dirty="0" smtClean="0"/>
              <a:t>, which produce disfigurement or impaired</a:t>
            </a:r>
          </a:p>
          <a:p>
            <a:pPr algn="l"/>
            <a:r>
              <a:rPr lang="en-GB" dirty="0" smtClean="0"/>
              <a:t>function according to site &amp; size</a:t>
            </a:r>
          </a:p>
          <a:p>
            <a:pPr algn="l"/>
            <a:r>
              <a:rPr lang="en-GB" dirty="0" smtClean="0"/>
              <a:t>**It appear as </a:t>
            </a:r>
            <a:r>
              <a:rPr lang="en-GB" dirty="0" err="1" smtClean="0"/>
              <a:t>shriveled</a:t>
            </a:r>
            <a:r>
              <a:rPr lang="en-GB" dirty="0" smtClean="0"/>
              <a:t> area of coagulated tissue surrounded by burn of first</a:t>
            </a:r>
          </a:p>
          <a:p>
            <a:pPr algn="l"/>
            <a:r>
              <a:rPr lang="en-GB" dirty="0" smtClean="0"/>
              <a:t>degree</a:t>
            </a:r>
          </a:p>
          <a:p>
            <a:pPr algn="l"/>
            <a:r>
              <a:rPr lang="en-GB" b="1" dirty="0" smtClean="0"/>
              <a:t>3. Third degree</a:t>
            </a:r>
            <a:endParaRPr lang="en-GB" dirty="0" smtClean="0"/>
          </a:p>
          <a:p>
            <a:pPr algn="l"/>
            <a:r>
              <a:rPr lang="en-GB" b="1" dirty="0" smtClean="0"/>
              <a:t>Characterized by gross destruction of subcutaneous tissue, muscles</a:t>
            </a:r>
            <a:endParaRPr lang="en-GB" dirty="0" smtClean="0"/>
          </a:p>
          <a:p>
            <a:pPr algn="l"/>
            <a:r>
              <a:rPr lang="en-GB" b="1" dirty="0" smtClean="0"/>
              <a:t>Painless </a:t>
            </a:r>
            <a:r>
              <a:rPr lang="en-GB" dirty="0" smtClean="0"/>
              <a:t>due to destruction of nerve endings</a:t>
            </a:r>
          </a:p>
          <a:p>
            <a:pPr algn="l"/>
            <a:r>
              <a:rPr lang="en-GB" dirty="0" smtClean="0"/>
              <a:t>Healing of this burn </a:t>
            </a:r>
            <a:r>
              <a:rPr lang="en-GB" b="1" dirty="0" smtClean="0"/>
              <a:t>leave scar </a:t>
            </a:r>
            <a:r>
              <a:rPr lang="en-GB" dirty="0" smtClean="0"/>
              <a:t>which produce disfigurement or impaired</a:t>
            </a:r>
          </a:p>
          <a:p>
            <a:pPr algn="l"/>
            <a:r>
              <a:rPr lang="en-GB" dirty="0" smtClean="0"/>
              <a:t>function according to site &amp; size</a:t>
            </a:r>
            <a:endParaRPr lang="en-GB" dirty="0"/>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04664"/>
            <a:ext cx="8229600" cy="5721499"/>
          </a:xfrm>
        </p:spPr>
        <p:txBody>
          <a:bodyPr>
            <a:normAutofit fontScale="92500" lnSpcReduction="20000"/>
          </a:bodyPr>
          <a:lstStyle/>
          <a:p>
            <a:pPr algn="l"/>
            <a:r>
              <a:rPr lang="en-GB" dirty="0" smtClean="0"/>
              <a:t> </a:t>
            </a:r>
            <a:r>
              <a:rPr lang="en-GB" b="1" dirty="0" smtClean="0"/>
              <a:t>FACTORS AFFECTING THE PROGNOSIS OF BURNS</a:t>
            </a:r>
            <a:endParaRPr lang="en-GB" dirty="0" smtClean="0"/>
          </a:p>
          <a:p>
            <a:pPr algn="l"/>
            <a:r>
              <a:rPr lang="en-GB" dirty="0" smtClean="0"/>
              <a:t>1- </a:t>
            </a:r>
            <a:r>
              <a:rPr lang="en-GB" b="1" dirty="0" smtClean="0"/>
              <a:t>THE EXTENT of burn (MOST important factor)</a:t>
            </a:r>
            <a:endParaRPr lang="en-GB" dirty="0" smtClean="0"/>
          </a:p>
          <a:p>
            <a:pPr algn="l"/>
            <a:r>
              <a:rPr lang="en-GB" dirty="0" smtClean="0"/>
              <a:t>Can be estimated </a:t>
            </a:r>
            <a:r>
              <a:rPr lang="en-GB" b="1" dirty="0" smtClean="0"/>
              <a:t>by (RULE OF 9)</a:t>
            </a:r>
            <a:endParaRPr lang="en-GB" dirty="0" smtClean="0"/>
          </a:p>
          <a:p>
            <a:pPr algn="l"/>
            <a:r>
              <a:rPr lang="en-GB" dirty="0" smtClean="0"/>
              <a:t>A- Head &amp; Neck = 9%</a:t>
            </a:r>
          </a:p>
          <a:p>
            <a:pPr algn="l"/>
            <a:r>
              <a:rPr lang="en-GB" dirty="0" smtClean="0"/>
              <a:t>B- Chest (Front=9%, Back= 9%)</a:t>
            </a:r>
          </a:p>
          <a:p>
            <a:pPr algn="l"/>
            <a:r>
              <a:rPr lang="en-GB" dirty="0" smtClean="0"/>
              <a:t>C- Abdomen (Front=9%, Back= 9%)</a:t>
            </a:r>
          </a:p>
          <a:p>
            <a:pPr algn="l"/>
            <a:r>
              <a:rPr lang="en-GB" dirty="0" smtClean="0"/>
              <a:t>D- Lower limb</a:t>
            </a:r>
          </a:p>
          <a:p>
            <a:pPr algn="l"/>
            <a:r>
              <a:rPr lang="en-GB" dirty="0" smtClean="0"/>
              <a:t>- Right (Front=9%, Back= 9%)</a:t>
            </a:r>
          </a:p>
          <a:p>
            <a:pPr algn="l"/>
            <a:r>
              <a:rPr lang="en-GB" dirty="0" smtClean="0"/>
              <a:t>- Left (Front=9%, Back= 9%)</a:t>
            </a:r>
          </a:p>
          <a:p>
            <a:pPr algn="l"/>
            <a:r>
              <a:rPr lang="en-GB" dirty="0" smtClean="0"/>
              <a:t>E- Upper limb (Right=9%, Left= 9%)</a:t>
            </a:r>
          </a:p>
          <a:p>
            <a:pPr algn="l"/>
            <a:r>
              <a:rPr lang="en-GB" dirty="0" smtClean="0"/>
              <a:t>F- Perineum and external genitalia = 1%</a:t>
            </a:r>
          </a:p>
          <a:p>
            <a:endParaRPr lang="en-GB" dirty="0"/>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764704"/>
            <a:ext cx="8229600" cy="5361459"/>
          </a:xfrm>
        </p:spPr>
        <p:txBody>
          <a:bodyPr>
            <a:normAutofit fontScale="70000" lnSpcReduction="20000"/>
          </a:bodyPr>
          <a:lstStyle/>
          <a:p>
            <a:pPr algn="l"/>
            <a:r>
              <a:rPr lang="en-GB" dirty="0" smtClean="0"/>
              <a:t>2- </a:t>
            </a:r>
            <a:r>
              <a:rPr lang="en-GB" b="1" dirty="0" smtClean="0"/>
              <a:t>THE DEGREE (DEPTH) of burn</a:t>
            </a:r>
            <a:endParaRPr lang="en-GB" dirty="0" smtClean="0"/>
          </a:p>
          <a:p>
            <a:pPr algn="l"/>
            <a:r>
              <a:rPr lang="en-GB" b="1" dirty="0" smtClean="0"/>
              <a:t>3- THE SITE of burn</a:t>
            </a:r>
            <a:endParaRPr lang="en-GB" dirty="0" smtClean="0"/>
          </a:p>
          <a:p>
            <a:pPr algn="l"/>
            <a:r>
              <a:rPr lang="en-GB" dirty="0" smtClean="0"/>
              <a:t>Burn of the face, neck or abdomen more dangerous than burn of the limb</a:t>
            </a:r>
          </a:p>
          <a:p>
            <a:pPr algn="l"/>
            <a:r>
              <a:rPr lang="en-GB" b="1" dirty="0" smtClean="0"/>
              <a:t>4- THE AGE of victim</a:t>
            </a:r>
            <a:endParaRPr lang="en-GB" dirty="0" smtClean="0"/>
          </a:p>
          <a:p>
            <a:pPr algn="l"/>
            <a:r>
              <a:rPr lang="en-GB" dirty="0" smtClean="0"/>
              <a:t>Infant and old persons more affected than young adult</a:t>
            </a:r>
          </a:p>
          <a:p>
            <a:pPr algn="l"/>
            <a:r>
              <a:rPr lang="en-GB" b="1" dirty="0" smtClean="0"/>
              <a:t>5- GENERAL HEALTH of victim</a:t>
            </a:r>
            <a:endParaRPr lang="en-GB" dirty="0" smtClean="0"/>
          </a:p>
          <a:p>
            <a:pPr algn="l"/>
            <a:r>
              <a:rPr lang="en-GB" dirty="0" smtClean="0"/>
              <a:t>Persons with chronic disease more affected than healthy persons</a:t>
            </a:r>
          </a:p>
          <a:p>
            <a:pPr algn="l"/>
            <a:r>
              <a:rPr lang="en-GB" b="1" dirty="0" smtClean="0"/>
              <a:t>AGE OF THE BURN</a:t>
            </a:r>
            <a:endParaRPr lang="en-GB" dirty="0" smtClean="0"/>
          </a:p>
          <a:p>
            <a:pPr algn="l"/>
            <a:r>
              <a:rPr lang="en-GB" dirty="0" smtClean="0"/>
              <a:t>1- 2-3hrs </a:t>
            </a:r>
            <a:r>
              <a:rPr lang="en-GB" dirty="0" err="1" smtClean="0"/>
              <a:t>vesication</a:t>
            </a:r>
            <a:endParaRPr lang="en-GB" dirty="0" smtClean="0"/>
          </a:p>
          <a:p>
            <a:pPr algn="l"/>
            <a:r>
              <a:rPr lang="en-GB" dirty="0" smtClean="0"/>
              <a:t>2- 36-72hrs disappearance of inflammatory zone, presence of pus</a:t>
            </a:r>
          </a:p>
          <a:p>
            <a:pPr algn="l"/>
            <a:r>
              <a:rPr lang="en-GB" dirty="0" smtClean="0"/>
              <a:t>3- 1 week separation of superficial slough</a:t>
            </a:r>
          </a:p>
          <a:p>
            <a:pPr algn="l"/>
            <a:r>
              <a:rPr lang="en-GB" dirty="0" smtClean="0"/>
              <a:t>4- 2week separation of deeper slough</a:t>
            </a:r>
          </a:p>
          <a:p>
            <a:pPr algn="l"/>
            <a:r>
              <a:rPr lang="en-GB" dirty="0" smtClean="0"/>
              <a:t>5- after 2week appearance of red granulation surface without slough</a:t>
            </a:r>
          </a:p>
          <a:p>
            <a:endParaRPr lang="en-GB" dirty="0"/>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20688"/>
            <a:ext cx="8229600" cy="5505475"/>
          </a:xfrm>
        </p:spPr>
        <p:txBody>
          <a:bodyPr>
            <a:normAutofit fontScale="55000" lnSpcReduction="20000"/>
          </a:bodyPr>
          <a:lstStyle/>
          <a:p>
            <a:pPr algn="l"/>
            <a:r>
              <a:rPr lang="en-GB" dirty="0" smtClean="0"/>
              <a:t> </a:t>
            </a:r>
            <a:r>
              <a:rPr lang="en-GB" b="1" dirty="0" smtClean="0"/>
              <a:t>CAUSES OF DEATH FROM BURNS</a:t>
            </a:r>
            <a:endParaRPr lang="en-GB" dirty="0" smtClean="0"/>
          </a:p>
          <a:p>
            <a:pPr algn="l"/>
            <a:r>
              <a:rPr lang="en-GB" dirty="0" smtClean="0"/>
              <a:t> </a:t>
            </a:r>
            <a:r>
              <a:rPr lang="en-GB" b="1" dirty="0" smtClean="0"/>
              <a:t>IMMEDIATE CAUSES</a:t>
            </a:r>
            <a:endParaRPr lang="en-GB" dirty="0" smtClean="0"/>
          </a:p>
          <a:p>
            <a:pPr algn="l"/>
            <a:r>
              <a:rPr lang="en-GB" dirty="0" smtClean="0"/>
              <a:t>1- Asphyxia</a:t>
            </a:r>
          </a:p>
          <a:p>
            <a:pPr algn="l"/>
            <a:r>
              <a:rPr lang="en-GB" dirty="0" smtClean="0"/>
              <a:t>2- Primary (</a:t>
            </a:r>
            <a:r>
              <a:rPr lang="en-GB" dirty="0" err="1" smtClean="0"/>
              <a:t>Neurogenic</a:t>
            </a:r>
            <a:r>
              <a:rPr lang="en-GB" dirty="0" smtClean="0"/>
              <a:t>) shock</a:t>
            </a:r>
          </a:p>
          <a:p>
            <a:pPr algn="l"/>
            <a:r>
              <a:rPr lang="en-GB" dirty="0" smtClean="0"/>
              <a:t>3- Associated mechanical injuries</a:t>
            </a:r>
          </a:p>
          <a:p>
            <a:pPr algn="l"/>
            <a:r>
              <a:rPr lang="en-GB" dirty="0" smtClean="0"/>
              <a:t> </a:t>
            </a:r>
            <a:r>
              <a:rPr lang="en-GB" b="1" dirty="0" smtClean="0"/>
              <a:t>DELAYED CAUSES</a:t>
            </a:r>
            <a:endParaRPr lang="en-GB" dirty="0" smtClean="0"/>
          </a:p>
          <a:p>
            <a:pPr algn="l"/>
            <a:r>
              <a:rPr lang="en-GB" dirty="0" smtClean="0"/>
              <a:t>1- Secondary (</a:t>
            </a:r>
            <a:r>
              <a:rPr lang="en-GB" dirty="0" err="1" smtClean="0"/>
              <a:t>Hypovolumic</a:t>
            </a:r>
            <a:r>
              <a:rPr lang="en-GB" dirty="0" smtClean="0"/>
              <a:t>) shock</a:t>
            </a:r>
          </a:p>
          <a:p>
            <a:pPr algn="l"/>
            <a:r>
              <a:rPr lang="en-GB" dirty="0" smtClean="0"/>
              <a:t>2- </a:t>
            </a:r>
            <a:r>
              <a:rPr lang="en-GB" dirty="0" err="1" smtClean="0"/>
              <a:t>Toxemia</a:t>
            </a:r>
            <a:endParaRPr lang="en-GB" dirty="0" smtClean="0"/>
          </a:p>
          <a:p>
            <a:pPr algn="l"/>
            <a:r>
              <a:rPr lang="en-GB" dirty="0" smtClean="0"/>
              <a:t>3- Infection</a:t>
            </a:r>
          </a:p>
          <a:p>
            <a:pPr algn="l"/>
            <a:r>
              <a:rPr lang="en-GB" dirty="0" smtClean="0"/>
              <a:t>4- Acute </a:t>
            </a:r>
            <a:r>
              <a:rPr lang="en-GB" dirty="0" err="1" smtClean="0"/>
              <a:t>edema</a:t>
            </a:r>
            <a:r>
              <a:rPr lang="en-GB" dirty="0" smtClean="0"/>
              <a:t> glottis</a:t>
            </a:r>
          </a:p>
          <a:p>
            <a:pPr algn="l"/>
            <a:r>
              <a:rPr lang="en-GB" dirty="0" smtClean="0"/>
              <a:t> </a:t>
            </a:r>
            <a:r>
              <a:rPr lang="en-GB" b="1" dirty="0" smtClean="0"/>
              <a:t>LATE CAUSES</a:t>
            </a:r>
            <a:endParaRPr lang="en-GB" dirty="0" smtClean="0"/>
          </a:p>
          <a:p>
            <a:pPr algn="l"/>
            <a:r>
              <a:rPr lang="en-GB" dirty="0" smtClean="0"/>
              <a:t>1- Jaundice</a:t>
            </a:r>
          </a:p>
          <a:p>
            <a:pPr algn="l"/>
            <a:r>
              <a:rPr lang="en-GB" dirty="0" smtClean="0"/>
              <a:t>2- Infection</a:t>
            </a:r>
          </a:p>
          <a:p>
            <a:pPr algn="l"/>
            <a:r>
              <a:rPr lang="en-GB" dirty="0" smtClean="0"/>
              <a:t>3- Deep vein thrombosis</a:t>
            </a:r>
          </a:p>
          <a:p>
            <a:pPr algn="l"/>
            <a:r>
              <a:rPr lang="en-GB" dirty="0" smtClean="0"/>
              <a:t>4-Curling's ulcer, </a:t>
            </a:r>
            <a:r>
              <a:rPr lang="en-GB" dirty="0" err="1" smtClean="0"/>
              <a:t>Marjolin's</a:t>
            </a:r>
            <a:r>
              <a:rPr lang="en-GB" dirty="0" smtClean="0"/>
              <a:t> ulcer</a:t>
            </a:r>
          </a:p>
          <a:p>
            <a:pPr algn="l"/>
            <a:r>
              <a:rPr lang="en-GB" b="1" dirty="0" smtClean="0"/>
              <a:t>Curling's ulcer </a:t>
            </a:r>
            <a:r>
              <a:rPr lang="en-GB" dirty="0" smtClean="0"/>
              <a:t>is an acute peptic ulcer of the duodenum resulting as a</a:t>
            </a:r>
          </a:p>
          <a:p>
            <a:pPr algn="l"/>
            <a:r>
              <a:rPr lang="en-GB" dirty="0" smtClean="0"/>
              <a:t>complication from severe burns (occur after 7-10days of burn)</a:t>
            </a:r>
          </a:p>
          <a:p>
            <a:pPr algn="l"/>
            <a:r>
              <a:rPr lang="en-GB" b="1" dirty="0" err="1" smtClean="0"/>
              <a:t>Marjolin's</a:t>
            </a:r>
            <a:r>
              <a:rPr lang="en-GB" b="1" dirty="0" smtClean="0"/>
              <a:t> ulcer</a:t>
            </a:r>
            <a:r>
              <a:rPr lang="en-GB" dirty="0" smtClean="0"/>
              <a:t>: - these are the ulcer malignant changes in burnt area.</a:t>
            </a:r>
          </a:p>
          <a:p>
            <a:endParaRPr lang="en-GB" dirty="0"/>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20688"/>
            <a:ext cx="8229600" cy="5505475"/>
          </a:xfrm>
        </p:spPr>
        <p:txBody>
          <a:bodyPr>
            <a:normAutofit fontScale="92500" lnSpcReduction="10000"/>
          </a:bodyPr>
          <a:lstStyle/>
          <a:p>
            <a:pPr algn="l"/>
            <a:r>
              <a:rPr lang="en-GB" b="1" dirty="0" smtClean="0"/>
              <a:t>POSTMORTEM PICTURE OF DEATH DUE TO BURN</a:t>
            </a:r>
            <a:endParaRPr lang="en-GB" dirty="0" smtClean="0"/>
          </a:p>
          <a:p>
            <a:pPr algn="l"/>
            <a:r>
              <a:rPr lang="en-GB" dirty="0" smtClean="0"/>
              <a:t>1- The body show </a:t>
            </a:r>
            <a:r>
              <a:rPr lang="en-GB" b="1" i="1" dirty="0" smtClean="0"/>
              <a:t>ante-mortem burn of different degree</a:t>
            </a:r>
            <a:r>
              <a:rPr lang="en-GB" dirty="0" smtClean="0"/>
              <a:t>, and may be take</a:t>
            </a:r>
          </a:p>
          <a:p>
            <a:pPr algn="l"/>
            <a:r>
              <a:rPr lang="en-GB" b="1" i="1" dirty="0" smtClean="0"/>
              <a:t>pugilistic (boxer's) attitude</a:t>
            </a:r>
            <a:endParaRPr lang="en-GB" dirty="0" smtClean="0"/>
          </a:p>
          <a:p>
            <a:pPr algn="l"/>
            <a:r>
              <a:rPr lang="en-GB" dirty="0" smtClean="0"/>
              <a:t>2- </a:t>
            </a:r>
            <a:r>
              <a:rPr lang="en-GB" b="1" i="1" dirty="0" smtClean="0"/>
              <a:t>Generalized redness of the body </a:t>
            </a:r>
            <a:r>
              <a:rPr lang="en-GB" dirty="0" smtClean="0"/>
              <a:t>due to </a:t>
            </a:r>
            <a:r>
              <a:rPr lang="en-GB" dirty="0" err="1" smtClean="0"/>
              <a:t>carboxy-hemoglobulin</a:t>
            </a:r>
            <a:r>
              <a:rPr lang="en-GB" dirty="0" smtClean="0"/>
              <a:t> in the blood</a:t>
            </a:r>
          </a:p>
          <a:p>
            <a:pPr algn="l"/>
            <a:r>
              <a:rPr lang="en-GB" dirty="0" smtClean="0"/>
              <a:t>3- </a:t>
            </a:r>
            <a:r>
              <a:rPr lang="en-GB" b="1" i="1" dirty="0" smtClean="0"/>
              <a:t>Soot in the airway</a:t>
            </a:r>
            <a:endParaRPr lang="en-GB" dirty="0" smtClean="0"/>
          </a:p>
          <a:p>
            <a:pPr algn="l"/>
            <a:r>
              <a:rPr lang="en-GB" dirty="0" smtClean="0"/>
              <a:t>4- </a:t>
            </a:r>
            <a:r>
              <a:rPr lang="en-GB" b="1" i="1" dirty="0" err="1" smtClean="0"/>
              <a:t>Hemoconcentration</a:t>
            </a:r>
            <a:endParaRPr lang="en-GB" dirty="0" smtClean="0"/>
          </a:p>
          <a:p>
            <a:pPr algn="l"/>
            <a:r>
              <a:rPr lang="en-GB" dirty="0" smtClean="0"/>
              <a:t>5- </a:t>
            </a:r>
            <a:r>
              <a:rPr lang="en-GB" b="1" i="1" dirty="0" smtClean="0"/>
              <a:t>Generalized visceral congestion</a:t>
            </a:r>
            <a:endParaRPr lang="en-GB" dirty="0" smtClean="0"/>
          </a:p>
          <a:p>
            <a:pPr algn="l"/>
            <a:r>
              <a:rPr lang="en-GB" b="1" i="1" dirty="0" smtClean="0"/>
              <a:t>6-Skull fracture </a:t>
            </a:r>
            <a:r>
              <a:rPr lang="en-GB" dirty="0" smtClean="0"/>
              <a:t>due to severe burn</a:t>
            </a:r>
          </a:p>
          <a:p>
            <a:endParaRPr lang="en-GB" dirty="0"/>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772817"/>
            <a:ext cx="8229600" cy="3600400"/>
          </a:xfrm>
        </p:spPr>
        <p:txBody>
          <a:bodyPr>
            <a:normAutofit fontScale="62500" lnSpcReduction="20000"/>
          </a:bodyPr>
          <a:lstStyle/>
          <a:p>
            <a:r>
              <a:rPr lang="en-GB" b="1" dirty="0" smtClean="0"/>
              <a:t>Thermal fracture                                                                     Traumatic fracture</a:t>
            </a:r>
            <a:endParaRPr lang="en-GB" dirty="0" smtClean="0"/>
          </a:p>
          <a:p>
            <a:r>
              <a:rPr lang="en-GB" b="1" dirty="0" smtClean="0"/>
              <a:t>The scalp </a:t>
            </a:r>
            <a:r>
              <a:rPr lang="en-GB" dirty="0" smtClean="0"/>
              <a:t>Show ante-mortem burn                                               Show ante-mortem wounds</a:t>
            </a:r>
          </a:p>
          <a:p>
            <a:r>
              <a:rPr lang="en-GB" b="1" dirty="0" smtClean="0"/>
              <a:t>The brain </a:t>
            </a:r>
            <a:r>
              <a:rPr lang="en-GB" dirty="0" smtClean="0"/>
              <a:t>Small and shrunken                                                                                        </a:t>
            </a:r>
            <a:r>
              <a:rPr lang="en-GB" dirty="0" err="1" smtClean="0"/>
              <a:t>Edematous</a:t>
            </a:r>
            <a:endParaRPr lang="en-GB" dirty="0" smtClean="0"/>
          </a:p>
          <a:p>
            <a:r>
              <a:rPr lang="en-GB" b="1" dirty="0" smtClean="0"/>
              <a:t>The </a:t>
            </a:r>
            <a:r>
              <a:rPr lang="en-GB" b="1" dirty="0" err="1" smtClean="0"/>
              <a:t>extradural</a:t>
            </a:r>
            <a:r>
              <a:rPr lang="en-GB" b="1" dirty="0" smtClean="0"/>
              <a:t> hematoma             </a:t>
            </a:r>
            <a:r>
              <a:rPr lang="en-GB" dirty="0" smtClean="0"/>
              <a:t>Dose not fill space between skull</a:t>
            </a:r>
            <a:r>
              <a:rPr lang="en-GB" b="1" dirty="0" smtClean="0"/>
              <a:t> </a:t>
            </a:r>
            <a:r>
              <a:rPr lang="en-GB" dirty="0" smtClean="0"/>
              <a:t>&amp; brain</a:t>
            </a:r>
          </a:p>
          <a:p>
            <a:r>
              <a:rPr lang="en-GB" dirty="0" smtClean="0"/>
              <a:t>Fill space between skull &amp; brain</a:t>
            </a:r>
          </a:p>
          <a:p>
            <a:pPr>
              <a:buNone/>
            </a:pPr>
            <a:r>
              <a:rPr lang="en-GB" b="1" dirty="0" smtClean="0"/>
              <a:t>The fracture                    </a:t>
            </a:r>
            <a:r>
              <a:rPr lang="en-GB" dirty="0" smtClean="0"/>
              <a:t>No displacement of bone                                 May show displacement of bone</a:t>
            </a:r>
          </a:p>
          <a:p>
            <a:r>
              <a:rPr lang="en-GB" dirty="0" smtClean="0"/>
              <a:t> </a:t>
            </a:r>
          </a:p>
          <a:p>
            <a:r>
              <a:rPr lang="en-GB" dirty="0" smtClean="0"/>
              <a:t> </a:t>
            </a:r>
          </a:p>
          <a:p>
            <a:endParaRPr lang="en-GB" dirty="0"/>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algn="l"/>
            <a:r>
              <a:rPr lang="en-GB" b="1" dirty="0" smtClean="0"/>
              <a:t>SUREST SIGNS OF ANTEMORTEM BURNS INJURY AND DEATH</a:t>
            </a:r>
            <a:endParaRPr lang="en-GB" dirty="0" smtClean="0"/>
          </a:p>
          <a:p>
            <a:pPr algn="l"/>
            <a:r>
              <a:rPr lang="en-GB" dirty="0" smtClean="0"/>
              <a:t>1- Soot or carbon </a:t>
            </a:r>
            <a:r>
              <a:rPr lang="en-GB" dirty="0" err="1" smtClean="0"/>
              <a:t>practicles</a:t>
            </a:r>
            <a:r>
              <a:rPr lang="en-GB" dirty="0" smtClean="0"/>
              <a:t> in respiratory tract</a:t>
            </a:r>
          </a:p>
          <a:p>
            <a:pPr algn="l"/>
            <a:r>
              <a:rPr lang="en-GB" dirty="0" smtClean="0"/>
              <a:t>2- In absence of soot, concentration of </a:t>
            </a:r>
            <a:r>
              <a:rPr lang="en-GB" dirty="0" err="1" smtClean="0"/>
              <a:t>carboxy</a:t>
            </a:r>
            <a:r>
              <a:rPr lang="en-GB" dirty="0" smtClean="0"/>
              <a:t> </a:t>
            </a:r>
            <a:r>
              <a:rPr lang="en-GB" dirty="0" err="1" smtClean="0"/>
              <a:t>hemoglobin</a:t>
            </a:r>
            <a:r>
              <a:rPr lang="en-GB" dirty="0" smtClean="0"/>
              <a:t> in blood beyond 5%,</a:t>
            </a:r>
          </a:p>
          <a:p>
            <a:pPr algn="l"/>
            <a:r>
              <a:rPr lang="en-GB" dirty="0" err="1" smtClean="0"/>
              <a:t>antemortem</a:t>
            </a:r>
            <a:r>
              <a:rPr lang="en-GB" dirty="0" smtClean="0"/>
              <a:t> vital reaction IN and AROUND burnt margin.</a:t>
            </a:r>
          </a:p>
          <a:p>
            <a:endParaRPr lang="en-GB"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4" name="Rectangle 8"/>
          <p:cNvSpPr>
            <a:spLocks noChangeArrowheads="1"/>
          </p:cNvSpPr>
          <p:nvPr/>
        </p:nvSpPr>
        <p:spPr bwMode="auto">
          <a:xfrm>
            <a:off x="-34925" y="0"/>
            <a:ext cx="9144000" cy="6858000"/>
          </a:xfrm>
          <a:prstGeom prst="rect">
            <a:avLst/>
          </a:prstGeom>
          <a:gradFill rotWithShape="1">
            <a:gsLst>
              <a:gs pos="0">
                <a:srgbClr val="0066FF"/>
              </a:gs>
              <a:gs pos="100000">
                <a:srgbClr val="0066FF">
                  <a:gamma/>
                  <a:shade val="46275"/>
                  <a:invGamma/>
                </a:srgbClr>
              </a:gs>
            </a:gsLst>
            <a:path path="shape">
              <a:fillToRect l="50000" t="50000" r="50000" b="50000"/>
            </a:path>
          </a:gradFill>
          <a:ln w="50800">
            <a:solidFill>
              <a:srgbClr val="00CCFF"/>
            </a:solidFill>
            <a:miter lim="800000"/>
            <a:headEnd/>
            <a:tailEnd/>
          </a:ln>
          <a:effectLst/>
        </p:spPr>
        <p:txBody>
          <a:bodyPr wrap="none" anchor="ctr"/>
          <a:lstStyle/>
          <a:p>
            <a:endParaRPr lang="en-GB"/>
          </a:p>
        </p:txBody>
      </p:sp>
      <p:sp>
        <p:nvSpPr>
          <p:cNvPr id="14340" name="AutoShape 4"/>
          <p:cNvSpPr>
            <a:spLocks noChangeArrowheads="1"/>
          </p:cNvSpPr>
          <p:nvPr/>
        </p:nvSpPr>
        <p:spPr bwMode="auto">
          <a:xfrm>
            <a:off x="1908175" y="620713"/>
            <a:ext cx="5400675" cy="936625"/>
          </a:xfrm>
          <a:prstGeom prst="roundRect">
            <a:avLst>
              <a:gd name="adj" fmla="val 16667"/>
            </a:avLst>
          </a:prstGeom>
          <a:gradFill rotWithShape="1">
            <a:gsLst>
              <a:gs pos="0">
                <a:srgbClr val="66FF33"/>
              </a:gs>
              <a:gs pos="100000">
                <a:srgbClr val="66FF33">
                  <a:gamma/>
                  <a:shade val="46275"/>
                  <a:invGamma/>
                </a:srgbClr>
              </a:gs>
            </a:gsLst>
            <a:path path="shape">
              <a:fillToRect l="50000" t="50000" r="50000" b="50000"/>
            </a:path>
          </a:gradFill>
          <a:ln w="38100">
            <a:solidFill>
              <a:srgbClr val="FFFF00"/>
            </a:solidFill>
            <a:round/>
            <a:headEnd/>
            <a:tailEnd/>
          </a:ln>
          <a:effectLst/>
        </p:spPr>
        <p:txBody>
          <a:bodyPr wrap="none" anchor="ctr"/>
          <a:lstStyle/>
          <a:p>
            <a:pPr algn="ctr" rtl="0"/>
            <a:r>
              <a:rPr lang="en-US" sz="3600" b="1">
                <a:effectLst>
                  <a:outerShdw blurRad="38100" dist="38100" dir="2700000" algn="tl">
                    <a:srgbClr val="FFFFFF"/>
                  </a:outerShdw>
                </a:effectLst>
                <a:latin typeface="Monotype Corsiva" pitchFamily="66" charset="0"/>
              </a:rPr>
              <a:t>Factors affecting degree of burn</a:t>
            </a:r>
          </a:p>
        </p:txBody>
      </p:sp>
      <p:sp>
        <p:nvSpPr>
          <p:cNvPr id="14345" name="Rectangle 9"/>
          <p:cNvSpPr>
            <a:spLocks noChangeArrowheads="1"/>
          </p:cNvSpPr>
          <p:nvPr/>
        </p:nvSpPr>
        <p:spPr bwMode="auto">
          <a:xfrm>
            <a:off x="0" y="1169988"/>
            <a:ext cx="9144000" cy="5688012"/>
          </a:xfrm>
          <a:prstGeom prst="rect">
            <a:avLst/>
          </a:prstGeom>
          <a:noFill/>
          <a:ln w="9525">
            <a:noFill/>
            <a:miter lim="800000"/>
            <a:headEnd/>
            <a:tailEnd/>
          </a:ln>
          <a:effectLst/>
        </p:spPr>
        <p:txBody>
          <a:bodyPr wrap="none" anchor="ctr"/>
          <a:lstStyle/>
          <a:p>
            <a:pPr algn="just" rtl="0">
              <a:lnSpc>
                <a:spcPct val="130000"/>
              </a:lnSpc>
            </a:pPr>
            <a:r>
              <a:rPr lang="en-US" sz="2800" b="1">
                <a:solidFill>
                  <a:srgbClr val="FF3300"/>
                </a:solidFill>
                <a:effectLst>
                  <a:outerShdw blurRad="38100" dist="38100" dir="2700000" algn="tl">
                    <a:srgbClr val="C0C0C0"/>
                  </a:outerShdw>
                </a:effectLst>
                <a:latin typeface="Tahoma" pitchFamily="34" charset="0"/>
                <a:cs typeface="Tahoma" pitchFamily="34" charset="0"/>
              </a:rPr>
              <a:t>A) Extent of burnt area:</a:t>
            </a:r>
            <a:r>
              <a:rPr lang="en-US" sz="2800" b="1">
                <a:effectLst>
                  <a:outerShdw blurRad="38100" dist="38100" dir="2700000" algn="tl">
                    <a:srgbClr val="C0C0C0"/>
                  </a:outerShdw>
                </a:effectLst>
                <a:latin typeface="Tahoma" pitchFamily="34" charset="0"/>
                <a:cs typeface="Tahoma" pitchFamily="34" charset="0"/>
              </a:rPr>
              <a:t> </a:t>
            </a:r>
          </a:p>
          <a:p>
            <a:pPr algn="just" rtl="0">
              <a:lnSpc>
                <a:spcPct val="130000"/>
              </a:lnSpc>
            </a:pPr>
            <a:r>
              <a:rPr lang="en-US" sz="2800" b="1">
                <a:effectLst>
                  <a:outerShdw blurRad="38100" dist="38100" dir="2700000" algn="tl">
                    <a:srgbClr val="C0C0C0"/>
                  </a:outerShdw>
                </a:effectLst>
                <a:latin typeface="Tahoma" pitchFamily="34" charset="0"/>
                <a:cs typeface="Tahoma" pitchFamily="34" charset="0"/>
              </a:rPr>
              <a:t>  </a:t>
            </a:r>
            <a:r>
              <a:rPr lang="en-US" sz="2800" b="1">
                <a:solidFill>
                  <a:srgbClr val="FFFFCC"/>
                </a:solidFill>
                <a:effectLst>
                  <a:outerShdw blurRad="38100" dist="38100" dir="2700000" algn="tl">
                    <a:srgbClr val="C0C0C0"/>
                  </a:outerShdw>
                </a:effectLst>
                <a:latin typeface="Tahoma" pitchFamily="34" charset="0"/>
                <a:cs typeface="Tahoma" pitchFamily="34" charset="0"/>
              </a:rPr>
              <a:t>is determined by rule of nine of Wallace.</a:t>
            </a:r>
          </a:p>
          <a:p>
            <a:pPr algn="just" rtl="0">
              <a:lnSpc>
                <a:spcPct val="130000"/>
              </a:lnSpc>
            </a:pPr>
            <a:endParaRPr lang="en-US" sz="2800" b="1">
              <a:solidFill>
                <a:srgbClr val="FFFFCC"/>
              </a:solidFill>
              <a:effectLst>
                <a:outerShdw blurRad="38100" dist="38100" dir="2700000" algn="tl">
                  <a:srgbClr val="C0C0C0"/>
                </a:outerShdw>
              </a:effectLst>
              <a:latin typeface="Tahoma" pitchFamily="34" charset="0"/>
              <a:cs typeface="Tahoma" pitchFamily="34" charset="0"/>
            </a:endParaRPr>
          </a:p>
          <a:p>
            <a:pPr algn="just" rtl="0">
              <a:lnSpc>
                <a:spcPct val="130000"/>
              </a:lnSpc>
            </a:pPr>
            <a:r>
              <a:rPr lang="en-US" sz="2800" b="1">
                <a:solidFill>
                  <a:srgbClr val="00FFFF"/>
                </a:solidFill>
                <a:effectLst>
                  <a:outerShdw blurRad="38100" dist="38100" dir="2700000" algn="tl">
                    <a:srgbClr val="C0C0C0"/>
                  </a:outerShdw>
                </a:effectLst>
                <a:latin typeface="Tahoma" pitchFamily="34" charset="0"/>
                <a:cs typeface="Tahoma" pitchFamily="34" charset="0"/>
              </a:rPr>
              <a:t>B) Depth of burn:</a:t>
            </a:r>
          </a:p>
          <a:p>
            <a:pPr algn="just" rtl="0">
              <a:lnSpc>
                <a:spcPct val="130000"/>
              </a:lnSpc>
            </a:pPr>
            <a:r>
              <a:rPr lang="en-US" sz="2800" b="1">
                <a:effectLst>
                  <a:outerShdw blurRad="38100" dist="38100" dir="2700000" algn="tl">
                    <a:srgbClr val="C0C0C0"/>
                  </a:outerShdw>
                </a:effectLst>
                <a:latin typeface="Tahoma" pitchFamily="34" charset="0"/>
                <a:cs typeface="Tahoma" pitchFamily="34" charset="0"/>
              </a:rPr>
              <a:t> </a:t>
            </a:r>
            <a:r>
              <a:rPr lang="en-US" sz="2800" b="1">
                <a:solidFill>
                  <a:srgbClr val="FFFFCC"/>
                </a:solidFill>
                <a:effectLst>
                  <a:outerShdw blurRad="38100" dist="38100" dir="2700000" algn="tl">
                    <a:srgbClr val="C0C0C0"/>
                  </a:outerShdw>
                </a:effectLst>
                <a:latin typeface="Tahoma" pitchFamily="34" charset="0"/>
                <a:cs typeface="Tahoma" pitchFamily="34" charset="0"/>
              </a:rPr>
              <a:t>The 3rd degree burn is the most serious one.</a:t>
            </a:r>
          </a:p>
          <a:p>
            <a:pPr algn="just" rtl="0">
              <a:lnSpc>
                <a:spcPct val="130000"/>
              </a:lnSpc>
            </a:pPr>
            <a:endParaRPr lang="en-US" sz="2800" b="1">
              <a:solidFill>
                <a:srgbClr val="FFFFCC"/>
              </a:solidFill>
              <a:effectLst>
                <a:outerShdw blurRad="38100" dist="38100" dir="2700000" algn="tl">
                  <a:srgbClr val="C0C0C0"/>
                </a:outerShdw>
              </a:effectLst>
              <a:latin typeface="Tahoma" pitchFamily="34" charset="0"/>
              <a:cs typeface="Tahoma" pitchFamily="34" charset="0"/>
            </a:endParaRPr>
          </a:p>
          <a:p>
            <a:pPr algn="just" rtl="0">
              <a:lnSpc>
                <a:spcPct val="130000"/>
              </a:lnSpc>
            </a:pPr>
            <a:r>
              <a:rPr lang="en-US" sz="2800" b="1">
                <a:solidFill>
                  <a:srgbClr val="FFCCFF"/>
                </a:solidFill>
                <a:effectLst>
                  <a:outerShdw blurRad="38100" dist="38100" dir="2700000" algn="tl">
                    <a:srgbClr val="C0C0C0"/>
                  </a:outerShdw>
                </a:effectLst>
                <a:latin typeface="Tahoma" pitchFamily="34" charset="0"/>
                <a:cs typeface="Tahoma" pitchFamily="34" charset="0"/>
              </a:rPr>
              <a:t>C) Site of burn.</a:t>
            </a:r>
          </a:p>
          <a:p>
            <a:pPr algn="just" rtl="0">
              <a:lnSpc>
                <a:spcPct val="130000"/>
              </a:lnSpc>
            </a:pPr>
            <a:r>
              <a:rPr lang="en-US" sz="2800" b="1">
                <a:solidFill>
                  <a:srgbClr val="FFFFCC"/>
                </a:solidFill>
                <a:effectLst>
                  <a:outerShdw blurRad="38100" dist="38100" dir="2700000" algn="tl">
                    <a:srgbClr val="C0C0C0"/>
                  </a:outerShdw>
                </a:effectLst>
                <a:latin typeface="Tahoma" pitchFamily="34" charset="0"/>
                <a:cs typeface="Tahoma" pitchFamily="34" charset="0"/>
              </a:rPr>
              <a:t> Neck, abdominal wall  or  genitalia  are  more </a:t>
            </a:r>
          </a:p>
          <a:p>
            <a:pPr algn="just" rtl="0">
              <a:lnSpc>
                <a:spcPct val="130000"/>
              </a:lnSpc>
            </a:pPr>
            <a:r>
              <a:rPr lang="en-US" sz="2800" b="1">
                <a:solidFill>
                  <a:srgbClr val="FFFFCC"/>
                </a:solidFill>
                <a:effectLst>
                  <a:outerShdw blurRad="38100" dist="38100" dir="2700000" algn="tl">
                    <a:srgbClr val="C0C0C0"/>
                  </a:outerShdw>
                </a:effectLst>
                <a:latin typeface="Tahoma" pitchFamily="34" charset="0"/>
                <a:cs typeface="Tahoma" pitchFamily="34" charset="0"/>
              </a:rPr>
              <a:t> dangerous than those of the extremities.</a:t>
            </a:r>
            <a:r>
              <a:rPr lang="en-US" sz="2800" b="1">
                <a:effectLst>
                  <a:outerShdw blurRad="38100" dist="38100" dir="2700000" algn="tl">
                    <a:srgbClr val="C0C0C0"/>
                  </a:outerShdw>
                </a:effectLst>
                <a:latin typeface="Tahoma" pitchFamily="34" charset="0"/>
                <a:cs typeface="Tahoma" pitchFamily="34" charset="0"/>
              </a:rPr>
              <a:t>   </a:t>
            </a:r>
          </a:p>
        </p:txBody>
      </p:sp>
      <p:sp>
        <p:nvSpPr>
          <p:cNvPr id="14347" name="WordArt 11"/>
          <p:cNvSpPr>
            <a:spLocks noChangeArrowheads="1" noChangeShapeType="1" noTextEdit="1"/>
          </p:cNvSpPr>
          <p:nvPr/>
        </p:nvSpPr>
        <p:spPr bwMode="auto">
          <a:xfrm>
            <a:off x="107950" y="0"/>
            <a:ext cx="5616575" cy="549275"/>
          </a:xfrm>
          <a:prstGeom prst="rect">
            <a:avLst/>
          </a:prstGeom>
        </p:spPr>
        <p:txBody>
          <a:bodyPr wrap="none" fromWordArt="1">
            <a:prstTxWarp prst="textPlain">
              <a:avLst>
                <a:gd name="adj" fmla="val 50000"/>
              </a:avLst>
            </a:prstTxWarp>
          </a:bodyPr>
          <a:lstStyle/>
          <a:p>
            <a:pPr algn="ctr" rtl="0"/>
            <a:r>
              <a:rPr lang="en-GB" sz="2000" b="1" kern="1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Bookman Old Style"/>
              </a:rPr>
              <a:t>M.L. aspects of thermal injuries</a:t>
            </a:r>
          </a:p>
        </p:txBody>
      </p:sp>
      <p:pic>
        <p:nvPicPr>
          <p:cNvPr id="14346" name="Picture 10" descr="image1"/>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14347"/>
                                        </p:tgtEl>
                                        <p:attrNameLst>
                                          <p:attrName>style.visibility</p:attrName>
                                        </p:attrNameLst>
                                      </p:cBhvr>
                                      <p:to>
                                        <p:strVal val="visible"/>
                                      </p:to>
                                    </p:set>
                                    <p:anim calcmode="lin" valueType="num">
                                      <p:cBhvr>
                                        <p:cTn id="7" dur="500" fill="hold"/>
                                        <p:tgtEl>
                                          <p:spTgt spid="14347"/>
                                        </p:tgtEl>
                                        <p:attrNameLst>
                                          <p:attrName>ppt_w</p:attrName>
                                        </p:attrNameLst>
                                      </p:cBhvr>
                                      <p:tavLst>
                                        <p:tav tm="0">
                                          <p:val>
                                            <p:fltVal val="0"/>
                                          </p:val>
                                        </p:tav>
                                        <p:tav tm="100000">
                                          <p:val>
                                            <p:strVal val="#ppt_w"/>
                                          </p:val>
                                        </p:tav>
                                      </p:tavLst>
                                    </p:anim>
                                    <p:anim calcmode="lin" valueType="num">
                                      <p:cBhvr>
                                        <p:cTn id="8" dur="500" fill="hold"/>
                                        <p:tgtEl>
                                          <p:spTgt spid="14347"/>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8" presetClass="entr" presetSubtype="16" fill="hold" grpId="0" nodeType="afterEffect">
                                  <p:stCondLst>
                                    <p:cond delay="0"/>
                                  </p:stCondLst>
                                  <p:childTnLst>
                                    <p:set>
                                      <p:cBhvr>
                                        <p:cTn id="11" dur="1" fill="hold">
                                          <p:stCondLst>
                                            <p:cond delay="0"/>
                                          </p:stCondLst>
                                        </p:cTn>
                                        <p:tgtEl>
                                          <p:spTgt spid="14340"/>
                                        </p:tgtEl>
                                        <p:attrNameLst>
                                          <p:attrName>style.visibility</p:attrName>
                                        </p:attrNameLst>
                                      </p:cBhvr>
                                      <p:to>
                                        <p:strVal val="visible"/>
                                      </p:to>
                                    </p:set>
                                    <p:animEffect transition="in" filter="diamond(in)">
                                      <p:cBhvr>
                                        <p:cTn id="12" dur="500"/>
                                        <p:tgtEl>
                                          <p:spTgt spid="14340"/>
                                        </p:tgtEl>
                                      </p:cBhvr>
                                    </p:animEffect>
                                  </p:childTnLst>
                                </p:cTn>
                              </p:par>
                            </p:childTnLst>
                          </p:cTn>
                        </p:par>
                      </p:childTnLst>
                    </p:cTn>
                  </p:par>
                  <p:par>
                    <p:cTn id="13" fill="hold">
                      <p:stCondLst>
                        <p:cond delay="indefinite"/>
                      </p:stCondLst>
                      <p:childTnLst>
                        <p:par>
                          <p:cTn id="14" fill="hold">
                            <p:stCondLst>
                              <p:cond delay="0"/>
                            </p:stCondLst>
                            <p:childTnLst>
                              <p:par>
                                <p:cTn id="15" presetID="27" presetClass="entr" presetSubtype="0" fill="hold" nodeType="clickEffect">
                                  <p:stCondLst>
                                    <p:cond delay="0"/>
                                  </p:stCondLst>
                                  <p:iterate type="lt">
                                    <p:tmPct val="50000"/>
                                  </p:iterate>
                                  <p:childTnLst>
                                    <p:set>
                                      <p:cBhvr>
                                        <p:cTn id="16" dur="1" fill="hold">
                                          <p:stCondLst>
                                            <p:cond delay="0"/>
                                          </p:stCondLst>
                                        </p:cTn>
                                        <p:tgtEl>
                                          <p:spTgt spid="14345">
                                            <p:txEl>
                                              <p:pRg st="0" end="0"/>
                                            </p:txEl>
                                          </p:spTgt>
                                        </p:tgtEl>
                                        <p:attrNameLst>
                                          <p:attrName>style.visibility</p:attrName>
                                        </p:attrNameLst>
                                      </p:cBhvr>
                                      <p:to>
                                        <p:strVal val="visible"/>
                                      </p:to>
                                    </p:set>
                                    <p:anim calcmode="discrete" valueType="clr">
                                      <p:cBhvr override="childStyle">
                                        <p:cTn id="17" dur="80"/>
                                        <p:tgtEl>
                                          <p:spTgt spid="14345">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8" dur="80"/>
                                        <p:tgtEl>
                                          <p:spTgt spid="14345">
                                            <p:txEl>
                                              <p:pRg st="0" end="0"/>
                                            </p:txEl>
                                          </p:spTgt>
                                        </p:tgtEl>
                                        <p:attrNameLst>
                                          <p:attrName>fillcolor</p:attrName>
                                        </p:attrNameLst>
                                      </p:cBhvr>
                                      <p:tavLst>
                                        <p:tav tm="0">
                                          <p:val>
                                            <p:clrVal>
                                              <a:schemeClr val="accent2"/>
                                            </p:clrVal>
                                          </p:val>
                                        </p:tav>
                                        <p:tav tm="50000">
                                          <p:val>
                                            <p:clrVal>
                                              <a:schemeClr val="hlink"/>
                                            </p:clrVal>
                                          </p:val>
                                        </p:tav>
                                      </p:tavLst>
                                    </p:anim>
                                    <p:set>
                                      <p:cBhvr>
                                        <p:cTn id="19" dur="80"/>
                                        <p:tgtEl>
                                          <p:spTgt spid="14345">
                                            <p:txEl>
                                              <p:pRg st="0" end="0"/>
                                            </p:txEl>
                                          </p:spTgt>
                                        </p:tgtEl>
                                        <p:attrNameLst>
                                          <p:attrName>fill.type</p:attrName>
                                        </p:attrNameLst>
                                      </p:cBhvr>
                                      <p:to>
                                        <p:strVal val="solid"/>
                                      </p:to>
                                    </p:set>
                                  </p:childTnLst>
                                </p:cTn>
                              </p:par>
                            </p:childTnLst>
                          </p:cTn>
                        </p:par>
                      </p:childTnLst>
                    </p:cTn>
                  </p:par>
                  <p:par>
                    <p:cTn id="20" fill="hold">
                      <p:stCondLst>
                        <p:cond delay="indefinite"/>
                      </p:stCondLst>
                      <p:childTnLst>
                        <p:par>
                          <p:cTn id="21" fill="hold">
                            <p:stCondLst>
                              <p:cond delay="0"/>
                            </p:stCondLst>
                            <p:childTnLst>
                              <p:par>
                                <p:cTn id="22" presetID="41" presetClass="entr" presetSubtype="0" fill="hold" nodeType="clickEffect">
                                  <p:stCondLst>
                                    <p:cond delay="0"/>
                                  </p:stCondLst>
                                  <p:iterate type="lt">
                                    <p:tmPct val="10000"/>
                                  </p:iterate>
                                  <p:childTnLst>
                                    <p:set>
                                      <p:cBhvr>
                                        <p:cTn id="23" dur="1" fill="hold">
                                          <p:stCondLst>
                                            <p:cond delay="0"/>
                                          </p:stCondLst>
                                        </p:cTn>
                                        <p:tgtEl>
                                          <p:spTgt spid="14345">
                                            <p:txEl>
                                              <p:pRg st="1" end="1"/>
                                            </p:txEl>
                                          </p:spTgt>
                                        </p:tgtEl>
                                        <p:attrNameLst>
                                          <p:attrName>style.visibility</p:attrName>
                                        </p:attrNameLst>
                                      </p:cBhvr>
                                      <p:to>
                                        <p:strVal val="visible"/>
                                      </p:to>
                                    </p:set>
                                    <p:anim calcmode="lin" valueType="num">
                                      <p:cBhvr>
                                        <p:cTn id="24" dur="500" fill="hold"/>
                                        <p:tgtEl>
                                          <p:spTgt spid="14345">
                                            <p:txEl>
                                              <p:pRg st="1" end="1"/>
                                            </p:txEl>
                                          </p:spTgt>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14345">
                                            <p:txEl>
                                              <p:pRg st="1" end="1"/>
                                            </p:txEl>
                                          </p:spTgt>
                                        </p:tgtEl>
                                        <p:attrNameLst>
                                          <p:attrName>ppt_y</p:attrName>
                                        </p:attrNameLst>
                                      </p:cBhvr>
                                      <p:tavLst>
                                        <p:tav tm="0">
                                          <p:val>
                                            <p:strVal val="#ppt_y"/>
                                          </p:val>
                                        </p:tav>
                                        <p:tav tm="100000">
                                          <p:val>
                                            <p:strVal val="#ppt_y"/>
                                          </p:val>
                                        </p:tav>
                                      </p:tavLst>
                                    </p:anim>
                                    <p:anim calcmode="lin" valueType="num">
                                      <p:cBhvr>
                                        <p:cTn id="26" dur="500" fill="hold"/>
                                        <p:tgtEl>
                                          <p:spTgt spid="14345">
                                            <p:txEl>
                                              <p:pRg st="1" end="1"/>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14345">
                                            <p:txEl>
                                              <p:pRg st="1" end="1"/>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14345">
                                            <p:txEl>
                                              <p:pRg st="1" end="1"/>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9" presetClass="entr" presetSubtype="0" fill="hold" nodeType="clickEffect">
                                  <p:stCondLst>
                                    <p:cond delay="0"/>
                                  </p:stCondLst>
                                  <p:childTnLst>
                                    <p:set>
                                      <p:cBhvr>
                                        <p:cTn id="32" dur="1" fill="hold">
                                          <p:stCondLst>
                                            <p:cond delay="0"/>
                                          </p:stCondLst>
                                        </p:cTn>
                                        <p:tgtEl>
                                          <p:spTgt spid="14346"/>
                                        </p:tgtEl>
                                        <p:attrNameLst>
                                          <p:attrName>style.visibility</p:attrName>
                                        </p:attrNameLst>
                                      </p:cBhvr>
                                      <p:to>
                                        <p:strVal val="visible"/>
                                      </p:to>
                                    </p:set>
                                    <p:animEffect transition="in" filter="dissolve">
                                      <p:cBhvr>
                                        <p:cTn id="33" dur="500"/>
                                        <p:tgtEl>
                                          <p:spTgt spid="14346"/>
                                        </p:tgtEl>
                                      </p:cBhvr>
                                    </p:animEffect>
                                  </p:childTnLst>
                                </p:cTn>
                              </p:par>
                            </p:childTnLst>
                          </p:cTn>
                        </p:par>
                      </p:childTnLst>
                    </p:cTn>
                  </p:par>
                  <p:par>
                    <p:cTn id="34" fill="hold">
                      <p:stCondLst>
                        <p:cond delay="indefinite"/>
                      </p:stCondLst>
                      <p:childTnLst>
                        <p:par>
                          <p:cTn id="35" fill="hold">
                            <p:stCondLst>
                              <p:cond delay="0"/>
                            </p:stCondLst>
                            <p:childTnLst>
                              <p:par>
                                <p:cTn id="36" presetID="9" presetClass="exit" presetSubtype="0" fill="hold" nodeType="clickEffect">
                                  <p:stCondLst>
                                    <p:cond delay="0"/>
                                  </p:stCondLst>
                                  <p:childTnLst>
                                    <p:animEffect transition="out" filter="dissolve">
                                      <p:cBhvr>
                                        <p:cTn id="37" dur="500"/>
                                        <p:tgtEl>
                                          <p:spTgt spid="14346"/>
                                        </p:tgtEl>
                                      </p:cBhvr>
                                    </p:animEffect>
                                    <p:set>
                                      <p:cBhvr>
                                        <p:cTn id="38" dur="1" fill="hold">
                                          <p:stCondLst>
                                            <p:cond delay="499"/>
                                          </p:stCondLst>
                                        </p:cTn>
                                        <p:tgtEl>
                                          <p:spTgt spid="14346"/>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18" presetClass="entr" presetSubtype="3" fill="hold" nodeType="clickEffect">
                                  <p:stCondLst>
                                    <p:cond delay="0"/>
                                  </p:stCondLst>
                                  <p:childTnLst>
                                    <p:set>
                                      <p:cBhvr>
                                        <p:cTn id="42" dur="1" fill="hold">
                                          <p:stCondLst>
                                            <p:cond delay="0"/>
                                          </p:stCondLst>
                                        </p:cTn>
                                        <p:tgtEl>
                                          <p:spTgt spid="14345">
                                            <p:txEl>
                                              <p:pRg st="3" end="3"/>
                                            </p:txEl>
                                          </p:spTgt>
                                        </p:tgtEl>
                                        <p:attrNameLst>
                                          <p:attrName>style.visibility</p:attrName>
                                        </p:attrNameLst>
                                      </p:cBhvr>
                                      <p:to>
                                        <p:strVal val="visible"/>
                                      </p:to>
                                    </p:set>
                                    <p:animEffect transition="in" filter="strips(upRight)">
                                      <p:cBhvr>
                                        <p:cTn id="43" dur="500"/>
                                        <p:tgtEl>
                                          <p:spTgt spid="14345">
                                            <p:txEl>
                                              <p:pRg st="3" end="3"/>
                                            </p:txEl>
                                          </p:spTgt>
                                        </p:tgtEl>
                                      </p:cBhvr>
                                    </p:animEffect>
                                  </p:childTnLst>
                                </p:cTn>
                              </p:par>
                            </p:childTnLst>
                          </p:cTn>
                        </p:par>
                        <p:par>
                          <p:cTn id="44" fill="hold">
                            <p:stCondLst>
                              <p:cond delay="500"/>
                            </p:stCondLst>
                            <p:childTnLst>
                              <p:par>
                                <p:cTn id="45" presetID="12" presetClass="entr" presetSubtype="1" fill="hold" nodeType="afterEffect">
                                  <p:stCondLst>
                                    <p:cond delay="0"/>
                                  </p:stCondLst>
                                  <p:childTnLst>
                                    <p:set>
                                      <p:cBhvr>
                                        <p:cTn id="46" dur="1" fill="hold">
                                          <p:stCondLst>
                                            <p:cond delay="0"/>
                                          </p:stCondLst>
                                        </p:cTn>
                                        <p:tgtEl>
                                          <p:spTgt spid="14345">
                                            <p:txEl>
                                              <p:pRg st="4" end="4"/>
                                            </p:txEl>
                                          </p:spTgt>
                                        </p:tgtEl>
                                        <p:attrNameLst>
                                          <p:attrName>style.visibility</p:attrName>
                                        </p:attrNameLst>
                                      </p:cBhvr>
                                      <p:to>
                                        <p:strVal val="visible"/>
                                      </p:to>
                                    </p:set>
                                    <p:animEffect transition="in" filter="slide(fromTop)">
                                      <p:cBhvr>
                                        <p:cTn id="47" dur="500"/>
                                        <p:tgtEl>
                                          <p:spTgt spid="14345">
                                            <p:txEl>
                                              <p:pRg st="4" end="4"/>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0" presetClass="entr" presetSubtype="0" fill="hold" nodeType="clickEffect">
                                  <p:stCondLst>
                                    <p:cond delay="0"/>
                                  </p:stCondLst>
                                  <p:childTnLst>
                                    <p:set>
                                      <p:cBhvr>
                                        <p:cTn id="51" dur="1" fill="hold">
                                          <p:stCondLst>
                                            <p:cond delay="0"/>
                                          </p:stCondLst>
                                        </p:cTn>
                                        <p:tgtEl>
                                          <p:spTgt spid="14345">
                                            <p:txEl>
                                              <p:pRg st="6" end="6"/>
                                            </p:txEl>
                                          </p:spTgt>
                                        </p:tgtEl>
                                        <p:attrNameLst>
                                          <p:attrName>style.visibility</p:attrName>
                                        </p:attrNameLst>
                                      </p:cBhvr>
                                      <p:to>
                                        <p:strVal val="visible"/>
                                      </p:to>
                                    </p:set>
                                    <p:animEffect transition="in" filter="wedge">
                                      <p:cBhvr>
                                        <p:cTn id="52" dur="500"/>
                                        <p:tgtEl>
                                          <p:spTgt spid="14345">
                                            <p:txEl>
                                              <p:pRg st="6" end="6"/>
                                            </p:txEl>
                                          </p:spTgt>
                                        </p:tgtEl>
                                      </p:cBhvr>
                                    </p:animEffect>
                                  </p:childTnLst>
                                </p:cTn>
                              </p:par>
                            </p:childTnLst>
                          </p:cTn>
                        </p:par>
                        <p:par>
                          <p:cTn id="53" fill="hold">
                            <p:stCondLst>
                              <p:cond delay="500"/>
                            </p:stCondLst>
                            <p:childTnLst>
                              <p:par>
                                <p:cTn id="54" presetID="12" presetClass="entr" presetSubtype="1" fill="hold" nodeType="afterEffect">
                                  <p:stCondLst>
                                    <p:cond delay="0"/>
                                  </p:stCondLst>
                                  <p:iterate type="lt">
                                    <p:tmPct val="0"/>
                                  </p:iterate>
                                  <p:childTnLst>
                                    <p:set>
                                      <p:cBhvr>
                                        <p:cTn id="55" dur="1" fill="hold">
                                          <p:stCondLst>
                                            <p:cond delay="0"/>
                                          </p:stCondLst>
                                        </p:cTn>
                                        <p:tgtEl>
                                          <p:spTgt spid="14345">
                                            <p:txEl>
                                              <p:pRg st="7" end="7"/>
                                            </p:txEl>
                                          </p:spTgt>
                                        </p:tgtEl>
                                        <p:attrNameLst>
                                          <p:attrName>style.visibility</p:attrName>
                                        </p:attrNameLst>
                                      </p:cBhvr>
                                      <p:to>
                                        <p:strVal val="visible"/>
                                      </p:to>
                                    </p:set>
                                    <p:animEffect transition="in" filter="slide(fromTop)">
                                      <p:cBhvr>
                                        <p:cTn id="56" dur="500"/>
                                        <p:tgtEl>
                                          <p:spTgt spid="14345">
                                            <p:txEl>
                                              <p:pRg st="7" end="7"/>
                                            </p:txEl>
                                          </p:spTgt>
                                        </p:tgtEl>
                                      </p:cBhvr>
                                    </p:animEffect>
                                  </p:childTnLst>
                                </p:cTn>
                              </p:par>
                            </p:childTnLst>
                          </p:cTn>
                        </p:par>
                        <p:par>
                          <p:cTn id="57" fill="hold">
                            <p:stCondLst>
                              <p:cond delay="1000"/>
                            </p:stCondLst>
                            <p:childTnLst>
                              <p:par>
                                <p:cTn id="58" presetID="12" presetClass="entr" presetSubtype="1" fill="hold" nodeType="afterEffect">
                                  <p:stCondLst>
                                    <p:cond delay="0"/>
                                  </p:stCondLst>
                                  <p:iterate type="lt">
                                    <p:tmPct val="0"/>
                                  </p:iterate>
                                  <p:childTnLst>
                                    <p:set>
                                      <p:cBhvr>
                                        <p:cTn id="59" dur="1" fill="hold">
                                          <p:stCondLst>
                                            <p:cond delay="0"/>
                                          </p:stCondLst>
                                        </p:cTn>
                                        <p:tgtEl>
                                          <p:spTgt spid="14345">
                                            <p:txEl>
                                              <p:pRg st="8" end="8"/>
                                            </p:txEl>
                                          </p:spTgt>
                                        </p:tgtEl>
                                        <p:attrNameLst>
                                          <p:attrName>style.visibility</p:attrName>
                                        </p:attrNameLst>
                                      </p:cBhvr>
                                      <p:to>
                                        <p:strVal val="visible"/>
                                      </p:to>
                                    </p:set>
                                    <p:animEffect transition="in" filter="slide(fromTop)">
                                      <p:cBhvr>
                                        <p:cTn id="60" dur="500"/>
                                        <p:tgtEl>
                                          <p:spTgt spid="14345">
                                            <p:txEl>
                                              <p:pRg st="8" end="8"/>
                                            </p:txEl>
                                          </p:spTgt>
                                        </p:tgtEl>
                                      </p:cBhvr>
                                    </p:animEffect>
                                  </p:childTnLst>
                                </p:cTn>
                              </p:par>
                            </p:childTnLst>
                          </p:cTn>
                        </p:par>
                      </p:childTnLst>
                    </p:cTn>
                  </p:par>
                  <p:par>
                    <p:cTn id="61" fill="hold">
                      <p:stCondLst>
                        <p:cond delay="indefinite"/>
                      </p:stCondLst>
                      <p:childTnLst>
                        <p:par>
                          <p:cTn id="62" fill="hold">
                            <p:stCondLst>
                              <p:cond delay="0"/>
                            </p:stCondLst>
                            <p:childTnLst>
                              <p:par>
                                <p:cTn id="63" presetID="27" presetClass="exit" presetSubtype="0" fill="hold" nodeType="clickEffect">
                                  <p:stCondLst>
                                    <p:cond delay="0"/>
                                  </p:stCondLst>
                                  <p:iterate type="lt">
                                    <p:tmPct val="50000"/>
                                  </p:iterate>
                                  <p:childTnLst>
                                    <p:anim calcmode="discrete" valueType="clr">
                                      <p:cBhvr override="childStyle">
                                        <p:cTn id="64" dur="80"/>
                                        <p:tgtEl>
                                          <p:spTgt spid="14345">
                                            <p:txEl>
                                              <p:pRg st="7" end="7"/>
                                            </p:txEl>
                                          </p:spTgt>
                                        </p:tgtEl>
                                        <p:attrNameLst>
                                          <p:attrName>style.color</p:attrName>
                                        </p:attrNameLst>
                                      </p:cBhvr>
                                      <p:tavLst>
                                        <p:tav tm="0">
                                          <p:val>
                                            <p:clrVal>
                                              <a:schemeClr val="hlink"/>
                                            </p:clrVal>
                                          </p:val>
                                        </p:tav>
                                        <p:tav tm="50000">
                                          <p:val>
                                            <p:clrVal>
                                              <a:schemeClr val="accent2"/>
                                            </p:clrVal>
                                          </p:val>
                                        </p:tav>
                                      </p:tavLst>
                                    </p:anim>
                                    <p:anim calcmode="discrete" valueType="clr">
                                      <p:cBhvr>
                                        <p:cTn id="65" dur="80"/>
                                        <p:tgtEl>
                                          <p:spTgt spid="14345">
                                            <p:txEl>
                                              <p:pRg st="7" end="7"/>
                                            </p:txEl>
                                          </p:spTgt>
                                        </p:tgtEl>
                                        <p:attrNameLst>
                                          <p:attrName>fillcolor</p:attrName>
                                        </p:attrNameLst>
                                      </p:cBhvr>
                                      <p:tavLst>
                                        <p:tav tm="0">
                                          <p:val>
                                            <p:clrVal>
                                              <a:schemeClr val="hlink"/>
                                            </p:clrVal>
                                          </p:val>
                                        </p:tav>
                                        <p:tav tm="50000">
                                          <p:val>
                                            <p:clrVal>
                                              <a:schemeClr val="accent2"/>
                                            </p:clrVal>
                                          </p:val>
                                        </p:tav>
                                      </p:tavLst>
                                    </p:anim>
                                    <p:set>
                                      <p:cBhvr>
                                        <p:cTn id="66" dur="80"/>
                                        <p:tgtEl>
                                          <p:spTgt spid="14345">
                                            <p:txEl>
                                              <p:pRg st="7" end="7"/>
                                            </p:txEl>
                                          </p:spTgt>
                                        </p:tgtEl>
                                        <p:attrNameLst>
                                          <p:attrName>fill.type</p:attrName>
                                        </p:attrNameLst>
                                      </p:cBhvr>
                                      <p:to>
                                        <p:strVal val="solid"/>
                                      </p:to>
                                    </p:set>
                                    <p:set>
                                      <p:cBhvr>
                                        <p:cTn id="67" dur="1" fill="hold">
                                          <p:stCondLst>
                                            <p:cond delay="79"/>
                                          </p:stCondLst>
                                        </p:cTn>
                                        <p:tgtEl>
                                          <p:spTgt spid="14345">
                                            <p:txEl>
                                              <p:pRg st="7" end="7"/>
                                            </p:txEl>
                                          </p:spTgt>
                                        </p:tgtEl>
                                        <p:attrNameLst>
                                          <p:attrName>style.visibility</p:attrName>
                                        </p:attrNameLst>
                                      </p:cBhvr>
                                      <p:to>
                                        <p:strVal val="hidden"/>
                                      </p:to>
                                    </p:set>
                                  </p:childTnLst>
                                </p:cTn>
                              </p:par>
                              <p:par>
                                <p:cTn id="68" presetID="27" presetClass="exit" presetSubtype="0" fill="hold" nodeType="withEffect">
                                  <p:stCondLst>
                                    <p:cond delay="0"/>
                                  </p:stCondLst>
                                  <p:iterate type="lt">
                                    <p:tmPct val="50000"/>
                                  </p:iterate>
                                  <p:childTnLst>
                                    <p:anim calcmode="discrete" valueType="clr">
                                      <p:cBhvr override="childStyle">
                                        <p:cTn id="69" dur="80"/>
                                        <p:tgtEl>
                                          <p:spTgt spid="14345">
                                            <p:txEl>
                                              <p:pRg st="8" end="8"/>
                                            </p:txEl>
                                          </p:spTgt>
                                        </p:tgtEl>
                                        <p:attrNameLst>
                                          <p:attrName>style.color</p:attrName>
                                        </p:attrNameLst>
                                      </p:cBhvr>
                                      <p:tavLst>
                                        <p:tav tm="0">
                                          <p:val>
                                            <p:clrVal>
                                              <a:schemeClr val="hlink"/>
                                            </p:clrVal>
                                          </p:val>
                                        </p:tav>
                                        <p:tav tm="50000">
                                          <p:val>
                                            <p:clrVal>
                                              <a:schemeClr val="accent2"/>
                                            </p:clrVal>
                                          </p:val>
                                        </p:tav>
                                      </p:tavLst>
                                    </p:anim>
                                    <p:anim calcmode="discrete" valueType="clr">
                                      <p:cBhvr>
                                        <p:cTn id="70" dur="80"/>
                                        <p:tgtEl>
                                          <p:spTgt spid="14345">
                                            <p:txEl>
                                              <p:pRg st="8" end="8"/>
                                            </p:txEl>
                                          </p:spTgt>
                                        </p:tgtEl>
                                        <p:attrNameLst>
                                          <p:attrName>fillcolor</p:attrName>
                                        </p:attrNameLst>
                                      </p:cBhvr>
                                      <p:tavLst>
                                        <p:tav tm="0">
                                          <p:val>
                                            <p:clrVal>
                                              <a:schemeClr val="hlink"/>
                                            </p:clrVal>
                                          </p:val>
                                        </p:tav>
                                        <p:tav tm="50000">
                                          <p:val>
                                            <p:clrVal>
                                              <a:schemeClr val="accent2"/>
                                            </p:clrVal>
                                          </p:val>
                                        </p:tav>
                                      </p:tavLst>
                                    </p:anim>
                                    <p:set>
                                      <p:cBhvr>
                                        <p:cTn id="71" dur="80"/>
                                        <p:tgtEl>
                                          <p:spTgt spid="14345">
                                            <p:txEl>
                                              <p:pRg st="8" end="8"/>
                                            </p:txEl>
                                          </p:spTgt>
                                        </p:tgtEl>
                                        <p:attrNameLst>
                                          <p:attrName>fill.type</p:attrName>
                                        </p:attrNameLst>
                                      </p:cBhvr>
                                      <p:to>
                                        <p:strVal val="solid"/>
                                      </p:to>
                                    </p:set>
                                    <p:set>
                                      <p:cBhvr>
                                        <p:cTn id="72" dur="1" fill="hold">
                                          <p:stCondLst>
                                            <p:cond delay="79"/>
                                          </p:stCondLst>
                                        </p:cTn>
                                        <p:tgtEl>
                                          <p:spTgt spid="14345">
                                            <p:txEl>
                                              <p:pRg st="8" end="8"/>
                                            </p:txEl>
                                          </p:spTgt>
                                        </p:tgtEl>
                                        <p:attrNameLst>
                                          <p:attrName>style.visibility</p:attrName>
                                        </p:attrNameLst>
                                      </p:cBhvr>
                                      <p:to>
                                        <p:strVal val="hidden"/>
                                      </p:to>
                                    </p:set>
                                  </p:childTnLst>
                                </p:cTn>
                              </p:par>
                            </p:childTnLst>
                          </p:cTn>
                        </p:par>
                        <p:par>
                          <p:cTn id="73" fill="hold">
                            <p:stCondLst>
                              <p:cond delay="1480"/>
                            </p:stCondLst>
                            <p:childTnLst>
                              <p:par>
                                <p:cTn id="74" presetID="12" presetClass="exit" presetSubtype="4" fill="hold" nodeType="afterEffect">
                                  <p:stCondLst>
                                    <p:cond delay="0"/>
                                  </p:stCondLst>
                                  <p:childTnLst>
                                    <p:animEffect transition="out" filter="slide(fromBottom)">
                                      <p:cBhvr>
                                        <p:cTn id="75" dur="500"/>
                                        <p:tgtEl>
                                          <p:spTgt spid="14345">
                                            <p:txEl>
                                              <p:pRg st="6" end="6"/>
                                            </p:txEl>
                                          </p:spTgt>
                                        </p:tgtEl>
                                      </p:cBhvr>
                                    </p:animEffect>
                                    <p:set>
                                      <p:cBhvr>
                                        <p:cTn id="76" dur="1" fill="hold">
                                          <p:stCondLst>
                                            <p:cond delay="499"/>
                                          </p:stCondLst>
                                        </p:cTn>
                                        <p:tgtEl>
                                          <p:spTgt spid="14345">
                                            <p:txEl>
                                              <p:pRg st="6" end="6"/>
                                            </p:txEl>
                                          </p:spTgt>
                                        </p:tgtEl>
                                        <p:attrNameLst>
                                          <p:attrName>style.visibility</p:attrName>
                                        </p:attrNameLst>
                                      </p:cBhvr>
                                      <p:to>
                                        <p:strVal val="hidden"/>
                                      </p:to>
                                    </p:set>
                                  </p:childTnLst>
                                </p:cTn>
                              </p:par>
                            </p:childTnLst>
                          </p:cTn>
                        </p:par>
                        <p:par>
                          <p:cTn id="77" fill="hold">
                            <p:stCondLst>
                              <p:cond delay="1980"/>
                            </p:stCondLst>
                            <p:childTnLst>
                              <p:par>
                                <p:cTn id="78" presetID="9" presetClass="exit" presetSubtype="0" fill="hold" nodeType="afterEffect">
                                  <p:stCondLst>
                                    <p:cond delay="0"/>
                                  </p:stCondLst>
                                  <p:childTnLst>
                                    <p:animEffect transition="out" filter="dissolve">
                                      <p:cBhvr>
                                        <p:cTn id="79" dur="500"/>
                                        <p:tgtEl>
                                          <p:spTgt spid="14345">
                                            <p:txEl>
                                              <p:pRg st="4" end="4"/>
                                            </p:txEl>
                                          </p:spTgt>
                                        </p:tgtEl>
                                      </p:cBhvr>
                                    </p:animEffect>
                                    <p:set>
                                      <p:cBhvr>
                                        <p:cTn id="80" dur="1" fill="hold">
                                          <p:stCondLst>
                                            <p:cond delay="499"/>
                                          </p:stCondLst>
                                        </p:cTn>
                                        <p:tgtEl>
                                          <p:spTgt spid="14345">
                                            <p:txEl>
                                              <p:pRg st="4" end="4"/>
                                            </p:txEl>
                                          </p:spTgt>
                                        </p:tgtEl>
                                        <p:attrNameLst>
                                          <p:attrName>style.visibility</p:attrName>
                                        </p:attrNameLst>
                                      </p:cBhvr>
                                      <p:to>
                                        <p:strVal val="hidden"/>
                                      </p:to>
                                    </p:set>
                                  </p:childTnLst>
                                </p:cTn>
                              </p:par>
                            </p:childTnLst>
                          </p:cTn>
                        </p:par>
                        <p:par>
                          <p:cTn id="81" fill="hold">
                            <p:stCondLst>
                              <p:cond delay="2480"/>
                            </p:stCondLst>
                            <p:childTnLst>
                              <p:par>
                                <p:cTn id="82" presetID="12" presetClass="exit" presetSubtype="4" fill="hold" nodeType="afterEffect">
                                  <p:stCondLst>
                                    <p:cond delay="0"/>
                                  </p:stCondLst>
                                  <p:childTnLst>
                                    <p:animEffect transition="out" filter="slide(fromBottom)">
                                      <p:cBhvr>
                                        <p:cTn id="83" dur="500"/>
                                        <p:tgtEl>
                                          <p:spTgt spid="14345">
                                            <p:txEl>
                                              <p:pRg st="3" end="3"/>
                                            </p:txEl>
                                          </p:spTgt>
                                        </p:tgtEl>
                                      </p:cBhvr>
                                    </p:animEffect>
                                    <p:set>
                                      <p:cBhvr>
                                        <p:cTn id="84" dur="1" fill="hold">
                                          <p:stCondLst>
                                            <p:cond delay="499"/>
                                          </p:stCondLst>
                                        </p:cTn>
                                        <p:tgtEl>
                                          <p:spTgt spid="14345">
                                            <p:txEl>
                                              <p:pRg st="3" end="3"/>
                                            </p:txEl>
                                          </p:spTgt>
                                        </p:tgtEl>
                                        <p:attrNameLst>
                                          <p:attrName>style.visibility</p:attrName>
                                        </p:attrNameLst>
                                      </p:cBhvr>
                                      <p:to>
                                        <p:strVal val="hidden"/>
                                      </p:to>
                                    </p:set>
                                  </p:childTnLst>
                                </p:cTn>
                              </p:par>
                            </p:childTnLst>
                          </p:cTn>
                        </p:par>
                        <p:par>
                          <p:cTn id="85" fill="hold">
                            <p:stCondLst>
                              <p:cond delay="2980"/>
                            </p:stCondLst>
                            <p:childTnLst>
                              <p:par>
                                <p:cTn id="86" presetID="31" presetClass="exit" presetSubtype="0" fill="hold" nodeType="afterEffect">
                                  <p:stCondLst>
                                    <p:cond delay="0"/>
                                  </p:stCondLst>
                                  <p:iterate type="lt">
                                    <p:tmPct val="5000"/>
                                  </p:iterate>
                                  <p:childTnLst>
                                    <p:anim calcmode="lin" valueType="num">
                                      <p:cBhvr>
                                        <p:cTn id="87" dur="500"/>
                                        <p:tgtEl>
                                          <p:spTgt spid="14345">
                                            <p:txEl>
                                              <p:pRg st="1" end="1"/>
                                            </p:txEl>
                                          </p:spTgt>
                                        </p:tgtEl>
                                        <p:attrNameLst>
                                          <p:attrName>ppt_w</p:attrName>
                                        </p:attrNameLst>
                                      </p:cBhvr>
                                      <p:tavLst>
                                        <p:tav tm="0">
                                          <p:val>
                                            <p:strVal val="ppt_w"/>
                                          </p:val>
                                        </p:tav>
                                        <p:tav tm="100000">
                                          <p:val>
                                            <p:fltVal val="0"/>
                                          </p:val>
                                        </p:tav>
                                      </p:tavLst>
                                    </p:anim>
                                    <p:anim calcmode="lin" valueType="num">
                                      <p:cBhvr>
                                        <p:cTn id="88" dur="500"/>
                                        <p:tgtEl>
                                          <p:spTgt spid="14345">
                                            <p:txEl>
                                              <p:pRg st="1" end="1"/>
                                            </p:txEl>
                                          </p:spTgt>
                                        </p:tgtEl>
                                        <p:attrNameLst>
                                          <p:attrName>ppt_h</p:attrName>
                                        </p:attrNameLst>
                                      </p:cBhvr>
                                      <p:tavLst>
                                        <p:tav tm="0">
                                          <p:val>
                                            <p:strVal val="ppt_h"/>
                                          </p:val>
                                        </p:tav>
                                        <p:tav tm="100000">
                                          <p:val>
                                            <p:fltVal val="0"/>
                                          </p:val>
                                        </p:tav>
                                      </p:tavLst>
                                    </p:anim>
                                    <p:anim calcmode="lin" valueType="num">
                                      <p:cBhvr>
                                        <p:cTn id="89" dur="500"/>
                                        <p:tgtEl>
                                          <p:spTgt spid="14345">
                                            <p:txEl>
                                              <p:pRg st="1" end="1"/>
                                            </p:txEl>
                                          </p:spTgt>
                                        </p:tgtEl>
                                        <p:attrNameLst>
                                          <p:attrName>style.rotation</p:attrName>
                                        </p:attrNameLst>
                                      </p:cBhvr>
                                      <p:tavLst>
                                        <p:tav tm="0">
                                          <p:val>
                                            <p:fltVal val="0"/>
                                          </p:val>
                                        </p:tav>
                                        <p:tav tm="100000">
                                          <p:val>
                                            <p:fltVal val="90"/>
                                          </p:val>
                                        </p:tav>
                                      </p:tavLst>
                                    </p:anim>
                                    <p:animEffect transition="out" filter="fade">
                                      <p:cBhvr>
                                        <p:cTn id="90" dur="500"/>
                                        <p:tgtEl>
                                          <p:spTgt spid="14345">
                                            <p:txEl>
                                              <p:pRg st="1" end="1"/>
                                            </p:txEl>
                                          </p:spTgt>
                                        </p:tgtEl>
                                      </p:cBhvr>
                                    </p:animEffect>
                                    <p:set>
                                      <p:cBhvr>
                                        <p:cTn id="91" dur="1" fill="hold">
                                          <p:stCondLst>
                                            <p:cond delay="499"/>
                                          </p:stCondLst>
                                        </p:cTn>
                                        <p:tgtEl>
                                          <p:spTgt spid="14345">
                                            <p:txEl>
                                              <p:pRg st="1" end="1"/>
                                            </p:txEl>
                                          </p:spTgt>
                                        </p:tgtEl>
                                        <p:attrNameLst>
                                          <p:attrName>style.visibility</p:attrName>
                                        </p:attrNameLst>
                                      </p:cBhvr>
                                      <p:to>
                                        <p:strVal val="hidden"/>
                                      </p:to>
                                    </p:set>
                                  </p:childTnLst>
                                </p:cTn>
                              </p:par>
                            </p:childTnLst>
                          </p:cTn>
                        </p:par>
                        <p:par>
                          <p:cTn id="92" fill="hold">
                            <p:stCondLst>
                              <p:cond delay="4305"/>
                            </p:stCondLst>
                            <p:childTnLst>
                              <p:par>
                                <p:cTn id="93" presetID="12" presetClass="exit" presetSubtype="4" fill="hold" nodeType="afterEffect">
                                  <p:stCondLst>
                                    <p:cond delay="0"/>
                                  </p:stCondLst>
                                  <p:iterate type="lt">
                                    <p:tmPct val="0"/>
                                  </p:iterate>
                                  <p:childTnLst>
                                    <p:animEffect transition="out" filter="slide(fromBottom)">
                                      <p:cBhvr>
                                        <p:cTn id="94" dur="500"/>
                                        <p:tgtEl>
                                          <p:spTgt spid="14345">
                                            <p:txEl>
                                              <p:pRg st="0" end="0"/>
                                            </p:txEl>
                                          </p:spTgt>
                                        </p:tgtEl>
                                      </p:cBhvr>
                                    </p:animEffect>
                                    <p:set>
                                      <p:cBhvr>
                                        <p:cTn id="95" dur="1" fill="hold">
                                          <p:stCondLst>
                                            <p:cond delay="499"/>
                                          </p:stCondLst>
                                        </p:cTn>
                                        <p:tgtEl>
                                          <p:spTgt spid="14345">
                                            <p:txEl>
                                              <p:pRg st="0" end="0"/>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0" grpId="0" animBg="1"/>
      <p:bldP spid="14347" grpId="0" animBg="1"/>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55000" lnSpcReduction="20000"/>
          </a:bodyPr>
          <a:lstStyle/>
          <a:p>
            <a:r>
              <a:rPr lang="en-GB" b="1" dirty="0" smtClean="0"/>
              <a:t>DIFFERENCE BETWEEN ANTEMORTEM &amp; POSTMORTEM BUR                                       </a:t>
            </a:r>
            <a:endParaRPr lang="en-GB" dirty="0" smtClean="0"/>
          </a:p>
          <a:p>
            <a:r>
              <a:rPr lang="en-GB" b="1" dirty="0" err="1" smtClean="0"/>
              <a:t>Antemortem</a:t>
            </a:r>
            <a:r>
              <a:rPr lang="en-GB" b="1" dirty="0" smtClean="0"/>
              <a:t> burn                                                       </a:t>
            </a:r>
            <a:r>
              <a:rPr lang="en-GB" b="1" dirty="0" err="1" smtClean="0"/>
              <a:t>Postmortem</a:t>
            </a:r>
            <a:r>
              <a:rPr lang="en-GB" b="1" dirty="0" smtClean="0"/>
              <a:t> burn               </a:t>
            </a:r>
            <a:endParaRPr lang="en-GB" dirty="0" smtClean="0"/>
          </a:p>
          <a:p>
            <a:r>
              <a:rPr lang="en-GB" b="1" dirty="0" err="1" smtClean="0"/>
              <a:t>Hyperemia</a:t>
            </a:r>
            <a:r>
              <a:rPr lang="en-GB" b="1" dirty="0" smtClean="0"/>
              <a:t> </a:t>
            </a:r>
            <a:r>
              <a:rPr lang="en-GB" dirty="0" smtClean="0"/>
              <a:t>Present IN and around the burn                                                  Absent</a:t>
            </a:r>
          </a:p>
          <a:p>
            <a:r>
              <a:rPr lang="en-GB" b="1" dirty="0" smtClean="0"/>
              <a:t>Vesicles </a:t>
            </a:r>
            <a:r>
              <a:rPr lang="en-GB" dirty="0" smtClean="0"/>
              <a:t>Tense, filled with serum rich by albumin, chloride &amp; polymorphs If present, NOT tense, filled with Fluid poor in protein &amp; NO chloride or polymorphs</a:t>
            </a:r>
            <a:r>
              <a:rPr lang="en-GB" b="1" dirty="0" smtClean="0"/>
              <a:t>         Floor of ruptured vesicles  </a:t>
            </a:r>
            <a:r>
              <a:rPr lang="en-GB" dirty="0" smtClean="0"/>
              <a:t>Red                                                                  Yellow</a:t>
            </a:r>
          </a:p>
          <a:p>
            <a:r>
              <a:rPr lang="en-GB" b="1" dirty="0" smtClean="0"/>
              <a:t>Signs of inflammation &amp; repair </a:t>
            </a:r>
            <a:r>
              <a:rPr lang="en-GB" dirty="0" smtClean="0"/>
              <a:t>Present                                               Absent  </a:t>
            </a:r>
          </a:p>
          <a:p>
            <a:r>
              <a:rPr lang="en-GB" b="1" dirty="0" smtClean="0"/>
              <a:t>Soot in airway </a:t>
            </a:r>
            <a:r>
              <a:rPr lang="en-GB" dirty="0" smtClean="0"/>
              <a:t>May be present                                                                         Absent</a:t>
            </a:r>
          </a:p>
          <a:p>
            <a:r>
              <a:rPr lang="en-GB" b="1" dirty="0" smtClean="0"/>
              <a:t>CO in the blood </a:t>
            </a:r>
            <a:r>
              <a:rPr lang="en-GB" dirty="0" smtClean="0"/>
              <a:t>May be present                                                                         Absent</a:t>
            </a:r>
          </a:p>
          <a:p>
            <a:r>
              <a:rPr lang="en-GB" b="1" dirty="0" err="1" smtClean="0"/>
              <a:t>Hemoconcentration</a:t>
            </a:r>
            <a:r>
              <a:rPr lang="en-GB" b="1" dirty="0" smtClean="0"/>
              <a:t> </a:t>
            </a:r>
            <a:r>
              <a:rPr lang="en-GB" dirty="0" smtClean="0"/>
              <a:t>Present                                                                          Absent</a:t>
            </a:r>
          </a:p>
          <a:p>
            <a:r>
              <a:rPr lang="en-GB" b="1" dirty="0" smtClean="0"/>
              <a:t>Healing </a:t>
            </a:r>
            <a:r>
              <a:rPr lang="en-GB" dirty="0" smtClean="0"/>
              <a:t>May be present                                                                                          Absent</a:t>
            </a:r>
          </a:p>
          <a:p>
            <a:r>
              <a:rPr lang="en-GB" b="1" dirty="0" smtClean="0"/>
              <a:t>Sepsis </a:t>
            </a:r>
            <a:r>
              <a:rPr lang="en-GB" dirty="0" smtClean="0"/>
              <a:t>May be present                                                                                            Absent</a:t>
            </a:r>
          </a:p>
          <a:p>
            <a:r>
              <a:rPr lang="en-GB" b="1" dirty="0" smtClean="0"/>
              <a:t>Other causes of death </a:t>
            </a:r>
            <a:r>
              <a:rPr lang="en-GB" dirty="0" smtClean="0"/>
              <a:t>Absent                                                                     Present</a:t>
            </a:r>
          </a:p>
          <a:p>
            <a:endParaRPr lang="en-GB" dirty="0"/>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55000" lnSpcReduction="20000"/>
          </a:bodyPr>
          <a:lstStyle/>
          <a:p>
            <a:r>
              <a:rPr lang="en-GB" b="1" dirty="0" smtClean="0"/>
              <a:t>DIFFERENCE BETWEEN DRY BURNS, SCALDS &amp; CORROSIV</a:t>
            </a:r>
            <a:endParaRPr lang="en-GB" dirty="0" smtClean="0"/>
          </a:p>
          <a:p>
            <a:r>
              <a:rPr lang="en-GB" b="1" dirty="0" smtClean="0"/>
              <a:t>BURN</a:t>
            </a:r>
            <a:endParaRPr lang="en-GB" dirty="0" smtClean="0"/>
          </a:p>
          <a:p>
            <a:r>
              <a:rPr lang="en-GB" b="1" dirty="0" smtClean="0"/>
              <a:t>DRY BURN                                 SCALDS                        CORROSIVE</a:t>
            </a:r>
            <a:endParaRPr lang="en-GB" dirty="0" smtClean="0"/>
          </a:p>
          <a:p>
            <a:r>
              <a:rPr lang="en-GB" b="1" dirty="0" smtClean="0"/>
              <a:t>Causes Dry heat E.g. flame    Moist heat E.g. hot liquid or vapour Corrosive</a:t>
            </a:r>
            <a:endParaRPr lang="en-GB" dirty="0" smtClean="0"/>
          </a:p>
          <a:p>
            <a:r>
              <a:rPr lang="en-GB" b="1" dirty="0" smtClean="0"/>
              <a:t>Direction of spread From below to upward From above to downward From above to downward</a:t>
            </a:r>
            <a:endParaRPr lang="en-GB" dirty="0" smtClean="0"/>
          </a:p>
          <a:p>
            <a:r>
              <a:rPr lang="en-GB" b="1" dirty="0" smtClean="0"/>
              <a:t>Degree All degree may seen     1st degree only                                    All degree</a:t>
            </a:r>
            <a:endParaRPr lang="en-GB" dirty="0" smtClean="0"/>
          </a:p>
          <a:p>
            <a:r>
              <a:rPr lang="en-GB" b="1" dirty="0" smtClean="0"/>
              <a:t>Vesicles Around the burnt area After sometime All over burnt area within few minute                                                                                               Absent</a:t>
            </a:r>
            <a:endParaRPr lang="en-GB" dirty="0" smtClean="0"/>
          </a:p>
          <a:p>
            <a:r>
              <a:rPr lang="en-GB" b="1" dirty="0" smtClean="0"/>
              <a:t>Cloths Burnt                                 Not affected                   Eaten up and   </a:t>
            </a:r>
            <a:r>
              <a:rPr lang="en-GB" b="1" dirty="0" err="1" smtClean="0"/>
              <a:t>discolored</a:t>
            </a:r>
            <a:endParaRPr lang="en-GB" dirty="0" smtClean="0"/>
          </a:p>
          <a:p>
            <a:r>
              <a:rPr lang="en-GB" b="1" dirty="0" smtClean="0"/>
              <a:t>Healing According to degree of burn No permanent scar     Heal with thick scar</a:t>
            </a:r>
            <a:endParaRPr lang="en-GB" dirty="0" smtClean="0"/>
          </a:p>
          <a:p>
            <a:r>
              <a:rPr lang="en-GB" b="1" dirty="0" smtClean="0"/>
              <a:t>Singeing of hair Present                        Absent                           </a:t>
            </a:r>
            <a:r>
              <a:rPr lang="en-GB" b="1" dirty="0" err="1" smtClean="0"/>
              <a:t>Absent</a:t>
            </a:r>
            <a:endParaRPr lang="en-GB" dirty="0" smtClean="0"/>
          </a:p>
          <a:p>
            <a:r>
              <a:rPr lang="en-GB" b="1" dirty="0" smtClean="0"/>
              <a:t>Soot in airway May be present               Absent                          </a:t>
            </a:r>
            <a:r>
              <a:rPr lang="en-GB" b="1" dirty="0" err="1" smtClean="0"/>
              <a:t>Absent</a:t>
            </a:r>
            <a:endParaRPr lang="en-GB" dirty="0" smtClean="0"/>
          </a:p>
          <a:p>
            <a:r>
              <a:rPr lang="en-GB" b="1" dirty="0" smtClean="0"/>
              <a:t>Co in blood May be present                   Absent                             </a:t>
            </a:r>
            <a:r>
              <a:rPr lang="en-GB" b="1" dirty="0" err="1" smtClean="0"/>
              <a:t>Absent</a:t>
            </a:r>
            <a:endParaRPr lang="en-GB" dirty="0" smtClean="0"/>
          </a:p>
          <a:p>
            <a:r>
              <a:rPr lang="en-GB" b="1" dirty="0" smtClean="0"/>
              <a:t>Nature of affection Usually accidental Usually accidental Usually accidental</a:t>
            </a:r>
            <a:endParaRPr lang="en-GB" dirty="0" smtClean="0"/>
          </a:p>
          <a:p>
            <a:r>
              <a:rPr lang="en-GB" b="1" dirty="0" smtClean="0"/>
              <a:t> </a:t>
            </a:r>
            <a:endParaRPr lang="en-GB" dirty="0" smtClean="0"/>
          </a:p>
          <a:p>
            <a:endParaRPr lang="en-GB" dirty="0"/>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48680"/>
            <a:ext cx="8229600" cy="5577483"/>
          </a:xfrm>
        </p:spPr>
        <p:txBody>
          <a:bodyPr>
            <a:normAutofit fontScale="55000" lnSpcReduction="20000"/>
          </a:bodyPr>
          <a:lstStyle/>
          <a:p>
            <a:pPr algn="l"/>
            <a:r>
              <a:rPr lang="en-GB" b="1" dirty="0" smtClean="0"/>
              <a:t>BURN DUE TO ELECTROCAUSION</a:t>
            </a:r>
            <a:endParaRPr lang="en-GB" dirty="0" smtClean="0"/>
          </a:p>
          <a:p>
            <a:pPr algn="l"/>
            <a:r>
              <a:rPr lang="en-GB" dirty="0" smtClean="0"/>
              <a:t> </a:t>
            </a:r>
            <a:r>
              <a:rPr lang="en-GB" b="1" dirty="0" smtClean="0"/>
              <a:t>NATURE</a:t>
            </a:r>
            <a:endParaRPr lang="en-GB" dirty="0" smtClean="0"/>
          </a:p>
          <a:p>
            <a:pPr algn="l"/>
            <a:r>
              <a:rPr lang="en-GB" b="1" dirty="0" smtClean="0"/>
              <a:t>Accidental death is the most common</a:t>
            </a:r>
            <a:endParaRPr lang="en-GB" dirty="0" smtClean="0"/>
          </a:p>
          <a:p>
            <a:pPr algn="l"/>
            <a:r>
              <a:rPr lang="en-GB" dirty="0" smtClean="0"/>
              <a:t>Homicidal &amp; Suicidal very rare</a:t>
            </a:r>
          </a:p>
          <a:p>
            <a:pPr algn="l"/>
            <a:r>
              <a:rPr lang="en-GB" dirty="0" smtClean="0"/>
              <a:t> </a:t>
            </a:r>
            <a:r>
              <a:rPr lang="en-GB" b="1" dirty="0" smtClean="0"/>
              <a:t>FACTORS AFFECTING THE SEVERITY OF BURN OF</a:t>
            </a:r>
            <a:endParaRPr lang="en-GB" dirty="0" smtClean="0"/>
          </a:p>
          <a:p>
            <a:pPr algn="l"/>
            <a:r>
              <a:rPr lang="en-GB" b="1" dirty="0" smtClean="0"/>
              <a:t>ELECTROCUTION</a:t>
            </a:r>
            <a:endParaRPr lang="en-GB" dirty="0" smtClean="0"/>
          </a:p>
          <a:p>
            <a:pPr algn="l"/>
            <a:r>
              <a:rPr lang="en-GB" b="1" dirty="0" smtClean="0"/>
              <a:t>1-STRENGHT OF CURRENT (Most important factor)</a:t>
            </a:r>
            <a:endParaRPr lang="en-GB" dirty="0" smtClean="0"/>
          </a:p>
          <a:p>
            <a:pPr algn="l"/>
            <a:r>
              <a:rPr lang="en-GB" dirty="0" smtClean="0"/>
              <a:t>The severity of the injury is directly proportional to the </a:t>
            </a:r>
            <a:r>
              <a:rPr lang="en-GB" dirty="0" err="1" smtClean="0"/>
              <a:t>strenght</a:t>
            </a:r>
            <a:r>
              <a:rPr lang="en-GB" dirty="0" smtClean="0"/>
              <a:t> of current</a:t>
            </a:r>
          </a:p>
          <a:p>
            <a:pPr algn="l"/>
            <a:r>
              <a:rPr lang="en-GB" b="1" dirty="0" smtClean="0"/>
              <a:t>2- TYPE OF CURRENT</a:t>
            </a:r>
            <a:endParaRPr lang="en-GB" dirty="0" smtClean="0"/>
          </a:p>
          <a:p>
            <a:pPr algn="l"/>
            <a:r>
              <a:rPr lang="en-GB" dirty="0" smtClean="0"/>
              <a:t>Alternating current more dangerous than the continued one</a:t>
            </a:r>
          </a:p>
          <a:p>
            <a:pPr algn="l"/>
            <a:r>
              <a:rPr lang="en-GB" b="1" dirty="0" smtClean="0"/>
              <a:t>3- DURATION OF CONTACT</a:t>
            </a:r>
            <a:endParaRPr lang="en-GB" dirty="0" smtClean="0"/>
          </a:p>
          <a:p>
            <a:pPr algn="l"/>
            <a:r>
              <a:rPr lang="en-GB" dirty="0" smtClean="0"/>
              <a:t>The severity of the injury is directly proportional to the duration of the contact</a:t>
            </a:r>
          </a:p>
          <a:p>
            <a:pPr algn="l"/>
            <a:r>
              <a:rPr lang="en-GB" b="1" dirty="0" smtClean="0"/>
              <a:t>4- DIRECTION OF ELECTRICAL BURN</a:t>
            </a:r>
            <a:endParaRPr lang="en-GB" dirty="0" smtClean="0"/>
          </a:p>
          <a:p>
            <a:pPr algn="l"/>
            <a:r>
              <a:rPr lang="en-GB" dirty="0" smtClean="0"/>
              <a:t>In upper parts of the body more dangerous than the lower parts of body</a:t>
            </a:r>
          </a:p>
          <a:p>
            <a:pPr algn="l"/>
            <a:r>
              <a:rPr lang="en-GB" b="1" dirty="0" smtClean="0"/>
              <a:t>5- RESISTANCE OF THE BODY</a:t>
            </a:r>
            <a:endParaRPr lang="en-GB" dirty="0" smtClean="0"/>
          </a:p>
          <a:p>
            <a:pPr algn="l"/>
            <a:r>
              <a:rPr lang="en-GB" b="1" dirty="0" smtClean="0"/>
              <a:t> </a:t>
            </a:r>
            <a:endParaRPr lang="en-GB" dirty="0" smtClean="0"/>
          </a:p>
          <a:p>
            <a:pPr algn="l"/>
            <a:r>
              <a:rPr lang="en-GB" dirty="0" smtClean="0"/>
              <a:t>In high voltage burn, multiple sparks may crackle onto the victim and cause</a:t>
            </a:r>
          </a:p>
          <a:p>
            <a:pPr algn="l"/>
            <a:r>
              <a:rPr lang="en-GB" dirty="0" smtClean="0"/>
              <a:t>multifocal spark lesion called CROCODILE SKIN APPEARANCE</a:t>
            </a:r>
          </a:p>
          <a:p>
            <a:r>
              <a:rPr lang="en-GB" dirty="0" smtClean="0"/>
              <a:t> </a:t>
            </a:r>
          </a:p>
          <a:p>
            <a:endParaRPr lang="en-GB" dirty="0"/>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77500" lnSpcReduction="20000"/>
          </a:bodyPr>
          <a:lstStyle/>
          <a:p>
            <a:pPr algn="l"/>
            <a:r>
              <a:rPr lang="en-GB" b="1" dirty="0" smtClean="0"/>
              <a:t>CAUSE OF DEATH FROM ELECTROCUTION</a:t>
            </a:r>
            <a:endParaRPr lang="en-GB" dirty="0" smtClean="0"/>
          </a:p>
          <a:p>
            <a:pPr algn="l"/>
            <a:r>
              <a:rPr lang="en-GB" b="1" dirty="0" smtClean="0"/>
              <a:t>1- Ventricular fibrillation (main cause of death)</a:t>
            </a:r>
            <a:endParaRPr lang="en-GB" dirty="0" smtClean="0"/>
          </a:p>
          <a:p>
            <a:pPr algn="l"/>
            <a:r>
              <a:rPr lang="en-GB" b="1" dirty="0" smtClean="0"/>
              <a:t>2- Peripheral asphyxia</a:t>
            </a:r>
            <a:endParaRPr lang="en-GB" dirty="0" smtClean="0"/>
          </a:p>
          <a:p>
            <a:pPr algn="l"/>
            <a:r>
              <a:rPr lang="en-GB" dirty="0" smtClean="0"/>
              <a:t>Due to muscular spasm, this restricts respiratory movement</a:t>
            </a:r>
          </a:p>
          <a:p>
            <a:pPr algn="l"/>
            <a:r>
              <a:rPr lang="en-GB" b="1" dirty="0" smtClean="0"/>
              <a:t>3-Central asphyxia</a:t>
            </a:r>
            <a:endParaRPr lang="en-GB" dirty="0" smtClean="0"/>
          </a:p>
          <a:p>
            <a:pPr algn="l"/>
            <a:r>
              <a:rPr lang="en-GB" dirty="0" smtClean="0"/>
              <a:t>Occur when current pass through the respiratory </a:t>
            </a:r>
            <a:r>
              <a:rPr lang="en-GB" dirty="0" err="1" smtClean="0"/>
              <a:t>center</a:t>
            </a:r>
            <a:endParaRPr lang="en-GB" dirty="0" smtClean="0"/>
          </a:p>
          <a:p>
            <a:pPr algn="l"/>
            <a:r>
              <a:rPr lang="en-GB" b="1" dirty="0" smtClean="0"/>
              <a:t>4- Cerebral anoxia</a:t>
            </a:r>
            <a:endParaRPr lang="en-GB" dirty="0" smtClean="0"/>
          </a:p>
          <a:p>
            <a:pPr algn="l"/>
            <a:r>
              <a:rPr lang="en-GB" dirty="0" smtClean="0"/>
              <a:t>Due to prolonged ventricular fibrillation, this may cause brain damage due to</a:t>
            </a:r>
          </a:p>
          <a:p>
            <a:pPr algn="l"/>
            <a:r>
              <a:rPr lang="en-GB" dirty="0" smtClean="0"/>
              <a:t>inadequate blood supply</a:t>
            </a:r>
          </a:p>
          <a:p>
            <a:endParaRPr lang="en-GB" dirty="0"/>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85000" lnSpcReduction="20000"/>
          </a:bodyPr>
          <a:lstStyle/>
          <a:p>
            <a:pPr algn="l"/>
            <a:r>
              <a:rPr lang="en-GB" b="1" dirty="0" smtClean="0"/>
              <a:t>Lightning</a:t>
            </a:r>
            <a:endParaRPr lang="en-GB" dirty="0" smtClean="0"/>
          </a:p>
          <a:p>
            <a:pPr algn="l"/>
            <a:r>
              <a:rPr lang="en-GB" dirty="0" smtClean="0"/>
              <a:t>It's electric discharge coming down from the clouds to earth. Its direct current</a:t>
            </a:r>
          </a:p>
          <a:p>
            <a:pPr algn="l"/>
            <a:r>
              <a:rPr lang="en-GB" b="1" dirty="0" smtClean="0"/>
              <a:t>It also produce wound of entry (usually head) and wound of exit (usually foot).</a:t>
            </a:r>
            <a:endParaRPr lang="en-GB" dirty="0" smtClean="0"/>
          </a:p>
          <a:p>
            <a:pPr algn="l"/>
            <a:r>
              <a:rPr lang="en-GB" b="1" dirty="0" smtClean="0"/>
              <a:t>It passes through blood vessels and skin in tree like fashion </a:t>
            </a:r>
            <a:r>
              <a:rPr lang="en-GB" dirty="0" smtClean="0"/>
              <a:t>(called</a:t>
            </a:r>
          </a:p>
          <a:p>
            <a:pPr algn="l"/>
            <a:r>
              <a:rPr lang="en-GB" dirty="0" smtClean="0"/>
              <a:t>lightning print OR ARBORESCENT MARKINGS) sometimes can be absent</a:t>
            </a:r>
          </a:p>
          <a:p>
            <a:pPr algn="l"/>
            <a:r>
              <a:rPr lang="en-GB" b="1" dirty="0" smtClean="0"/>
              <a:t>IN general lightning cause any type of injury.</a:t>
            </a:r>
            <a:endParaRPr lang="en-GB" dirty="0" smtClean="0"/>
          </a:p>
          <a:p>
            <a:r>
              <a:rPr lang="en-GB" b="1" dirty="0" smtClean="0"/>
              <a:t> </a:t>
            </a:r>
            <a:endParaRPr lang="en-GB" dirty="0" smtClean="0"/>
          </a:p>
          <a:p>
            <a:endParaRPr lang="en-GB"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محتوى 3"/>
          <p:cNvSpPr>
            <a:spLocks noGrp="1"/>
          </p:cNvSpPr>
          <p:nvPr>
            <p:ph idx="1"/>
          </p:nvPr>
        </p:nvSpPr>
        <p:spPr>
          <a:xfrm>
            <a:off x="467544" y="836712"/>
            <a:ext cx="8229600" cy="4918269"/>
          </a:xfrm>
          <a:prstGeom prst="rect">
            <a:avLst/>
          </a:prstGeom>
        </p:spPr>
        <p:txBody>
          <a:bodyPr>
            <a:spAutoFit/>
          </a:bodyPr>
          <a:lstStyle/>
          <a:p>
            <a:pPr algn="l"/>
            <a:r>
              <a:rPr lang="en-GB" i="1" dirty="0" smtClean="0"/>
              <a:t>The ‘Rule of Nines’ for calculating the area burned.</a:t>
            </a:r>
          </a:p>
          <a:p>
            <a:pPr algn="l"/>
            <a:r>
              <a:rPr lang="en-GB" i="1" dirty="0" smtClean="0"/>
              <a:t>It does not apply to infants whose body proportions are different</a:t>
            </a:r>
          </a:p>
          <a:p>
            <a:pPr algn="l"/>
            <a:r>
              <a:rPr lang="en-GB" i="1" dirty="0" smtClean="0"/>
              <a:t>from adults. About 60 per cent surface burns can be survived by</a:t>
            </a:r>
          </a:p>
          <a:p>
            <a:pPr algn="l"/>
            <a:r>
              <a:rPr lang="en-GB" i="1" dirty="0" smtClean="0"/>
              <a:t>children and young people up to 20 years of age but this rapidly</a:t>
            </a:r>
          </a:p>
          <a:p>
            <a:pPr algn="l"/>
            <a:r>
              <a:rPr lang="en-GB" i="1" dirty="0" smtClean="0"/>
              <a:t>decreases with advancing age.</a:t>
            </a:r>
            <a:endParaRPr lang="en-GB" dirty="0"/>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1207</TotalTime>
  <Words>4934</Words>
  <Application>Microsoft Office PowerPoint</Application>
  <PresentationFormat>On-screen Show (4:3)</PresentationFormat>
  <Paragraphs>502</Paragraphs>
  <Slides>84</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84</vt:i4>
      </vt:variant>
    </vt:vector>
  </HeadingPairs>
  <TitlesOfParts>
    <vt:vector size="92" baseType="lpstr">
      <vt:lpstr>Arial</vt:lpstr>
      <vt:lpstr>Bookman Old Style</vt:lpstr>
      <vt:lpstr>Calibri</vt:lpstr>
      <vt:lpstr>Monotype Corsiva</vt:lpstr>
      <vt:lpstr>Tahoma</vt:lpstr>
      <vt:lpstr>Times New Roman</vt:lpstr>
      <vt:lpstr>Wingdings</vt:lpstr>
      <vt:lpstr>سمة Office</vt:lpstr>
      <vt:lpstr>Thermal Injuries: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Failure to escape from fire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Electrical injury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samir elmrghni</dc:creator>
  <cp:lastModifiedBy>SARA</cp:lastModifiedBy>
  <cp:revision>94</cp:revision>
  <dcterms:created xsi:type="dcterms:W3CDTF">2018-01-30T22:12:02Z</dcterms:created>
  <dcterms:modified xsi:type="dcterms:W3CDTF">2020-08-27T10:10:30Z</dcterms:modified>
</cp:coreProperties>
</file>