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375" r:id="rId4"/>
    <p:sldId id="257" r:id="rId5"/>
    <p:sldId id="404" r:id="rId6"/>
    <p:sldId id="418" r:id="rId7"/>
    <p:sldId id="405" r:id="rId8"/>
    <p:sldId id="419" r:id="rId9"/>
    <p:sldId id="406" r:id="rId10"/>
    <p:sldId id="407" r:id="rId11"/>
    <p:sldId id="408" r:id="rId12"/>
    <p:sldId id="409" r:id="rId13"/>
    <p:sldId id="411" r:id="rId14"/>
    <p:sldId id="415" r:id="rId15"/>
    <p:sldId id="416" r:id="rId16"/>
    <p:sldId id="417" r:id="rId17"/>
    <p:sldId id="412" r:id="rId18"/>
    <p:sldId id="426" r:id="rId19"/>
    <p:sldId id="441" r:id="rId20"/>
    <p:sldId id="439" r:id="rId21"/>
    <p:sldId id="440" r:id="rId22"/>
    <p:sldId id="429" r:id="rId23"/>
    <p:sldId id="436" r:id="rId24"/>
    <p:sldId id="431" r:id="rId25"/>
    <p:sldId id="437" r:id="rId26"/>
    <p:sldId id="432" r:id="rId27"/>
    <p:sldId id="433" r:id="rId28"/>
    <p:sldId id="434" r:id="rId29"/>
    <p:sldId id="442" r:id="rId30"/>
    <p:sldId id="445" r:id="rId31"/>
    <p:sldId id="444" r:id="rId32"/>
    <p:sldId id="450" r:id="rId33"/>
    <p:sldId id="435" r:id="rId34"/>
    <p:sldId id="448" r:id="rId35"/>
    <p:sldId id="449" r:id="rId36"/>
    <p:sldId id="376" r:id="rId37"/>
    <p:sldId id="443" r:id="rId38"/>
    <p:sldId id="451" r:id="rId39"/>
    <p:sldId id="281" r:id="rId40"/>
    <p:sldId id="382" r:id="rId41"/>
    <p:sldId id="261" r:id="rId42"/>
    <p:sldId id="452" r:id="rId43"/>
    <p:sldId id="453" r:id="rId44"/>
    <p:sldId id="454" r:id="rId45"/>
    <p:sldId id="446" r:id="rId46"/>
    <p:sldId id="447" r:id="rId47"/>
    <p:sldId id="423" r:id="rId48"/>
    <p:sldId id="424" r:id="rId49"/>
    <p:sldId id="291" r:id="rId50"/>
    <p:sldId id="292" r:id="rId51"/>
    <p:sldId id="293" r:id="rId52"/>
    <p:sldId id="294" r:id="rId53"/>
    <p:sldId id="295" r:id="rId54"/>
    <p:sldId id="296" r:id="rId55"/>
    <p:sldId id="297" r:id="rId56"/>
    <p:sldId id="298" r:id="rId57"/>
    <p:sldId id="299" r:id="rId58"/>
    <p:sldId id="300" r:id="rId59"/>
    <p:sldId id="301" r:id="rId60"/>
    <p:sldId id="302" r:id="rId61"/>
    <p:sldId id="303" r:id="rId62"/>
    <p:sldId id="304" r:id="rId63"/>
    <p:sldId id="305" r:id="rId64"/>
    <p:sldId id="306" r:id="rId65"/>
    <p:sldId id="307" r:id="rId66"/>
    <p:sldId id="308" r:id="rId67"/>
    <p:sldId id="309" r:id="rId68"/>
    <p:sldId id="310" r:id="rId69"/>
    <p:sldId id="311" r:id="rId70"/>
    <p:sldId id="312" r:id="rId71"/>
    <p:sldId id="313" r:id="rId72"/>
    <p:sldId id="314" r:id="rId73"/>
    <p:sldId id="315" r:id="rId74"/>
    <p:sldId id="316" r:id="rId75"/>
    <p:sldId id="317" r:id="rId76"/>
    <p:sldId id="318" r:id="rId77"/>
    <p:sldId id="319" r:id="rId78"/>
    <p:sldId id="320" r:id="rId79"/>
    <p:sldId id="321" r:id="rId80"/>
    <p:sldId id="322" r:id="rId81"/>
    <p:sldId id="323" r:id="rId82"/>
    <p:sldId id="324" r:id="rId83"/>
    <p:sldId id="325" r:id="rId84"/>
    <p:sldId id="326" r:id="rId85"/>
    <p:sldId id="327" r:id="rId86"/>
    <p:sldId id="328" r:id="rId87"/>
    <p:sldId id="329" r:id="rId88"/>
    <p:sldId id="330" r:id="rId89"/>
    <p:sldId id="331" r:id="rId90"/>
    <p:sldId id="332" r:id="rId91"/>
    <p:sldId id="333" r:id="rId92"/>
    <p:sldId id="334" r:id="rId93"/>
    <p:sldId id="335" r:id="rId94"/>
    <p:sldId id="337" r:id="rId95"/>
    <p:sldId id="338" r:id="rId96"/>
    <p:sldId id="339" r:id="rId97"/>
    <p:sldId id="341" r:id="rId98"/>
    <p:sldId id="342" r:id="rId99"/>
    <p:sldId id="344" r:id="rId100"/>
    <p:sldId id="346" r:id="rId101"/>
    <p:sldId id="347" r:id="rId102"/>
    <p:sldId id="348" r:id="rId103"/>
    <p:sldId id="349" r:id="rId104"/>
    <p:sldId id="350" r:id="rId105"/>
    <p:sldId id="351" r:id="rId106"/>
    <p:sldId id="352" r:id="rId107"/>
    <p:sldId id="353" r:id="rId108"/>
    <p:sldId id="354" r:id="rId109"/>
    <p:sldId id="355" r:id="rId110"/>
    <p:sldId id="356" r:id="rId111"/>
    <p:sldId id="357" r:id="rId112"/>
    <p:sldId id="358" r:id="rId113"/>
    <p:sldId id="359" r:id="rId114"/>
    <p:sldId id="360" r:id="rId115"/>
    <p:sldId id="362" r:id="rId116"/>
    <p:sldId id="364" r:id="rId117"/>
    <p:sldId id="366" r:id="rId118"/>
    <p:sldId id="368" r:id="rId119"/>
    <p:sldId id="370" r:id="rId120"/>
    <p:sldId id="372" r:id="rId121"/>
    <p:sldId id="373" r:id="rId122"/>
    <p:sldId id="288" r:id="rId1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12/26/2016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>
  <p:cSld name="عنوان، واثنان من المحتوى،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محتوى 4"/>
          <p:cNvSpPr>
            <a:spLocks noGrp="1"/>
          </p:cNvSpPr>
          <p:nvPr>
            <p:ph sz="half" idx="3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ms-B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ms-B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CCDA8-D920-40DE-8ADE-20C07FF949B9}" type="slidenum">
              <a:rPr lang="ar-SA"/>
              <a:pPr>
                <a:defRPr/>
              </a:pPr>
              <a:t>‹#›</a:t>
            </a:fld>
            <a:endParaRPr lang="ms-BN"/>
          </a:p>
        </p:txBody>
      </p:sp>
    </p:spTree>
    <p:extLst>
      <p:ext uri="{BB962C8B-B14F-4D97-AF65-F5344CB8AC3E}">
        <p14:creationId xmlns:p14="http://schemas.microsoft.com/office/powerpoint/2010/main" val="26039039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عنوان، ومحتوى، و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ms-B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ms-B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A699A-CBBC-4332-B635-F1B336EBE318}" type="slidenum">
              <a:rPr lang="ar-SA"/>
              <a:pPr>
                <a:defRPr/>
              </a:pPr>
              <a:t>‹#›</a:t>
            </a:fld>
            <a:endParaRPr lang="ms-BN"/>
          </a:p>
        </p:txBody>
      </p:sp>
    </p:spTree>
    <p:extLst>
      <p:ext uri="{BB962C8B-B14F-4D97-AF65-F5344CB8AC3E}">
        <p14:creationId xmlns:p14="http://schemas.microsoft.com/office/powerpoint/2010/main" val="3071509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12/26/2016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4" r:id="rId12"/>
    <p:sldLayoutId id="2147483675" r:id="rId13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zikoecho@yahoo.com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hyperlink" Target="http://rds.yahoo.com/_ylt=A9ibyiD_mo5FgoIBUASJzbkF;_ylu=X3oDMTBjMHZkMjZyBHBvcwMxBHNlYwNzcg--/SIG=1l6o5dscq/EXP=1167060095/**http:/images.search.yahoo.com/search/images/view?back=http://images.search.yahoo.com/search/images?p=jugular%20venous%20pulse&amp;ei=UTF-8&amp;fr=sfp&amp;x=wrt&amp;fr2=tab-web&amp;w=410&amp;h=164&amp;imgurl=www.mercksource.com/ppdocs/us/common/dorlands/dorland/chapters/images/w0146_p_75.jpg&amp;rurl=http://www.mercksource.com/pp/us/cns/cns_hl_dorlands.jspzQzpgzEzzSzppdocszSzuszSzcommonzSzdorlandszSzdorlandzSzdmd_p_42zPzhtm&amp;size=19.0kB&amp;name=w0146_p_75.jpg&amp;p=jugular+venous+pulse&amp;type=jpeg&amp;no=1&amp;tt=6&amp;oid=9040723293924102&amp;ei=UTF-8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8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1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jpe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00200"/>
            <a:ext cx="7772400" cy="9144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Cardiovascular Examination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3352800"/>
            <a:ext cx="7772400" cy="3002760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n-US" sz="3600" b="1" i="1" dirty="0" smtClean="0"/>
              <a:t>Dr. </a:t>
            </a:r>
            <a:r>
              <a:rPr lang="en-US" sz="3600" b="1" i="1" dirty="0" err="1" smtClean="0"/>
              <a:t>Zaki</a:t>
            </a:r>
            <a:r>
              <a:rPr lang="en-US" sz="3600" b="1" i="1" dirty="0" smtClean="0"/>
              <a:t> </a:t>
            </a:r>
            <a:r>
              <a:rPr lang="en-US" sz="3600" b="1" i="1" dirty="0" err="1" smtClean="0"/>
              <a:t>Bettamer</a:t>
            </a:r>
            <a:endParaRPr lang="en-US" sz="3600" b="1" i="1" dirty="0" smtClean="0"/>
          </a:p>
          <a:p>
            <a:pPr marL="68580" indent="0" algn="ctr">
              <a:buNone/>
            </a:pPr>
            <a:r>
              <a:rPr lang="en-US" sz="3600" b="1" i="1" dirty="0" smtClean="0">
                <a:hlinkClick r:id="rId2"/>
              </a:rPr>
              <a:t>zikoecho@yahoo.com</a:t>
            </a:r>
            <a:endParaRPr lang="en-US" sz="3600" b="1" i="1" dirty="0" smtClean="0"/>
          </a:p>
          <a:p>
            <a:pPr marL="68580" indent="0" algn="ctr">
              <a:buNone/>
            </a:pPr>
            <a:r>
              <a:rPr lang="en-US" sz="3600" b="1" i="1" dirty="0" smtClean="0"/>
              <a:t>26/12/2016</a:t>
            </a:r>
            <a:endParaRPr lang="en-US" sz="3600" b="1" i="1" dirty="0"/>
          </a:p>
        </p:txBody>
      </p:sp>
    </p:spTree>
    <p:extLst>
      <p:ext uri="{BB962C8B-B14F-4D97-AF65-F5344CB8AC3E}">
        <p14:creationId xmlns:p14="http://schemas.microsoft.com/office/powerpoint/2010/main" val="208398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Posterior tibial</a:t>
            </a:r>
          </a:p>
        </p:txBody>
      </p:sp>
      <p:pic>
        <p:nvPicPr>
          <p:cNvPr id="72707" name="Picture 5" descr="extremities-normal-pt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59338" y="2708275"/>
            <a:ext cx="3810000" cy="2857500"/>
          </a:xfrm>
          <a:noFill/>
        </p:spPr>
      </p:pic>
      <p:pic>
        <p:nvPicPr>
          <p:cNvPr id="72708" name="Picture 6" descr="extremities-normal-pt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188" y="2708275"/>
            <a:ext cx="3810000" cy="2857500"/>
          </a:xfrm>
          <a:noFill/>
        </p:spPr>
      </p:pic>
    </p:spTree>
    <p:extLst>
      <p:ext uri="{BB962C8B-B14F-4D97-AF65-F5344CB8AC3E}">
        <p14:creationId xmlns:p14="http://schemas.microsoft.com/office/powerpoint/2010/main" val="225155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AUSCULTATION- Added Sounds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1628775"/>
            <a:ext cx="77724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Opening snap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Mitral (or tricuspid) stenosis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Clicks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Ejection clicks (early systolic)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dirty="0" smtClean="0"/>
              <a:t>Bicuspid aortic valve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dirty="0" smtClean="0"/>
              <a:t>Congenital pulmonary stenosis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err="1" smtClean="0"/>
              <a:t>Midsystolic</a:t>
            </a:r>
            <a:r>
              <a:rPr lang="en-US" sz="2400" dirty="0" smtClean="0"/>
              <a:t> clicks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dirty="0" smtClean="0"/>
              <a:t>Mitral valve prolapse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Metallic sounds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Prosthetic heart valve</a:t>
            </a:r>
          </a:p>
          <a:p>
            <a:pPr lvl="1" eaLnBrk="1" hangingPunct="1">
              <a:lnSpc>
                <a:spcPct val="80000"/>
              </a:lnSpc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589911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9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93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93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3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AUSCULTATION-Murmurs</a:t>
            </a:r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Timing</a:t>
            </a:r>
            <a:endParaRPr kumimoji="1" lang="en-US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Intensity</a:t>
            </a:r>
          </a:p>
          <a:p>
            <a:pPr eaLnBrk="1" hangingPunct="1"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Location of maximum intensity</a:t>
            </a:r>
          </a:p>
          <a:p>
            <a:pPr eaLnBrk="1" hangingPunct="1"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Radiation</a:t>
            </a:r>
          </a:p>
          <a:p>
            <a:pPr eaLnBrk="1" hangingPunct="1"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Pitch</a:t>
            </a:r>
          </a:p>
          <a:p>
            <a:pPr eaLnBrk="1" hangingPunct="1"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Quality (character)</a:t>
            </a:r>
          </a:p>
          <a:p>
            <a:pPr eaLnBrk="1" hangingPunct="1"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Behavior with special maneuvers</a:t>
            </a:r>
          </a:p>
        </p:txBody>
      </p:sp>
    </p:spTree>
    <p:extLst>
      <p:ext uri="{BB962C8B-B14F-4D97-AF65-F5344CB8AC3E}">
        <p14:creationId xmlns:p14="http://schemas.microsoft.com/office/powerpoint/2010/main" val="4132605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3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3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3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3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3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3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3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AUSCULTATION-Murmurs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Timing</a:t>
            </a:r>
          </a:p>
          <a:p>
            <a:pPr lvl="1" eaLnBrk="1" hangingPunct="1"/>
            <a:r>
              <a:rPr lang="en-US" smtClean="0"/>
              <a:t>Systolic </a:t>
            </a:r>
          </a:p>
          <a:p>
            <a:pPr lvl="1" eaLnBrk="1" hangingPunct="1"/>
            <a:r>
              <a:rPr lang="en-US" smtClean="0"/>
              <a:t>Diastolic</a:t>
            </a:r>
          </a:p>
          <a:p>
            <a:pPr lvl="1" eaLnBrk="1" hangingPunct="1"/>
            <a:r>
              <a:rPr lang="en-US" smtClean="0"/>
              <a:t>Continuous </a:t>
            </a:r>
          </a:p>
        </p:txBody>
      </p:sp>
    </p:spTree>
    <p:extLst>
      <p:ext uri="{BB962C8B-B14F-4D97-AF65-F5344CB8AC3E}">
        <p14:creationId xmlns:p14="http://schemas.microsoft.com/office/powerpoint/2010/main" val="173928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AUSCULTATION-Murmurs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579937"/>
          </a:xfrm>
        </p:spPr>
        <p:txBody>
          <a:bodyPr/>
          <a:lstStyle/>
          <a:p>
            <a:pPr eaLnBrk="1" hangingPunct="1"/>
            <a:r>
              <a:rPr lang="en-US" sz="2800" dirty="0" smtClean="0"/>
              <a:t>Systolic murmurs</a:t>
            </a:r>
          </a:p>
          <a:p>
            <a:pPr lvl="1" eaLnBrk="1" hangingPunct="1"/>
            <a:r>
              <a:rPr lang="en-US" sz="2400" dirty="0" smtClean="0"/>
              <a:t>Ejection systolic (mid-systolic)</a:t>
            </a:r>
          </a:p>
          <a:p>
            <a:pPr lvl="2" eaLnBrk="1" hangingPunct="1"/>
            <a:r>
              <a:rPr lang="en-US" sz="2000" dirty="0" smtClean="0"/>
              <a:t>AS</a:t>
            </a:r>
          </a:p>
          <a:p>
            <a:pPr lvl="2" eaLnBrk="1" hangingPunct="1"/>
            <a:r>
              <a:rPr lang="en-US" sz="2000" dirty="0" smtClean="0"/>
              <a:t>HCM</a:t>
            </a:r>
          </a:p>
          <a:p>
            <a:pPr lvl="2" eaLnBrk="1" hangingPunct="1"/>
            <a:r>
              <a:rPr lang="en-US" sz="2000" dirty="0" smtClean="0"/>
              <a:t>PS</a:t>
            </a:r>
          </a:p>
          <a:p>
            <a:pPr lvl="1" eaLnBrk="1" hangingPunct="1"/>
            <a:r>
              <a:rPr lang="en-US" sz="2400" dirty="0" smtClean="0"/>
              <a:t>Late systolic murmurs</a:t>
            </a:r>
          </a:p>
          <a:p>
            <a:pPr lvl="2" eaLnBrk="1" hangingPunct="1"/>
            <a:r>
              <a:rPr lang="en-US" sz="2000" dirty="0" smtClean="0"/>
              <a:t>MVP</a:t>
            </a:r>
          </a:p>
          <a:p>
            <a:pPr lvl="1" eaLnBrk="1" hangingPunct="1"/>
            <a:r>
              <a:rPr lang="en-US" sz="2400" dirty="0" err="1" smtClean="0"/>
              <a:t>Pansystolic</a:t>
            </a:r>
            <a:r>
              <a:rPr lang="en-US" sz="2400" dirty="0" smtClean="0"/>
              <a:t> murmurs</a:t>
            </a:r>
          </a:p>
          <a:p>
            <a:pPr lvl="2" eaLnBrk="1" hangingPunct="1"/>
            <a:r>
              <a:rPr lang="en-US" sz="2000" dirty="0" smtClean="0"/>
              <a:t>MR</a:t>
            </a:r>
          </a:p>
          <a:p>
            <a:pPr lvl="2" eaLnBrk="1" hangingPunct="1"/>
            <a:r>
              <a:rPr lang="en-US" sz="2000" dirty="0" smtClean="0"/>
              <a:t>TR</a:t>
            </a:r>
          </a:p>
          <a:p>
            <a:pPr lvl="2" eaLnBrk="1" hangingPunct="1"/>
            <a:r>
              <a:rPr lang="en-US" sz="2000" dirty="0" smtClean="0"/>
              <a:t>VSD</a:t>
            </a:r>
          </a:p>
        </p:txBody>
      </p:sp>
    </p:spTree>
    <p:extLst>
      <p:ext uri="{BB962C8B-B14F-4D97-AF65-F5344CB8AC3E}">
        <p14:creationId xmlns:p14="http://schemas.microsoft.com/office/powerpoint/2010/main" val="115590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2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2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24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24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24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AUSCULTATION-Murmurs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Diastolic murmurs</a:t>
            </a:r>
          </a:p>
          <a:p>
            <a:pPr lvl="1" eaLnBrk="1" hangingPunct="1"/>
            <a:r>
              <a:rPr lang="en-US" dirty="0" smtClean="0"/>
              <a:t>Early diastolic</a:t>
            </a:r>
          </a:p>
          <a:p>
            <a:pPr lvl="2" eaLnBrk="1" hangingPunct="1"/>
            <a:r>
              <a:rPr lang="en-US" dirty="0" smtClean="0"/>
              <a:t>AR</a:t>
            </a:r>
          </a:p>
          <a:p>
            <a:pPr lvl="2" eaLnBrk="1" hangingPunct="1"/>
            <a:r>
              <a:rPr lang="en-US" dirty="0" smtClean="0"/>
              <a:t>PR</a:t>
            </a:r>
          </a:p>
          <a:p>
            <a:pPr lvl="1" eaLnBrk="1" hangingPunct="1"/>
            <a:r>
              <a:rPr lang="en-US" dirty="0" smtClean="0"/>
              <a:t>Mid-diastolic</a:t>
            </a:r>
          </a:p>
          <a:p>
            <a:pPr lvl="2" eaLnBrk="1" hangingPunct="1"/>
            <a:r>
              <a:rPr lang="en-US" dirty="0" smtClean="0"/>
              <a:t>MS</a:t>
            </a:r>
          </a:p>
          <a:p>
            <a:pPr lvl="2" eaLnBrk="1" hangingPunct="1"/>
            <a:r>
              <a:rPr lang="en-US" dirty="0" smtClean="0"/>
              <a:t>TS</a:t>
            </a:r>
          </a:p>
          <a:p>
            <a:pPr lvl="2" eaLnBrk="1" hangingPunct="1"/>
            <a:r>
              <a:rPr lang="en-US" dirty="0" smtClean="0"/>
              <a:t>Atrial </a:t>
            </a:r>
            <a:r>
              <a:rPr lang="en-US" dirty="0" err="1" smtClean="0"/>
              <a:t>myxoma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86834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3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4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AUSCULTATION-Murmurs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Continuous murmurs</a:t>
            </a:r>
          </a:p>
          <a:p>
            <a:pPr lvl="1" eaLnBrk="1" hangingPunct="1"/>
            <a:r>
              <a:rPr lang="en-US" smtClean="0"/>
              <a:t>PDA</a:t>
            </a:r>
          </a:p>
          <a:p>
            <a:pPr lvl="1" eaLnBrk="1" hangingPunct="1"/>
            <a:r>
              <a:rPr lang="en-US" smtClean="0"/>
              <a:t>AV fistula</a:t>
            </a:r>
          </a:p>
        </p:txBody>
      </p:sp>
    </p:spTree>
    <p:extLst>
      <p:ext uri="{BB962C8B-B14F-4D97-AF65-F5344CB8AC3E}">
        <p14:creationId xmlns:p14="http://schemas.microsoft.com/office/powerpoint/2010/main" val="224494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AUSCULTATION-Murmurs</a:t>
            </a:r>
          </a:p>
        </p:txBody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Intensity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Grade I - So faint and heard only with special effort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Grade II – Soft </a:t>
            </a:r>
            <a:endParaRPr kumimoji="1" lang="en-US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1">
              <a:lnSpc>
                <a:spcPct val="90000"/>
              </a:lnSpc>
              <a:defRPr/>
            </a:pPr>
            <a:r>
              <a:rPr kumimoji="1"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Grade </a:t>
            </a:r>
            <a:r>
              <a:rPr kumimoji="1"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III </a:t>
            </a:r>
            <a:r>
              <a:rPr kumimoji="1"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 Prominent but not loud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Grade IV - Loud usually with palpable thrill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Grade V - Very loud with thrill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Grade VI - Heard without stethoscope on the chest wall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256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AUSCULTATION-Murmurs</a:t>
            </a:r>
          </a:p>
        </p:txBody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327150"/>
            <a:ext cx="7888288" cy="522605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kumimoji="1" 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Intensity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Grade I - Very soft, even cardiologists face difficulties detecting it (by expert in optimum conditions)</a:t>
            </a:r>
            <a:r>
              <a:rPr kumimoji="1" lang="en-US" sz="2400" dirty="0" smtClean="0"/>
              <a:t>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Grade II – Murmur easily heard by cardiologist but difficult for others (by non-expert in optimum conditions)</a:t>
            </a:r>
            <a:r>
              <a:rPr kumimoji="1" lang="en-US" sz="2400" dirty="0" smtClean="0"/>
              <a:t> </a:t>
            </a:r>
            <a:endParaRPr kumimoji="1" lang="en-US" sz="24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Grade III - Easily heard by anybody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Grade IV - Very easily heard, very loud associated with thrills</a:t>
            </a:r>
            <a:r>
              <a:rPr kumimoji="1" lang="en-US" sz="2400" dirty="0" smtClean="0">
                <a:solidFill>
                  <a:srgbClr val="FF0000"/>
                </a:solidFill>
              </a:rPr>
              <a:t> </a:t>
            </a:r>
            <a:endParaRPr kumimoji="1" lang="en-US" sz="2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Grade V – Loud. Can be heard by putting ear on the chest</a:t>
            </a:r>
            <a:r>
              <a:rPr kumimoji="1" lang="en-US" sz="2400" dirty="0" smtClean="0"/>
              <a:t> </a:t>
            </a:r>
            <a:endParaRPr kumimoji="1" lang="en-US" sz="24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Grade VI - Very loud. Can be heard even without placing ears or </a:t>
            </a:r>
            <a:r>
              <a:rPr kumimoji="1" lang="en-US" sz="24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stethescope</a:t>
            </a:r>
            <a:r>
              <a:rPr kumimoji="1"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on the chest wall</a:t>
            </a:r>
            <a:r>
              <a:rPr kumimoji="1" lang="en-US" sz="24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5077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AUSCULTATION-Murmurs</a:t>
            </a:r>
          </a:p>
        </p:txBody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kumimoji="1" lang="en-US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Location of maximum intensity</a:t>
            </a:r>
          </a:p>
          <a:p>
            <a:pPr lvl="1" eaLnBrk="1" hangingPunct="1">
              <a:defRPr/>
            </a:pPr>
            <a:r>
              <a:rPr kumimoji="1" lang="en-US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Mitral</a:t>
            </a:r>
          </a:p>
          <a:p>
            <a:pPr lvl="1" eaLnBrk="1" hangingPunct="1">
              <a:defRPr/>
            </a:pPr>
            <a:r>
              <a:rPr kumimoji="1" lang="en-US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Tricuspid</a:t>
            </a:r>
          </a:p>
          <a:p>
            <a:pPr lvl="1" eaLnBrk="1" hangingPunct="1">
              <a:defRPr/>
            </a:pPr>
            <a:r>
              <a:rPr kumimoji="1" lang="en-US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Pulmonary</a:t>
            </a:r>
          </a:p>
          <a:p>
            <a:pPr lvl="1" eaLnBrk="1" hangingPunct="1">
              <a:defRPr/>
            </a:pPr>
            <a:r>
              <a:rPr kumimoji="1" lang="en-US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Aortic</a:t>
            </a:r>
          </a:p>
          <a:p>
            <a:pPr lvl="1" eaLnBrk="1" hangingPunct="1">
              <a:defRPr/>
            </a:pPr>
            <a:r>
              <a:rPr kumimoji="1" lang="en-US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kumimoji="1" lang="en-US" b="1" baseline="300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nd</a:t>
            </a:r>
            <a:r>
              <a:rPr kumimoji="1" lang="en-US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aortic</a:t>
            </a:r>
          </a:p>
        </p:txBody>
      </p:sp>
    </p:spTree>
    <p:extLst>
      <p:ext uri="{BB962C8B-B14F-4D97-AF65-F5344CB8AC3E}">
        <p14:creationId xmlns:p14="http://schemas.microsoft.com/office/powerpoint/2010/main" val="112847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AUSCULTATION-Murmurs</a:t>
            </a:r>
          </a:p>
        </p:txBody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kumimoji="1" lang="en-US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Radiation</a:t>
            </a:r>
          </a:p>
          <a:p>
            <a:pPr lvl="1" eaLnBrk="1" hangingPunct="1">
              <a:defRPr/>
            </a:pPr>
            <a:r>
              <a:rPr lang="en-US" smtClean="0"/>
              <a:t>To left axilla: MR</a:t>
            </a:r>
          </a:p>
          <a:p>
            <a:pPr lvl="1" eaLnBrk="1" hangingPunct="1">
              <a:defRPr/>
            </a:pPr>
            <a:r>
              <a:rPr lang="en-US" smtClean="0"/>
              <a:t>To neck (along carotids): AS</a:t>
            </a:r>
          </a:p>
          <a:p>
            <a:pPr lvl="1" eaLnBrk="1" hangingPunct="1">
              <a:defRPr/>
            </a:pPr>
            <a:r>
              <a:rPr lang="en-US" smtClean="0"/>
              <a:t>To right parasternal area: VSD</a:t>
            </a:r>
          </a:p>
        </p:txBody>
      </p:sp>
    </p:spTree>
    <p:extLst>
      <p:ext uri="{BB962C8B-B14F-4D97-AF65-F5344CB8AC3E}">
        <p14:creationId xmlns:p14="http://schemas.microsoft.com/office/powerpoint/2010/main" val="350299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Poplitial artery</a:t>
            </a:r>
          </a:p>
        </p:txBody>
      </p:sp>
      <p:pic>
        <p:nvPicPr>
          <p:cNvPr id="73731" name="Picture 5" descr="extremities-popliteal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2609850"/>
            <a:ext cx="3810000" cy="2857500"/>
          </a:xfrm>
          <a:noFill/>
        </p:spPr>
      </p:pic>
      <p:pic>
        <p:nvPicPr>
          <p:cNvPr id="73732" name="Picture 6" descr="extremities-popliteal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609850"/>
            <a:ext cx="3810000" cy="2857500"/>
          </a:xfrm>
          <a:noFill/>
        </p:spPr>
      </p:pic>
    </p:spTree>
    <p:extLst>
      <p:ext uri="{BB962C8B-B14F-4D97-AF65-F5344CB8AC3E}">
        <p14:creationId xmlns:p14="http://schemas.microsoft.com/office/powerpoint/2010/main" val="315082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AUSCULTATION-Murmurs</a:t>
            </a:r>
          </a:p>
        </p:txBody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kumimoji="1" lang="en-US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Pitch</a:t>
            </a:r>
          </a:p>
          <a:p>
            <a:pPr lvl="1" eaLnBrk="1" hangingPunct="1">
              <a:defRPr/>
            </a:pPr>
            <a:r>
              <a:rPr lang="en-US" smtClean="0"/>
              <a:t>Low-pitched</a:t>
            </a:r>
          </a:p>
          <a:p>
            <a:pPr lvl="2" eaLnBrk="1" hangingPunct="1">
              <a:defRPr/>
            </a:pPr>
            <a:r>
              <a:rPr lang="en-US" smtClean="0"/>
              <a:t>Low velocity or low pressure gradient</a:t>
            </a:r>
          </a:p>
          <a:p>
            <a:pPr lvl="1" eaLnBrk="1" hangingPunct="1">
              <a:defRPr/>
            </a:pPr>
            <a:r>
              <a:rPr lang="en-US" smtClean="0"/>
              <a:t>High-pitched </a:t>
            </a:r>
          </a:p>
          <a:p>
            <a:pPr lvl="2" eaLnBrk="1" hangingPunct="1">
              <a:defRPr/>
            </a:pPr>
            <a:r>
              <a:rPr lang="en-US" smtClean="0"/>
              <a:t>High velocity or high pressure gradient</a:t>
            </a:r>
          </a:p>
        </p:txBody>
      </p:sp>
    </p:spTree>
    <p:extLst>
      <p:ext uri="{BB962C8B-B14F-4D97-AF65-F5344CB8AC3E}">
        <p14:creationId xmlns:p14="http://schemas.microsoft.com/office/powerpoint/2010/main" val="413132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AUSCULTATION-Murmurs</a:t>
            </a:r>
          </a:p>
        </p:txBody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kumimoji="1" lang="en-US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Quality (character)</a:t>
            </a:r>
          </a:p>
          <a:p>
            <a:pPr lvl="1" eaLnBrk="1" hangingPunct="1">
              <a:defRPr/>
            </a:pPr>
            <a:r>
              <a:rPr lang="en-US" smtClean="0"/>
              <a:t>Harsh</a:t>
            </a:r>
          </a:p>
          <a:p>
            <a:pPr lvl="1" eaLnBrk="1" hangingPunct="1">
              <a:defRPr/>
            </a:pPr>
            <a:r>
              <a:rPr lang="en-US" smtClean="0"/>
              <a:t>Blowing</a:t>
            </a:r>
          </a:p>
          <a:p>
            <a:pPr lvl="1" eaLnBrk="1" hangingPunct="1">
              <a:defRPr/>
            </a:pPr>
            <a:r>
              <a:rPr lang="en-US" smtClean="0"/>
              <a:t>Musical</a:t>
            </a:r>
          </a:p>
          <a:p>
            <a:pPr lvl="1" eaLnBrk="1" hangingPunct="1">
              <a:defRPr/>
            </a:pPr>
            <a:r>
              <a:rPr lang="en-US" smtClean="0"/>
              <a:t>Rumbling</a:t>
            </a:r>
          </a:p>
        </p:txBody>
      </p:sp>
    </p:spTree>
    <p:extLst>
      <p:ext uri="{BB962C8B-B14F-4D97-AF65-F5344CB8AC3E}">
        <p14:creationId xmlns:p14="http://schemas.microsoft.com/office/powerpoint/2010/main" val="321524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AUSCULTATION-Murmurs</a:t>
            </a:r>
          </a:p>
        </p:txBody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Behavior with special maneuvers</a:t>
            </a:r>
          </a:p>
          <a:p>
            <a:pPr lvl="1" eaLnBrk="1" hangingPunct="1"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Respiration</a:t>
            </a:r>
          </a:p>
          <a:p>
            <a:pPr lvl="2" eaLnBrk="1" hangingPunct="1"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Right sided murmurs (tricuspid and pulmonary) increase with inspiration</a:t>
            </a:r>
          </a:p>
          <a:p>
            <a:pPr lvl="2" eaLnBrk="1" hangingPunct="1"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Left-sided murmurs (aortic, mitral) increase with expiration</a:t>
            </a:r>
          </a:p>
          <a:p>
            <a:pPr lvl="1" eaLnBrk="1" hangingPunct="1">
              <a:defRPr/>
            </a:pPr>
            <a:r>
              <a:rPr kumimoji="1" lang="en-US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Valsalve</a:t>
            </a: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maneuver</a:t>
            </a:r>
          </a:p>
          <a:p>
            <a:pPr lvl="2" eaLnBrk="1" hangingPunct="1"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Increase murmurs of MVP and HCM and decrease all other murmurs</a:t>
            </a:r>
          </a:p>
        </p:txBody>
      </p:sp>
    </p:spTree>
    <p:extLst>
      <p:ext uri="{BB962C8B-B14F-4D97-AF65-F5344CB8AC3E}">
        <p14:creationId xmlns:p14="http://schemas.microsoft.com/office/powerpoint/2010/main" val="1235871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5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5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5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5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AUSCULTATION-Murmurs</a:t>
            </a:r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989138"/>
            <a:ext cx="7772400" cy="4535487"/>
          </a:xfrm>
        </p:spPr>
        <p:txBody>
          <a:bodyPr/>
          <a:lstStyle/>
          <a:p>
            <a:pPr eaLnBrk="1" hangingPunct="1">
              <a:defRPr/>
            </a:pPr>
            <a:r>
              <a:rPr kumimoji="1" 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Behavior with special maneuvers</a:t>
            </a:r>
          </a:p>
          <a:p>
            <a:pPr lvl="1" eaLnBrk="1" hangingPunct="1">
              <a:defRPr/>
            </a:pPr>
            <a:r>
              <a:rPr kumimoji="1" lang="en-US" sz="2400" b="1" dirty="0" smtClean="0"/>
              <a:t>Handgrip</a:t>
            </a:r>
          </a:p>
          <a:p>
            <a:pPr lvl="2" eaLnBrk="1" hangingPunct="1">
              <a:defRPr/>
            </a:pPr>
            <a:r>
              <a:rPr kumimoji="1" lang="en-US" sz="2000" b="1" dirty="0" smtClean="0"/>
              <a:t>Increase murmurs of MR and AR</a:t>
            </a:r>
          </a:p>
          <a:p>
            <a:pPr lvl="2" eaLnBrk="1" hangingPunct="1">
              <a:defRPr/>
            </a:pPr>
            <a:r>
              <a:rPr kumimoji="1" lang="en-US" sz="2000" b="1" dirty="0" err="1" smtClean="0"/>
              <a:t>Dercrease</a:t>
            </a:r>
            <a:r>
              <a:rPr kumimoji="1" lang="en-US" sz="2000" b="1" dirty="0" smtClean="0"/>
              <a:t> murmurs of AS, MVP and HCM</a:t>
            </a:r>
          </a:p>
          <a:p>
            <a:pPr lvl="1" eaLnBrk="1" hangingPunct="1">
              <a:defRPr/>
            </a:pPr>
            <a:r>
              <a:rPr kumimoji="1" lang="en-US" sz="2400" b="1" dirty="0" smtClean="0"/>
              <a:t>Squatting</a:t>
            </a:r>
          </a:p>
          <a:p>
            <a:pPr lvl="2" eaLnBrk="1" hangingPunct="1">
              <a:defRPr/>
            </a:pPr>
            <a:r>
              <a:rPr kumimoji="1" lang="en-US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Decrease murmurs of MVP and HCM and increase all other murmurs</a:t>
            </a:r>
            <a:endParaRPr kumimoji="1" lang="en-US" sz="2000" b="1" dirty="0" smtClean="0"/>
          </a:p>
          <a:p>
            <a:pPr lvl="1" eaLnBrk="1" hangingPunct="1">
              <a:defRPr/>
            </a:pPr>
            <a:r>
              <a:rPr kumimoji="1" lang="en-US" sz="2400" b="1" dirty="0" smtClean="0"/>
              <a:t>Left recumbent position</a:t>
            </a:r>
          </a:p>
          <a:p>
            <a:pPr lvl="2" eaLnBrk="1" hangingPunct="1">
              <a:defRPr/>
            </a:pPr>
            <a:r>
              <a:rPr kumimoji="1" lang="en-US" sz="2000" b="1" dirty="0" smtClean="0"/>
              <a:t>Increase murmur of MS</a:t>
            </a:r>
          </a:p>
          <a:p>
            <a:pPr lvl="1" eaLnBrk="1" hangingPunct="1">
              <a:defRPr/>
            </a:pPr>
            <a:r>
              <a:rPr kumimoji="1" lang="en-US" sz="2400" b="1" dirty="0" smtClean="0"/>
              <a:t>Leaning forward</a:t>
            </a:r>
          </a:p>
          <a:p>
            <a:pPr lvl="2" eaLnBrk="1" hangingPunct="1">
              <a:defRPr/>
            </a:pPr>
            <a:r>
              <a:rPr kumimoji="1" lang="en-US" sz="2000" b="1" dirty="0" smtClean="0"/>
              <a:t>Increase murmur of AR</a:t>
            </a:r>
          </a:p>
          <a:p>
            <a:pPr lvl="1" eaLnBrk="1" hangingPunct="1">
              <a:defRPr/>
            </a:pPr>
            <a:endParaRPr kumimoji="1" lang="en-US" sz="2400" b="1" dirty="0" smtClean="0"/>
          </a:p>
          <a:p>
            <a:pPr lvl="2" eaLnBrk="1" hangingPunct="1">
              <a:defRPr/>
            </a:pPr>
            <a:endParaRPr kumimoji="1" lang="en-US" sz="2000" b="1" dirty="0" smtClean="0"/>
          </a:p>
          <a:p>
            <a:pPr lvl="1" eaLnBrk="1" hangingPunct="1">
              <a:defRPr/>
            </a:pPr>
            <a:endParaRPr kumimoji="1" lang="en-US" sz="24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28413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6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6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6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6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6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67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67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67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AUSCULTATION-Murmurs</a:t>
            </a:r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2017713"/>
            <a:ext cx="8128000" cy="44354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Mitral regurgitation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Timing                   </a:t>
            </a:r>
            <a:r>
              <a:rPr kumimoji="1" lang="en-US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Pansystolic</a:t>
            </a:r>
            <a:endParaRPr kumimoji="1" lang="en-US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Intensity             3/6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Location of max. intensity            Mitral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Radiation             Left axilla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Pitch            High-pitched     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Quality        Blowing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Behavior with special maneuvers increase with expiration and handgrip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  <a:defRPr/>
            </a:pPr>
            <a:endParaRPr lang="en-US" dirty="0" smtClean="0"/>
          </a:p>
        </p:txBody>
      </p:sp>
      <p:sp>
        <p:nvSpPr>
          <p:cNvPr id="73732" name="Line 4"/>
          <p:cNvSpPr>
            <a:spLocks noChangeShapeType="1"/>
          </p:cNvSpPr>
          <p:nvPr/>
        </p:nvSpPr>
        <p:spPr bwMode="auto">
          <a:xfrm>
            <a:off x="3163166" y="2812473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73733" name="Line 5"/>
          <p:cNvSpPr>
            <a:spLocks noChangeShapeType="1"/>
          </p:cNvSpPr>
          <p:nvPr/>
        </p:nvSpPr>
        <p:spPr bwMode="auto">
          <a:xfrm>
            <a:off x="3108614" y="3284538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73734" name="Line 6"/>
          <p:cNvSpPr>
            <a:spLocks noChangeShapeType="1"/>
          </p:cNvSpPr>
          <p:nvPr/>
        </p:nvSpPr>
        <p:spPr bwMode="auto">
          <a:xfrm>
            <a:off x="5624079" y="3643745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73735" name="Line 7"/>
          <p:cNvSpPr>
            <a:spLocks noChangeShapeType="1"/>
          </p:cNvSpPr>
          <p:nvPr/>
        </p:nvSpPr>
        <p:spPr bwMode="auto">
          <a:xfrm>
            <a:off x="3240087" y="4024746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73736" name="Line 8"/>
          <p:cNvSpPr>
            <a:spLocks noChangeShapeType="1"/>
          </p:cNvSpPr>
          <p:nvPr/>
        </p:nvSpPr>
        <p:spPr bwMode="auto">
          <a:xfrm>
            <a:off x="2482850" y="4419600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73737" name="Line 9"/>
          <p:cNvSpPr>
            <a:spLocks noChangeShapeType="1"/>
          </p:cNvSpPr>
          <p:nvPr/>
        </p:nvSpPr>
        <p:spPr bwMode="auto">
          <a:xfrm>
            <a:off x="2735262" y="4876800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8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AUSCULTATION-Murmurs</a:t>
            </a:r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2017713"/>
            <a:ext cx="8128000" cy="44354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Tricuspid regurgitation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Timing           </a:t>
            </a:r>
            <a:r>
              <a:rPr kumimoji="1" lang="en-US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Pansystolic</a:t>
            </a:r>
            <a:endParaRPr kumimoji="1" lang="en-US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Intensity          3/6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Location of max. intensity           Tricuspid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Radiation           None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Pitch            High-pitched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Quality          Blowing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Behavior with special maneuvers Increase with inspiration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  <a:defRPr/>
            </a:pPr>
            <a:endParaRPr lang="en-US" dirty="0" smtClean="0"/>
          </a:p>
        </p:txBody>
      </p:sp>
      <p:sp>
        <p:nvSpPr>
          <p:cNvPr id="75780" name="Line 4"/>
          <p:cNvSpPr>
            <a:spLocks noChangeShapeType="1"/>
          </p:cNvSpPr>
          <p:nvPr/>
        </p:nvSpPr>
        <p:spPr bwMode="auto">
          <a:xfrm>
            <a:off x="2829792" y="2750128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75781" name="Line 5"/>
          <p:cNvSpPr>
            <a:spLocks noChangeShapeType="1"/>
          </p:cNvSpPr>
          <p:nvPr/>
        </p:nvSpPr>
        <p:spPr bwMode="auto">
          <a:xfrm>
            <a:off x="2987675" y="3284538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>
            <a:off x="5562600" y="3581400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75783" name="Line 7"/>
          <p:cNvSpPr>
            <a:spLocks noChangeShapeType="1"/>
          </p:cNvSpPr>
          <p:nvPr/>
        </p:nvSpPr>
        <p:spPr bwMode="auto">
          <a:xfrm>
            <a:off x="3205163" y="4003965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75784" name="Line 8"/>
          <p:cNvSpPr>
            <a:spLocks noChangeShapeType="1"/>
          </p:cNvSpPr>
          <p:nvPr/>
        </p:nvSpPr>
        <p:spPr bwMode="auto">
          <a:xfrm>
            <a:off x="2599894" y="4495800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75785" name="Line 9"/>
          <p:cNvSpPr>
            <a:spLocks noChangeShapeType="1"/>
          </p:cNvSpPr>
          <p:nvPr/>
        </p:nvSpPr>
        <p:spPr bwMode="auto">
          <a:xfrm>
            <a:off x="2852306" y="4953000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33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AUSCULTATION-Murmurs</a:t>
            </a:r>
          </a:p>
        </p:txBody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2017713"/>
            <a:ext cx="8128000" cy="44354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Ventricular </a:t>
            </a:r>
            <a:r>
              <a:rPr lang="en-US" dirty="0" err="1" smtClean="0"/>
              <a:t>septal</a:t>
            </a:r>
            <a:r>
              <a:rPr lang="en-US" dirty="0" smtClean="0"/>
              <a:t> defect (VSD)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Timing           </a:t>
            </a:r>
            <a:r>
              <a:rPr kumimoji="1" lang="en-US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Pansystolic</a:t>
            </a:r>
            <a:endParaRPr kumimoji="1" lang="en-US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Intensity         3/6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Location of max. intensity          Tricuspid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Radiation          Right parasternal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Pitch        High-pitched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Quality        Blowing 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Behavior with special maneuvers Increase with exercise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  <a:defRPr/>
            </a:pPr>
            <a:endParaRPr lang="en-US" dirty="0" smtClean="0"/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2774950" y="2777836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77829" name="Line 5"/>
          <p:cNvSpPr>
            <a:spLocks noChangeShapeType="1"/>
          </p:cNvSpPr>
          <p:nvPr/>
        </p:nvSpPr>
        <p:spPr bwMode="auto">
          <a:xfrm>
            <a:off x="2981180" y="3264767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77830" name="Line 6"/>
          <p:cNvSpPr>
            <a:spLocks noChangeShapeType="1"/>
          </p:cNvSpPr>
          <p:nvPr/>
        </p:nvSpPr>
        <p:spPr bwMode="auto">
          <a:xfrm>
            <a:off x="5391582" y="3657600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3233592" y="4038600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77832" name="Line 8"/>
          <p:cNvSpPr>
            <a:spLocks noChangeShapeType="1"/>
          </p:cNvSpPr>
          <p:nvPr/>
        </p:nvSpPr>
        <p:spPr bwMode="auto">
          <a:xfrm>
            <a:off x="2447925" y="4495800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77833" name="Line 9"/>
          <p:cNvSpPr>
            <a:spLocks noChangeShapeType="1"/>
          </p:cNvSpPr>
          <p:nvPr/>
        </p:nvSpPr>
        <p:spPr bwMode="auto">
          <a:xfrm>
            <a:off x="2774950" y="4953000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65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AUSCULTATION-Murmurs</a:t>
            </a:r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2017713"/>
            <a:ext cx="8128000" cy="48402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Mitral stenosis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Timing         Mid-diastolic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Intensity          3/6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Location of max. intensity           Mitral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Radiation          None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Pitch           Low-pitched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Quality        Rumbling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Behavior with special maneuvers Increase with expiration and left lateral position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  <a:defRPr/>
            </a:pPr>
            <a:endParaRPr lang="en-US" dirty="0" smtClean="0"/>
          </a:p>
        </p:txBody>
      </p:sp>
      <p:sp>
        <p:nvSpPr>
          <p:cNvPr id="79876" name="Line 4"/>
          <p:cNvSpPr>
            <a:spLocks noChangeShapeType="1"/>
          </p:cNvSpPr>
          <p:nvPr/>
        </p:nvSpPr>
        <p:spPr bwMode="auto">
          <a:xfrm>
            <a:off x="2774950" y="2777836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79877" name="Line 5"/>
          <p:cNvSpPr>
            <a:spLocks noChangeShapeType="1"/>
          </p:cNvSpPr>
          <p:nvPr/>
        </p:nvSpPr>
        <p:spPr bwMode="auto">
          <a:xfrm>
            <a:off x="3004849" y="3284538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79878" name="Line 6"/>
          <p:cNvSpPr>
            <a:spLocks noChangeShapeType="1"/>
          </p:cNvSpPr>
          <p:nvPr/>
        </p:nvSpPr>
        <p:spPr bwMode="auto">
          <a:xfrm>
            <a:off x="5562600" y="3581400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79879" name="Line 7"/>
          <p:cNvSpPr>
            <a:spLocks noChangeShapeType="1"/>
          </p:cNvSpPr>
          <p:nvPr/>
        </p:nvSpPr>
        <p:spPr bwMode="auto">
          <a:xfrm>
            <a:off x="3205163" y="4038600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79880" name="Line 8"/>
          <p:cNvSpPr>
            <a:spLocks noChangeShapeType="1"/>
          </p:cNvSpPr>
          <p:nvPr/>
        </p:nvSpPr>
        <p:spPr bwMode="auto">
          <a:xfrm>
            <a:off x="2524270" y="4419600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79881" name="Line 9"/>
          <p:cNvSpPr>
            <a:spLocks noChangeShapeType="1"/>
          </p:cNvSpPr>
          <p:nvPr/>
        </p:nvSpPr>
        <p:spPr bwMode="auto">
          <a:xfrm>
            <a:off x="2816370" y="4953000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9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AUSCULTATION-Murmurs</a:t>
            </a:r>
          </a:p>
        </p:txBody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2017713"/>
            <a:ext cx="8128000" cy="44354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Aortic stenosis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Timing         Ejection systolic(</a:t>
            </a:r>
            <a:r>
              <a:rPr kumimoji="1" lang="en-US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midsystolic</a:t>
            </a: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Intensity          3/6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Location of max. intensity           Aortic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Radiation          Neck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Pitch          Medium-pitched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Quality         Harsh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Behavior with special maneuvers decrease with handgrip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  <a:defRPr/>
            </a:pPr>
            <a:endParaRPr lang="en-US" dirty="0" smtClean="0"/>
          </a:p>
        </p:txBody>
      </p:sp>
      <p:sp>
        <p:nvSpPr>
          <p:cNvPr id="81924" name="Line 4"/>
          <p:cNvSpPr>
            <a:spLocks noChangeShapeType="1"/>
          </p:cNvSpPr>
          <p:nvPr/>
        </p:nvSpPr>
        <p:spPr bwMode="auto">
          <a:xfrm>
            <a:off x="2774950" y="2777836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1925" name="Line 5"/>
          <p:cNvSpPr>
            <a:spLocks noChangeShapeType="1"/>
          </p:cNvSpPr>
          <p:nvPr/>
        </p:nvSpPr>
        <p:spPr bwMode="auto">
          <a:xfrm>
            <a:off x="2952750" y="3225225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1926" name="Line 6"/>
          <p:cNvSpPr>
            <a:spLocks noChangeShapeType="1"/>
          </p:cNvSpPr>
          <p:nvPr/>
        </p:nvSpPr>
        <p:spPr bwMode="auto">
          <a:xfrm>
            <a:off x="5562600" y="3581400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1927" name="Line 7"/>
          <p:cNvSpPr>
            <a:spLocks noChangeShapeType="1"/>
          </p:cNvSpPr>
          <p:nvPr/>
        </p:nvSpPr>
        <p:spPr bwMode="auto">
          <a:xfrm>
            <a:off x="3205163" y="4038600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1928" name="Line 8"/>
          <p:cNvSpPr>
            <a:spLocks noChangeShapeType="1"/>
          </p:cNvSpPr>
          <p:nvPr/>
        </p:nvSpPr>
        <p:spPr bwMode="auto">
          <a:xfrm>
            <a:off x="2482850" y="4495800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1929" name="Line 9"/>
          <p:cNvSpPr>
            <a:spLocks noChangeShapeType="1"/>
          </p:cNvSpPr>
          <p:nvPr/>
        </p:nvSpPr>
        <p:spPr bwMode="auto">
          <a:xfrm>
            <a:off x="2814637" y="4953000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09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AUSCULTATION-Murmurs</a:t>
            </a:r>
          </a:p>
        </p:txBody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2017713"/>
            <a:ext cx="8128000" cy="48402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Aortic regurgitation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Timing          early diastolic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Intensity           3/6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Location of max. intensity           2</a:t>
            </a:r>
            <a:r>
              <a:rPr kumimoji="1" lang="en-US" b="1" baseline="30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nd</a:t>
            </a: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aortic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Radiation          None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Pitch           High-pitched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Quality          Rough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kumimoji="1"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Behavior with special maneuvers increase with expiration and leaning forward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  <a:defRPr/>
            </a:pPr>
            <a:endParaRPr lang="en-US" dirty="0" smtClean="0"/>
          </a:p>
        </p:txBody>
      </p:sp>
      <p:sp>
        <p:nvSpPr>
          <p:cNvPr id="83972" name="Line 4"/>
          <p:cNvSpPr>
            <a:spLocks noChangeShapeType="1"/>
          </p:cNvSpPr>
          <p:nvPr/>
        </p:nvSpPr>
        <p:spPr bwMode="auto">
          <a:xfrm>
            <a:off x="2735262" y="2757055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3973" name="Line 5"/>
          <p:cNvSpPr>
            <a:spLocks noChangeShapeType="1"/>
          </p:cNvSpPr>
          <p:nvPr/>
        </p:nvSpPr>
        <p:spPr bwMode="auto">
          <a:xfrm>
            <a:off x="3027652" y="3151909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3974" name="Line 6"/>
          <p:cNvSpPr>
            <a:spLocks noChangeShapeType="1"/>
          </p:cNvSpPr>
          <p:nvPr/>
        </p:nvSpPr>
        <p:spPr bwMode="auto">
          <a:xfrm>
            <a:off x="5486400" y="3643171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3975" name="Line 7"/>
          <p:cNvSpPr>
            <a:spLocks noChangeShapeType="1"/>
          </p:cNvSpPr>
          <p:nvPr/>
        </p:nvSpPr>
        <p:spPr bwMode="auto">
          <a:xfrm>
            <a:off x="3205163" y="3962400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3976" name="Line 8"/>
          <p:cNvSpPr>
            <a:spLocks noChangeShapeType="1"/>
          </p:cNvSpPr>
          <p:nvPr/>
        </p:nvSpPr>
        <p:spPr bwMode="auto">
          <a:xfrm>
            <a:off x="2546927" y="4419600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3977" name="Line 9"/>
          <p:cNvSpPr>
            <a:spLocks noChangeShapeType="1"/>
          </p:cNvSpPr>
          <p:nvPr/>
        </p:nvSpPr>
        <p:spPr bwMode="auto">
          <a:xfrm>
            <a:off x="2859809" y="4876800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46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Femoral artery</a:t>
            </a:r>
          </a:p>
        </p:txBody>
      </p:sp>
      <p:pic>
        <p:nvPicPr>
          <p:cNvPr id="74755" name="Picture 4" descr="extremities-normal-femoral-palpatio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28800" y="1981200"/>
            <a:ext cx="5486400" cy="4114800"/>
          </a:xfrm>
          <a:noFill/>
        </p:spPr>
      </p:pic>
    </p:spTree>
    <p:extLst>
      <p:ext uri="{BB962C8B-B14F-4D97-AF65-F5344CB8AC3E}">
        <p14:creationId xmlns:p14="http://schemas.microsoft.com/office/powerpoint/2010/main" val="205663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Inspect: precordium for chest wall abnormalities, scars and pulsations</a:t>
            </a:r>
          </a:p>
          <a:p>
            <a:pPr eaLnBrk="1" hangingPunct="1"/>
            <a:r>
              <a:rPr lang="en-US" smtClean="0"/>
              <a:t>Palpate for apex beat, determine its presence, location and character</a:t>
            </a:r>
          </a:p>
          <a:p>
            <a:pPr eaLnBrk="1" hangingPunct="1"/>
            <a:r>
              <a:rPr lang="en-US" smtClean="0"/>
              <a:t>Palpate for parasternal heave</a:t>
            </a:r>
          </a:p>
          <a:p>
            <a:pPr eaLnBrk="1" hangingPunct="1"/>
            <a:r>
              <a:rPr lang="en-US" smtClean="0"/>
              <a:t>Palpate for thrills at apex, parasternal areaand base</a:t>
            </a:r>
          </a:p>
        </p:txBody>
      </p:sp>
    </p:spTree>
    <p:extLst>
      <p:ext uri="{BB962C8B-B14F-4D97-AF65-F5344CB8AC3E}">
        <p14:creationId xmlns:p14="http://schemas.microsoft.com/office/powerpoint/2010/main" val="212271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5069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Auscultate with diaphragm at mitral </a:t>
            </a:r>
            <a:r>
              <a:rPr lang="en-US" sz="2800" smtClean="0">
                <a:latin typeface="Arial" charset="0"/>
              </a:rPr>
              <a:t>→ tricuspid</a:t>
            </a:r>
            <a:r>
              <a:rPr lang="en-US" sz="2800" smtClean="0"/>
              <a:t> </a:t>
            </a:r>
            <a:r>
              <a:rPr lang="en-US" sz="2800" smtClean="0">
                <a:latin typeface="Arial" charset="0"/>
              </a:rPr>
              <a:t>→ pulmonary</a:t>
            </a:r>
            <a:r>
              <a:rPr lang="en-US" sz="2800" smtClean="0"/>
              <a:t> </a:t>
            </a:r>
            <a:r>
              <a:rPr lang="en-US" sz="2800" smtClean="0">
                <a:latin typeface="Arial" charset="0"/>
              </a:rPr>
              <a:t>→ aortic areas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>
                <a:latin typeface="Arial" charset="0"/>
              </a:rPr>
              <a:t>Identify S1 and S2 their intensity, regularity and splitting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>
                <a:latin typeface="Arial" charset="0"/>
              </a:rPr>
              <a:t>Identify any murmur and describe it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>
                <a:latin typeface="Arial" charset="0"/>
              </a:rPr>
              <a:t>If a murmur is present auscultate over its radiation area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latin typeface="Arial" charset="0"/>
              </a:rPr>
              <a:t>Auscultate </a:t>
            </a:r>
            <a:r>
              <a:rPr lang="en-US" sz="2800" smtClean="0"/>
              <a:t>with diaphragm and bell at mitral area in left lateral position for murmur of MS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latin typeface="Arial" charset="0"/>
              </a:rPr>
              <a:t>Auscultate </a:t>
            </a:r>
            <a:r>
              <a:rPr lang="en-US" sz="2800" smtClean="0"/>
              <a:t>with diaphragm over 2</a:t>
            </a:r>
            <a:r>
              <a:rPr lang="en-US" sz="2800" baseline="30000" smtClean="0"/>
              <a:t>nd</a:t>
            </a:r>
            <a:r>
              <a:rPr lang="en-US" sz="2800" smtClean="0"/>
              <a:t> aortic area with the patient leaning forward and hlding breath in expiration for murmur of AR</a:t>
            </a:r>
          </a:p>
        </p:txBody>
      </p:sp>
    </p:spTree>
    <p:extLst>
      <p:ext uri="{BB962C8B-B14F-4D97-AF65-F5344CB8AC3E}">
        <p14:creationId xmlns:p14="http://schemas.microsoft.com/office/powerpoint/2010/main" val="132302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600083" y="2967335"/>
            <a:ext cx="39438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THANK YOU</a:t>
            </a:r>
            <a:endParaRPr lang="en-US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65263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Types of pulses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smtClean="0"/>
              <a:t>Slow rising pulse (delayed up strokes / parvus et tardus) = aortic stenosis</a:t>
            </a:r>
          </a:p>
          <a:p>
            <a:pPr algn="l" rtl="0" eaLnBrk="1" hangingPunct="1"/>
            <a:r>
              <a:rPr lang="en-US" smtClean="0"/>
              <a:t>Pulsus bisferience = AR + AS</a:t>
            </a:r>
          </a:p>
          <a:p>
            <a:pPr algn="l" rtl="0" eaLnBrk="1" hangingPunct="1"/>
            <a:r>
              <a:rPr lang="en-US" smtClean="0"/>
              <a:t>Pulsus paradocsus = acute sever asthma or cardiac tamponade</a:t>
            </a:r>
          </a:p>
          <a:p>
            <a:pPr algn="l" rtl="0" eaLnBrk="1" hangingPunct="1"/>
            <a:r>
              <a:rPr lang="en-US" smtClean="0"/>
              <a:t>Pulsus alternans = LVF</a:t>
            </a:r>
          </a:p>
          <a:p>
            <a:pPr algn="l" rtl="0" eaLnBrk="1" hangingPunct="1"/>
            <a:r>
              <a:rPr lang="en-US" smtClean="0"/>
              <a:t>Collapsing pulse= hyperdynamic circulation</a:t>
            </a:r>
          </a:p>
        </p:txBody>
      </p:sp>
    </p:spTree>
    <p:extLst>
      <p:ext uri="{BB962C8B-B14F-4D97-AF65-F5344CB8AC3E}">
        <p14:creationId xmlns:p14="http://schemas.microsoft.com/office/powerpoint/2010/main" val="347631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1"/>
            <a:ext cx="8991600" cy="3276600"/>
          </a:xfrm>
          <a:noFill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93520"/>
            <a:ext cx="9144000" cy="378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47595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27709" y="13854"/>
            <a:ext cx="9551703" cy="6851073"/>
          </a:xfrm>
          <a:noFill/>
        </p:spPr>
      </p:pic>
    </p:spTree>
    <p:extLst>
      <p:ext uri="{BB962C8B-B14F-4D97-AF65-F5344CB8AC3E}">
        <p14:creationId xmlns:p14="http://schemas.microsoft.com/office/powerpoint/2010/main" val="13854624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947" y="0"/>
            <a:ext cx="9107054" cy="6830291"/>
          </a:xfrm>
          <a:noFill/>
        </p:spPr>
      </p:pic>
    </p:spTree>
    <p:extLst>
      <p:ext uri="{BB962C8B-B14F-4D97-AF65-F5344CB8AC3E}">
        <p14:creationId xmlns:p14="http://schemas.microsoft.com/office/powerpoint/2010/main" val="7514825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Blood pressure measuring</a:t>
            </a:r>
          </a:p>
        </p:txBody>
      </p:sp>
      <p:sp>
        <p:nvSpPr>
          <p:cNvPr id="79875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895850" y="1916113"/>
            <a:ext cx="3810000" cy="4114800"/>
          </a:xfrm>
        </p:spPr>
        <p:txBody>
          <a:bodyPr/>
          <a:lstStyle/>
          <a:p>
            <a:pPr algn="l" rtl="0" eaLnBrk="1" hangingPunct="1"/>
            <a:endParaRPr lang="en-US" smtClean="0"/>
          </a:p>
          <a:p>
            <a:pPr algn="l" rtl="0" eaLnBrk="1" hangingPunct="1"/>
            <a:endParaRPr lang="en-US" smtClean="0"/>
          </a:p>
          <a:p>
            <a:pPr algn="ctr" rtl="0" eaLnBrk="1" hangingPunct="1"/>
            <a:r>
              <a:rPr lang="en-US" smtClean="0"/>
              <a:t>130/80</a:t>
            </a:r>
          </a:p>
          <a:p>
            <a:pPr algn="ctr" rtl="0" eaLnBrk="1" hangingPunct="1"/>
            <a:r>
              <a:rPr lang="en-US" smtClean="0"/>
              <a:t>130/80/0</a:t>
            </a:r>
          </a:p>
        </p:txBody>
      </p:sp>
      <p:pic>
        <p:nvPicPr>
          <p:cNvPr id="79876" name="Picture 7" descr="Measuring Blood Press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989138"/>
            <a:ext cx="3816350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729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examination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None/>
              <a:defRPr/>
            </a:pPr>
            <a:r>
              <a:rPr lang="en-US" sz="3200" dirty="0" smtClean="0"/>
              <a:t>3. Hands</a:t>
            </a:r>
            <a:r>
              <a:rPr lang="en-US" sz="3200" dirty="0"/>
              <a:t>:  (cold, warm, clubbing, cyanosis, </a:t>
            </a:r>
            <a:r>
              <a:rPr lang="en-US" sz="3200" dirty="0" err="1"/>
              <a:t>sweating,splinter</a:t>
            </a:r>
            <a:r>
              <a:rPr lang="en-US" sz="3200" dirty="0"/>
              <a:t> </a:t>
            </a:r>
            <a:r>
              <a:rPr lang="en-US" sz="3200" dirty="0" err="1"/>
              <a:t>hge</a:t>
            </a:r>
            <a:r>
              <a:rPr lang="en-US" sz="3200" dirty="0" smtClean="0"/>
              <a:t>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6483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0600" y="533400"/>
            <a:ext cx="7696200" cy="5867400"/>
          </a:xfrm>
          <a:noFill/>
        </p:spPr>
      </p:pic>
    </p:spTree>
    <p:extLst>
      <p:ext uri="{BB962C8B-B14F-4D97-AF65-F5344CB8AC3E}">
        <p14:creationId xmlns:p14="http://schemas.microsoft.com/office/powerpoint/2010/main" val="3958187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</a:t>
            </a:r>
            <a:r>
              <a:rPr lang="en-US" dirty="0" smtClean="0"/>
              <a:t>concepts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Try </a:t>
            </a:r>
            <a:r>
              <a:rPr lang="en-US" dirty="0"/>
              <a:t>to secure, if possible, a well-lighted quiet room.</a:t>
            </a:r>
          </a:p>
          <a:p>
            <a:pPr>
              <a:defRPr/>
            </a:pPr>
            <a:r>
              <a:rPr lang="en-US" dirty="0"/>
              <a:t>Perform examination from the patients right side.</a:t>
            </a:r>
          </a:p>
          <a:p>
            <a:pPr>
              <a:defRPr/>
            </a:pPr>
            <a:r>
              <a:rPr lang="en-US" dirty="0"/>
              <a:t>Set </a:t>
            </a:r>
            <a:r>
              <a:rPr lang="en-US" dirty="0" smtClean="0"/>
              <a:t>pt. </a:t>
            </a:r>
            <a:r>
              <a:rPr lang="en-US" dirty="0"/>
              <a:t>at 45%  and expose </a:t>
            </a:r>
            <a:r>
              <a:rPr lang="en-US" dirty="0" smtClean="0"/>
              <a:t>pericardium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3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0600" y="533400"/>
            <a:ext cx="7721599" cy="5791200"/>
          </a:xfrm>
          <a:noFill/>
        </p:spPr>
      </p:pic>
    </p:spTree>
    <p:extLst>
      <p:ext uri="{BB962C8B-B14F-4D97-AF65-F5344CB8AC3E}">
        <p14:creationId xmlns:p14="http://schemas.microsoft.com/office/powerpoint/2010/main" val="11111170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16387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  <p:extLst>
      <p:ext uri="{BB962C8B-B14F-4D97-AF65-F5344CB8AC3E}">
        <p14:creationId xmlns:p14="http://schemas.microsoft.com/office/powerpoint/2010/main" val="123833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Clubbing </a:t>
            </a:r>
          </a:p>
        </p:txBody>
      </p:sp>
      <p:pic>
        <p:nvPicPr>
          <p:cNvPr id="83971" name="Picture 6" descr="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23950" y="1981200"/>
            <a:ext cx="2933700" cy="1981200"/>
          </a:xfrm>
          <a:noFill/>
        </p:spPr>
      </p:pic>
      <p:pic>
        <p:nvPicPr>
          <p:cNvPr id="83972" name="Picture 7" descr="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08063" y="4114800"/>
            <a:ext cx="3168650" cy="2230438"/>
          </a:xfrm>
          <a:noFill/>
        </p:spPr>
      </p:pic>
      <p:pic>
        <p:nvPicPr>
          <p:cNvPr id="83973" name="Picture 8" descr="5"/>
          <p:cNvPicPr>
            <a:picLocks noGrp="1" noChangeAspect="1" noChangeArrowheads="1"/>
          </p:cNvPicPr>
          <p:nvPr>
            <p:ph sz="half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181225"/>
            <a:ext cx="3810000" cy="3713163"/>
          </a:xfrm>
          <a:noFill/>
        </p:spPr>
      </p:pic>
    </p:spTree>
    <p:extLst>
      <p:ext uri="{BB962C8B-B14F-4D97-AF65-F5344CB8AC3E}">
        <p14:creationId xmlns:p14="http://schemas.microsoft.com/office/powerpoint/2010/main" val="225322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8200" y="533400"/>
            <a:ext cx="7865532" cy="5562600"/>
          </a:xfrm>
          <a:noFill/>
        </p:spPr>
      </p:pic>
    </p:spTree>
    <p:extLst>
      <p:ext uri="{BB962C8B-B14F-4D97-AF65-F5344CB8AC3E}">
        <p14:creationId xmlns:p14="http://schemas.microsoft.com/office/powerpoint/2010/main" val="161961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Splinter hemorrhage</a:t>
            </a:r>
          </a:p>
        </p:txBody>
      </p:sp>
      <p:sp>
        <p:nvSpPr>
          <p:cNvPr id="94211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l" rtl="0" eaLnBrk="1" hangingPunct="1"/>
            <a:endParaRPr lang="en-US" sz="2800" smtClean="0"/>
          </a:p>
          <a:p>
            <a:pPr algn="l" rtl="0" eaLnBrk="1" hangingPunct="1"/>
            <a:endParaRPr lang="en-US" sz="2800" smtClean="0"/>
          </a:p>
          <a:p>
            <a:pPr algn="l" rtl="0" eaLnBrk="1" hangingPunct="1"/>
            <a:r>
              <a:rPr lang="en-US" sz="2800" smtClean="0"/>
              <a:t>Infective endocarditis</a:t>
            </a:r>
          </a:p>
          <a:p>
            <a:pPr algn="l" rtl="0" eaLnBrk="1" hangingPunct="1"/>
            <a:r>
              <a:rPr lang="en-US" sz="2800" smtClean="0"/>
              <a:t>Vasculitis</a:t>
            </a:r>
          </a:p>
          <a:p>
            <a:pPr algn="l" rtl="0" eaLnBrk="1" hangingPunct="1"/>
            <a:r>
              <a:rPr lang="en-US" sz="2800" smtClean="0"/>
              <a:t>Trauma </a:t>
            </a:r>
          </a:p>
        </p:txBody>
      </p:sp>
      <p:pic>
        <p:nvPicPr>
          <p:cNvPr id="94212" name="Picture 5" descr="1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088" y="2016125"/>
            <a:ext cx="3660775" cy="4841875"/>
          </a:xfrm>
          <a:noFill/>
        </p:spPr>
      </p:pic>
    </p:spTree>
    <p:extLst>
      <p:ext uri="{BB962C8B-B14F-4D97-AF65-F5344CB8AC3E}">
        <p14:creationId xmlns:p14="http://schemas.microsoft.com/office/powerpoint/2010/main" val="19574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786327"/>
          </a:xfrm>
          <a:noFill/>
        </p:spPr>
      </p:pic>
    </p:spTree>
    <p:extLst>
      <p:ext uri="{BB962C8B-B14F-4D97-AF65-F5344CB8AC3E}">
        <p14:creationId xmlns:p14="http://schemas.microsoft.com/office/powerpoint/2010/main" val="90613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Janeway spots</a:t>
            </a:r>
          </a:p>
        </p:txBody>
      </p:sp>
      <p:pic>
        <p:nvPicPr>
          <p:cNvPr id="95235" name="Picture 4" descr="janeway spot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32025" y="2024063"/>
            <a:ext cx="4787900" cy="3276600"/>
          </a:xfrm>
          <a:noFill/>
        </p:spPr>
      </p:pic>
    </p:spTree>
    <p:extLst>
      <p:ext uri="{BB962C8B-B14F-4D97-AF65-F5344CB8AC3E}">
        <p14:creationId xmlns:p14="http://schemas.microsoft.com/office/powerpoint/2010/main" val="292117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Xanthomas </a:t>
            </a:r>
          </a:p>
        </p:txBody>
      </p:sp>
      <p:pic>
        <p:nvPicPr>
          <p:cNvPr id="98307" name="Picture 5" descr="1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0175" y="2168525"/>
            <a:ext cx="3063875" cy="1981200"/>
          </a:xfrm>
          <a:noFill/>
        </p:spPr>
      </p:pic>
      <p:pic>
        <p:nvPicPr>
          <p:cNvPr id="98308" name="Picture 11" descr="2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64050" y="2168525"/>
            <a:ext cx="3294063" cy="1981200"/>
          </a:xfrm>
          <a:noFill/>
        </p:spPr>
      </p:pic>
      <p:pic>
        <p:nvPicPr>
          <p:cNvPr id="98309" name="Picture 10" descr="20"/>
          <p:cNvPicPr>
            <a:picLocks noGrp="1" noChangeAspect="1" noChangeArrowheads="1"/>
          </p:cNvPicPr>
          <p:nvPr>
            <p:ph sz="half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55875" y="4113213"/>
            <a:ext cx="4062413" cy="2297112"/>
          </a:xfrm>
          <a:noFill/>
        </p:spPr>
      </p:pic>
    </p:spTree>
    <p:extLst>
      <p:ext uri="{BB962C8B-B14F-4D97-AF65-F5344CB8AC3E}">
        <p14:creationId xmlns:p14="http://schemas.microsoft.com/office/powerpoint/2010/main" val="295918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Types of xanthomas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 eaLnBrk="1" hangingPunct="1">
              <a:lnSpc>
                <a:spcPct val="80000"/>
              </a:lnSpc>
            </a:pPr>
            <a:r>
              <a:rPr lang="en-US" sz="2400" b="1" dirty="0" err="1" smtClean="0"/>
              <a:t>Xanthomas</a:t>
            </a:r>
            <a:r>
              <a:rPr lang="en-US" sz="2400" b="1" dirty="0" smtClean="0"/>
              <a:t>:</a:t>
            </a:r>
            <a:r>
              <a:rPr lang="en-US" sz="2400" dirty="0" smtClean="0"/>
              <a:t> tumor-like collections of foamy </a:t>
            </a:r>
            <a:r>
              <a:rPr lang="en-US" sz="2400" dirty="0" err="1" smtClean="0"/>
              <a:t>histiocyts</a:t>
            </a:r>
            <a:r>
              <a:rPr lang="en-US" sz="2400" dirty="0" smtClean="0"/>
              <a:t> within the dermis... characterized histologically by dermal accumulation of benign appearing </a:t>
            </a:r>
            <a:r>
              <a:rPr lang="en-US" sz="2400" dirty="0" err="1" smtClean="0"/>
              <a:t>histiocytes</a:t>
            </a:r>
            <a:r>
              <a:rPr lang="en-US" sz="2400" dirty="0" smtClean="0"/>
              <a:t> with abundant, finely vacuolated (foamy) cytoplasm... 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2400" b="1" dirty="0" smtClean="0"/>
              <a:t>1) tuberous:</a:t>
            </a:r>
            <a:r>
              <a:rPr lang="en-US" sz="2400" dirty="0" smtClean="0"/>
              <a:t> occur as yellow nodules at the flexors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2400" b="1" dirty="0" smtClean="0"/>
              <a:t>2) tendon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2400" b="1" dirty="0" smtClean="0"/>
              <a:t>3) plane:</a:t>
            </a:r>
            <a:r>
              <a:rPr lang="en-US" sz="2400" dirty="0" smtClean="0"/>
              <a:t> are linear yellow lesions in the skin folds, especially the palmar creases... 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2400" b="1" dirty="0" smtClean="0"/>
              <a:t>4) eruptive:</a:t>
            </a:r>
            <a:r>
              <a:rPr lang="en-US" sz="2400" dirty="0" smtClean="0"/>
              <a:t> occur as sudden showers of yellow papules that wax and wane according to variation in plasma triglyceride and lipid content...they occur on the buttocks, posterior thighs, knees, and elbows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2400" b="1" dirty="0" smtClean="0"/>
              <a:t>5) </a:t>
            </a:r>
            <a:r>
              <a:rPr lang="en-US" sz="2400" b="1" dirty="0" err="1" smtClean="0"/>
              <a:t>xanthelasma</a:t>
            </a: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279180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295400"/>
            <a:ext cx="7772400" cy="1508760"/>
          </a:xfrm>
        </p:spPr>
        <p:txBody>
          <a:bodyPr/>
          <a:lstStyle/>
          <a:p>
            <a:r>
              <a:rPr lang="en-US" sz="3600" dirty="0"/>
              <a:t>4. </a:t>
            </a:r>
            <a:r>
              <a:rPr lang="en-US" sz="3200" dirty="0"/>
              <a:t>Eyes (corneal </a:t>
            </a:r>
            <a:r>
              <a:rPr lang="en-US" sz="3200" dirty="0" err="1"/>
              <a:t>arcus,pallor,xanthelasma</a:t>
            </a:r>
            <a:r>
              <a:rPr lang="en-US" dirty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769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Approach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dirty="0" smtClean="0"/>
              <a:t>Introduce your self to the patient , shake hands with him &amp; take his permission for examination.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dirty="0" smtClean="0"/>
              <a:t>Observe the patient position whether he is setting, lying, or leaning forward &amp; whether he is in pain or distress or he looks comfortable.</a:t>
            </a:r>
          </a:p>
          <a:p>
            <a:pPr marL="68580" indent="0" algn="l" rtl="0" eaLnBrk="1" hangingPunct="1">
              <a:lnSpc>
                <a:spcPct val="90000"/>
              </a:lnSpc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1892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Pallor </a:t>
            </a:r>
          </a:p>
        </p:txBody>
      </p:sp>
      <p:pic>
        <p:nvPicPr>
          <p:cNvPr id="12291" name="Picture 6" descr="1`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2673350"/>
            <a:ext cx="3810000" cy="2843213"/>
          </a:xfrm>
          <a:noFill/>
        </p:spPr>
      </p:pic>
      <p:pic>
        <p:nvPicPr>
          <p:cNvPr id="12292" name="Picture 8" descr="1``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8" y="2673350"/>
            <a:ext cx="3810000" cy="2857500"/>
          </a:xfrm>
          <a:noFill/>
        </p:spPr>
      </p:pic>
    </p:spTree>
    <p:extLst>
      <p:ext uri="{BB962C8B-B14F-4D97-AF65-F5344CB8AC3E}">
        <p14:creationId xmlns:p14="http://schemas.microsoft.com/office/powerpoint/2010/main" val="273372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jaundice</a:t>
            </a:r>
          </a:p>
        </p:txBody>
      </p:sp>
      <p:pic>
        <p:nvPicPr>
          <p:cNvPr id="18435" name="Picture 5" descr="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2384425"/>
            <a:ext cx="3354388" cy="2851150"/>
          </a:xfrm>
          <a:noFill/>
        </p:spPr>
      </p:pic>
      <p:pic>
        <p:nvPicPr>
          <p:cNvPr id="18436" name="Picture 7" descr="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11638" y="2349500"/>
            <a:ext cx="4246562" cy="2884488"/>
          </a:xfrm>
          <a:noFill/>
        </p:spPr>
      </p:pic>
    </p:spTree>
    <p:extLst>
      <p:ext uri="{BB962C8B-B14F-4D97-AF65-F5344CB8AC3E}">
        <p14:creationId xmlns:p14="http://schemas.microsoft.com/office/powerpoint/2010/main" val="299317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smtClean="0"/>
              <a:t>Causes of jaundice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sz="2800" dirty="0" smtClean="0"/>
              <a:t>1) Unconjugated </a:t>
            </a:r>
            <a:r>
              <a:rPr lang="en-US" sz="2800" dirty="0" err="1" smtClean="0"/>
              <a:t>hyperbilirubinemia</a:t>
            </a:r>
            <a:r>
              <a:rPr lang="en-US" sz="2800" dirty="0" smtClean="0"/>
              <a:t> (</a:t>
            </a:r>
            <a:r>
              <a:rPr lang="en-US" sz="2800" dirty="0" err="1" smtClean="0"/>
              <a:t>Achloruric</a:t>
            </a:r>
            <a:r>
              <a:rPr lang="en-US" sz="2800" dirty="0" smtClean="0"/>
              <a:t> jaundice):</a:t>
            </a:r>
            <a:br>
              <a:rPr lang="en-US" sz="2800" dirty="0" smtClean="0"/>
            </a:br>
            <a:r>
              <a:rPr lang="en-US" sz="2800" dirty="0" smtClean="0"/>
              <a:t>a) hemolytic</a:t>
            </a:r>
            <a:br>
              <a:rPr lang="en-US" sz="2800" dirty="0" smtClean="0"/>
            </a:br>
            <a:r>
              <a:rPr lang="en-US" sz="2800" dirty="0" smtClean="0"/>
              <a:t>b) non-hemolytic (Gilbert`s syndrome)</a:t>
            </a:r>
          </a:p>
          <a:p>
            <a:pPr algn="l" rtl="0" eaLnBrk="1" hangingPunct="1"/>
            <a:r>
              <a:rPr lang="en-US" sz="2800" dirty="0" smtClean="0"/>
              <a:t>2) Conjugated </a:t>
            </a:r>
            <a:r>
              <a:rPr lang="en-US" sz="2800" dirty="0" err="1" smtClean="0"/>
              <a:t>hyperbilirubinemia</a:t>
            </a:r>
            <a:r>
              <a:rPr lang="en-US" sz="2800" dirty="0" smtClean="0"/>
              <a:t>:</a:t>
            </a:r>
            <a:br>
              <a:rPr lang="en-US" sz="2800" dirty="0" smtClean="0"/>
            </a:br>
            <a:r>
              <a:rPr lang="en-US" sz="2800" dirty="0" smtClean="0"/>
              <a:t>a) Hepatic (hepatitis)</a:t>
            </a:r>
            <a:br>
              <a:rPr lang="en-US" sz="2800" dirty="0" smtClean="0"/>
            </a:br>
            <a:r>
              <a:rPr lang="en-US" sz="2800" dirty="0" smtClean="0"/>
              <a:t>b) </a:t>
            </a:r>
            <a:r>
              <a:rPr lang="en-US" sz="2800" dirty="0" err="1" smtClean="0"/>
              <a:t>Posthepatic</a:t>
            </a:r>
            <a:r>
              <a:rPr lang="en-US" sz="2800" dirty="0" smtClean="0"/>
              <a:t> (</a:t>
            </a:r>
            <a:r>
              <a:rPr lang="en-US" sz="2800" dirty="0" err="1" smtClean="0"/>
              <a:t>cholestatic</a:t>
            </a:r>
            <a:r>
              <a:rPr lang="en-US" sz="2800" dirty="0" smtClean="0"/>
              <a:t>)</a:t>
            </a:r>
            <a:br>
              <a:rPr lang="en-US" sz="2800" dirty="0" smtClean="0"/>
            </a:br>
            <a:r>
              <a:rPr lang="en-US" sz="2800" dirty="0" smtClean="0"/>
              <a:t>intra-hepatic cholestasis</a:t>
            </a:r>
            <a:br>
              <a:rPr lang="en-US" sz="2800" dirty="0" smtClean="0"/>
            </a:br>
            <a:r>
              <a:rPr lang="en-US" sz="2800" dirty="0" smtClean="0"/>
              <a:t>extra-hepatic cholestasis (obstructive)</a:t>
            </a:r>
          </a:p>
        </p:txBody>
      </p:sp>
    </p:spTree>
    <p:extLst>
      <p:ext uri="{BB962C8B-B14F-4D97-AF65-F5344CB8AC3E}">
        <p14:creationId xmlns:p14="http://schemas.microsoft.com/office/powerpoint/2010/main" val="328883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Clinical </a:t>
            </a:r>
            <a:r>
              <a:rPr lang="en-US" dirty="0"/>
              <a:t>signs</a:t>
            </a: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1295400"/>
            <a:ext cx="8680132" cy="4705590"/>
          </a:xfrm>
          <a:noFill/>
        </p:spPr>
      </p:pic>
    </p:spTree>
    <p:extLst>
      <p:ext uri="{BB962C8B-B14F-4D97-AF65-F5344CB8AC3E}">
        <p14:creationId xmlns:p14="http://schemas.microsoft.com/office/powerpoint/2010/main" val="3149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Xanthelasma </a:t>
            </a:r>
          </a:p>
        </p:txBody>
      </p:sp>
      <p:pic>
        <p:nvPicPr>
          <p:cNvPr id="26627" name="Picture 10" descr="1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2457450"/>
            <a:ext cx="3810000" cy="2808288"/>
          </a:xfrm>
          <a:noFill/>
        </p:spPr>
      </p:pic>
      <p:pic>
        <p:nvPicPr>
          <p:cNvPr id="26628" name="Picture 11" descr="2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528888"/>
            <a:ext cx="3810000" cy="2700337"/>
          </a:xfrm>
          <a:noFill/>
        </p:spPr>
      </p:pic>
    </p:spTree>
    <p:extLst>
      <p:ext uri="{BB962C8B-B14F-4D97-AF65-F5344CB8AC3E}">
        <p14:creationId xmlns:p14="http://schemas.microsoft.com/office/powerpoint/2010/main" val="201706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Xanthelasma </a:t>
            </a:r>
          </a:p>
        </p:txBody>
      </p:sp>
      <p:pic>
        <p:nvPicPr>
          <p:cNvPr id="27651" name="Picture 5" descr="1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2609850"/>
            <a:ext cx="3810000" cy="2857500"/>
          </a:xfrm>
          <a:noFill/>
        </p:spPr>
      </p:pic>
      <p:pic>
        <p:nvPicPr>
          <p:cNvPr id="27652" name="Picture 6" descr="2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600325"/>
            <a:ext cx="3810000" cy="2881313"/>
          </a:xfrm>
          <a:noFill/>
        </p:spPr>
      </p:pic>
    </p:spTree>
    <p:extLst>
      <p:ext uri="{BB962C8B-B14F-4D97-AF65-F5344CB8AC3E}">
        <p14:creationId xmlns:p14="http://schemas.microsoft.com/office/powerpoint/2010/main" val="227538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Central cyanosis</a:t>
            </a:r>
          </a:p>
        </p:txBody>
      </p:sp>
      <p:pic>
        <p:nvPicPr>
          <p:cNvPr id="17411" name="Picture 5" descr="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63825" y="2097088"/>
            <a:ext cx="3887788" cy="3852862"/>
          </a:xfrm>
          <a:noFill/>
        </p:spPr>
      </p:pic>
    </p:spTree>
    <p:extLst>
      <p:ext uri="{BB962C8B-B14F-4D97-AF65-F5344CB8AC3E}">
        <p14:creationId xmlns:p14="http://schemas.microsoft.com/office/powerpoint/2010/main" val="428718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609600"/>
            <a:ext cx="7924800" cy="3810000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defRPr/>
            </a:pPr>
            <a:r>
              <a:rPr lang="en-US" sz="3200" dirty="0"/>
              <a:t>5. Neck:</a:t>
            </a:r>
          </a:p>
          <a:p>
            <a:pPr marL="1168400" lvl="1" indent="-711200" algn="just">
              <a:lnSpc>
                <a:spcPct val="80000"/>
              </a:lnSpc>
              <a:buFont typeface="Wingdings" pitchFamily="2" charset="2"/>
              <a:buAutoNum type="romanUcPeriod"/>
              <a:defRPr/>
            </a:pPr>
            <a:r>
              <a:rPr lang="en-US" sz="3200" dirty="0"/>
              <a:t>Neck veins.</a:t>
            </a:r>
          </a:p>
          <a:p>
            <a:pPr marL="1168400" lvl="1" indent="-711200" algn="just">
              <a:lnSpc>
                <a:spcPct val="80000"/>
              </a:lnSpc>
              <a:buFont typeface="Wingdings" pitchFamily="2" charset="2"/>
              <a:buAutoNum type="romanUcPeriod"/>
              <a:defRPr/>
            </a:pPr>
            <a:r>
              <a:rPr lang="en-US" sz="3200" dirty="0"/>
              <a:t>Pulsations (arterial vs. venous).</a:t>
            </a:r>
          </a:p>
          <a:p>
            <a:pPr marL="1168400" lvl="1" indent="-711200" algn="just">
              <a:lnSpc>
                <a:spcPct val="80000"/>
              </a:lnSpc>
              <a:buFont typeface="Wingdings" pitchFamily="2" charset="2"/>
              <a:buAutoNum type="romanUcPeriod"/>
              <a:defRPr/>
            </a:pPr>
            <a:r>
              <a:rPr lang="en-US" sz="3200" dirty="0"/>
              <a:t>Carotid </a:t>
            </a:r>
            <a:r>
              <a:rPr lang="en-US" sz="3200" dirty="0" err="1"/>
              <a:t>arteries.character,bruit</a:t>
            </a:r>
            <a:endParaRPr lang="en-US" sz="3200" dirty="0"/>
          </a:p>
          <a:p>
            <a:pPr marL="1168400" lvl="1" indent="-711200" algn="just">
              <a:lnSpc>
                <a:spcPct val="80000"/>
              </a:lnSpc>
              <a:buFont typeface="Wingdings" pitchFamily="2" charset="2"/>
              <a:buAutoNum type="romanUcPeriod"/>
              <a:defRPr/>
            </a:pPr>
            <a:r>
              <a:rPr lang="en-US" sz="3200" dirty="0"/>
              <a:t>Trachea, thyroid gland.</a:t>
            </a:r>
          </a:p>
          <a:p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8266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JVP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GB" dirty="0">
                <a:solidFill>
                  <a:srgbClr val="66FFFF"/>
                </a:solidFill>
              </a:rPr>
              <a:t>JVP Pulsation</a:t>
            </a:r>
          </a:p>
          <a:p>
            <a:pPr lvl="1">
              <a:lnSpc>
                <a:spcPct val="80000"/>
              </a:lnSpc>
              <a:defRPr/>
            </a:pPr>
            <a:r>
              <a:rPr lang="en-GB" dirty="0">
                <a:solidFill>
                  <a:srgbClr val="66FFFF"/>
                </a:solidFill>
              </a:rPr>
              <a:t>2 per cardiac cycle</a:t>
            </a:r>
          </a:p>
          <a:p>
            <a:pPr lvl="1">
              <a:lnSpc>
                <a:spcPct val="80000"/>
              </a:lnSpc>
              <a:defRPr/>
            </a:pPr>
            <a:r>
              <a:rPr lang="en-GB" dirty="0">
                <a:solidFill>
                  <a:srgbClr val="66FFFF"/>
                </a:solidFill>
              </a:rPr>
              <a:t>Not palpable</a:t>
            </a:r>
          </a:p>
          <a:p>
            <a:pPr lvl="1">
              <a:lnSpc>
                <a:spcPct val="80000"/>
              </a:lnSpc>
              <a:defRPr/>
            </a:pPr>
            <a:r>
              <a:rPr lang="en-GB" dirty="0">
                <a:solidFill>
                  <a:srgbClr val="66FFFF"/>
                </a:solidFill>
              </a:rPr>
              <a:t>Varies depending on position</a:t>
            </a:r>
          </a:p>
          <a:p>
            <a:pPr lvl="1">
              <a:lnSpc>
                <a:spcPct val="80000"/>
              </a:lnSpc>
              <a:defRPr/>
            </a:pPr>
            <a:r>
              <a:rPr lang="en-GB" dirty="0">
                <a:solidFill>
                  <a:srgbClr val="66FFFF"/>
                </a:solidFill>
              </a:rPr>
              <a:t>Enhances with </a:t>
            </a:r>
            <a:r>
              <a:rPr lang="en-GB" dirty="0" err="1">
                <a:solidFill>
                  <a:srgbClr val="66FFFF"/>
                </a:solidFill>
              </a:rPr>
              <a:t>hepatojugular</a:t>
            </a:r>
            <a:r>
              <a:rPr lang="en-GB" dirty="0">
                <a:solidFill>
                  <a:srgbClr val="66FFFF"/>
                </a:solidFill>
              </a:rPr>
              <a:t> reflex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GB" dirty="0">
                <a:solidFill>
                  <a:srgbClr val="FF0000"/>
                </a:solidFill>
              </a:rPr>
              <a:t>Carotid Pulsation</a:t>
            </a:r>
          </a:p>
          <a:p>
            <a:pPr lvl="1">
              <a:lnSpc>
                <a:spcPct val="80000"/>
              </a:lnSpc>
              <a:defRPr/>
            </a:pPr>
            <a:r>
              <a:rPr lang="en-GB" dirty="0">
                <a:solidFill>
                  <a:srgbClr val="FF0000"/>
                </a:solidFill>
              </a:rPr>
              <a:t>1 per cardiac cycle</a:t>
            </a:r>
          </a:p>
          <a:p>
            <a:pPr lvl="1">
              <a:lnSpc>
                <a:spcPct val="80000"/>
              </a:lnSpc>
              <a:defRPr/>
            </a:pPr>
            <a:r>
              <a:rPr lang="en-GB" dirty="0">
                <a:solidFill>
                  <a:srgbClr val="FF0000"/>
                </a:solidFill>
              </a:rPr>
              <a:t>Palpable</a:t>
            </a:r>
          </a:p>
          <a:p>
            <a:pPr lvl="1">
              <a:lnSpc>
                <a:spcPct val="80000"/>
              </a:lnSpc>
              <a:defRPr/>
            </a:pPr>
            <a:r>
              <a:rPr lang="en-GB" dirty="0">
                <a:solidFill>
                  <a:srgbClr val="FF0000"/>
                </a:solidFill>
              </a:rPr>
              <a:t>Position independent</a:t>
            </a:r>
          </a:p>
          <a:p>
            <a:pPr lvl="1">
              <a:lnSpc>
                <a:spcPct val="80000"/>
              </a:lnSpc>
              <a:defRPr/>
            </a:pPr>
            <a:r>
              <a:rPr lang="en-GB" dirty="0">
                <a:solidFill>
                  <a:srgbClr val="FF0000"/>
                </a:solidFill>
              </a:rPr>
              <a:t>Does not enhance with </a:t>
            </a:r>
            <a:r>
              <a:rPr lang="en-GB" dirty="0" err="1" smtClean="0">
                <a:solidFill>
                  <a:srgbClr val="FF0000"/>
                </a:solidFill>
              </a:rPr>
              <a:t>hepatojugualr</a:t>
            </a:r>
            <a:r>
              <a:rPr lang="en-GB" dirty="0" smtClean="0">
                <a:solidFill>
                  <a:srgbClr val="FF0000"/>
                </a:solidFill>
              </a:rPr>
              <a:t> reflex</a:t>
            </a:r>
            <a:endParaRPr lang="en-GB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1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cardiac-neck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0" y="457200"/>
            <a:ext cx="7620000" cy="5867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100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examination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None/>
              <a:defRPr/>
            </a:pPr>
            <a:r>
              <a:rPr lang="en-US" sz="3200" dirty="0" smtClean="0"/>
              <a:t>1. General </a:t>
            </a:r>
            <a:r>
              <a:rPr lang="en-US" sz="3200" dirty="0"/>
              <a:t>appearance .</a:t>
            </a:r>
            <a:r>
              <a:rPr lang="en-US" sz="3200" dirty="0" err="1"/>
              <a:t>dyspnic,tachypnic</a:t>
            </a:r>
            <a:r>
              <a:rPr lang="en-US" sz="3200" dirty="0"/>
              <a:t> ,</a:t>
            </a:r>
            <a:r>
              <a:rPr lang="en-US" sz="3200" dirty="0" err="1"/>
              <a:t>disterssed</a:t>
            </a:r>
            <a:r>
              <a:rPr lang="en-US" sz="3200" dirty="0"/>
              <a:t> ,in pain ,on O2 therapy </a:t>
            </a:r>
            <a:r>
              <a:rPr lang="en-US" sz="3200" dirty="0">
                <a:latin typeface="Arial"/>
              </a:rPr>
              <a:t>…</a:t>
            </a:r>
            <a:endParaRPr lang="en-US" sz="3200" dirty="0"/>
          </a:p>
          <a:p>
            <a:pPr marL="0" indent="0" algn="just">
              <a:lnSpc>
                <a:spcPct val="80000"/>
              </a:lnSpc>
              <a:buNone/>
              <a:defRPr/>
            </a:pPr>
            <a:r>
              <a:rPr lang="en-US" sz="3200" dirty="0" smtClean="0"/>
              <a:t>2. Vital </a:t>
            </a:r>
            <a:r>
              <a:rPr lang="en-US" sz="3200" dirty="0"/>
              <a:t>signs: </a:t>
            </a:r>
            <a:endParaRPr lang="en-US" sz="3200" dirty="0" smtClean="0"/>
          </a:p>
          <a:p>
            <a:pPr marL="0" indent="0" algn="just">
              <a:lnSpc>
                <a:spcPct val="80000"/>
              </a:lnSpc>
              <a:buNone/>
              <a:defRPr/>
            </a:pPr>
            <a:r>
              <a:rPr lang="en-US" sz="3200" dirty="0" smtClean="0"/>
              <a:t>   pulse </a:t>
            </a:r>
            <a:endParaRPr lang="en-US" sz="3200" dirty="0"/>
          </a:p>
          <a:p>
            <a:pPr marL="0" indent="0" algn="just">
              <a:lnSpc>
                <a:spcPct val="80000"/>
              </a:lnSpc>
              <a:buNone/>
              <a:defRPr/>
            </a:pPr>
            <a:r>
              <a:rPr lang="en-US" sz="3200" dirty="0" smtClean="0"/>
              <a:t>           </a:t>
            </a:r>
            <a:r>
              <a:rPr lang="en-US" sz="3200" dirty="0" err="1" smtClean="0"/>
              <a:t>Rate,rhythm,character,volume</a:t>
            </a:r>
            <a:r>
              <a:rPr lang="en-US" sz="3200" dirty="0"/>
              <a:t>,</a:t>
            </a:r>
          </a:p>
          <a:p>
            <a:pPr marL="812800" indent="-812800" algn="just">
              <a:lnSpc>
                <a:spcPct val="80000"/>
              </a:lnSpc>
              <a:buNone/>
              <a:defRPr/>
            </a:pPr>
            <a:r>
              <a:rPr lang="en-US" sz="3200" dirty="0"/>
              <a:t>   </a:t>
            </a:r>
            <a:r>
              <a:rPr lang="en-US" sz="3200" dirty="0" smtClean="0"/>
              <a:t>        </a:t>
            </a:r>
            <a:r>
              <a:rPr lang="en-US" sz="3200" dirty="0" err="1" smtClean="0"/>
              <a:t>synchronizing,radiofemoral</a:t>
            </a:r>
            <a:r>
              <a:rPr lang="en-US" sz="3200" dirty="0" smtClean="0"/>
              <a:t> delay.</a:t>
            </a:r>
          </a:p>
          <a:p>
            <a:pPr marL="812800" indent="-812800" algn="just">
              <a:lnSpc>
                <a:spcPct val="80000"/>
              </a:lnSpc>
              <a:buNone/>
              <a:defRPr/>
            </a:pPr>
            <a:r>
              <a:rPr lang="en-US" sz="3200" dirty="0" smtClean="0"/>
              <a:t>   Blood pressure</a:t>
            </a:r>
          </a:p>
          <a:p>
            <a:pPr marL="812800" indent="-812800" algn="just">
              <a:lnSpc>
                <a:spcPct val="80000"/>
              </a:lnSpc>
              <a:buNone/>
              <a:defRPr/>
            </a:pPr>
            <a:r>
              <a:rPr lang="en-US" sz="3200" dirty="0" smtClean="0"/>
              <a:t>   Temperature</a:t>
            </a:r>
          </a:p>
          <a:p>
            <a:pPr marL="812800" indent="-812800" algn="just">
              <a:lnSpc>
                <a:spcPct val="80000"/>
              </a:lnSpc>
              <a:buNone/>
              <a:defRPr/>
            </a:pPr>
            <a:r>
              <a:rPr lang="en-US" sz="3200" dirty="0" smtClean="0"/>
              <a:t>   Respiratory rate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31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JVP estimation</a:t>
            </a:r>
          </a:p>
        </p:txBody>
      </p:sp>
      <p:pic>
        <p:nvPicPr>
          <p:cNvPr id="62467" name="Picture 7" descr="cardiac-neck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7750" y="1981200"/>
            <a:ext cx="3086100" cy="4114800"/>
          </a:xfrm>
          <a:noFill/>
        </p:spPr>
      </p:pic>
      <p:pic>
        <p:nvPicPr>
          <p:cNvPr id="62468" name="Picture 8" descr="cardiac-jvp-estimat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40200" y="1989138"/>
            <a:ext cx="4535488" cy="4105275"/>
          </a:xfrm>
          <a:noFill/>
        </p:spPr>
      </p:pic>
    </p:spTree>
    <p:extLst>
      <p:ext uri="{BB962C8B-B14F-4D97-AF65-F5344CB8AC3E}">
        <p14:creationId xmlns:p14="http://schemas.microsoft.com/office/powerpoint/2010/main" val="257962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304800"/>
            <a:ext cx="8763000" cy="6324600"/>
          </a:xfrm>
          <a:noFill/>
        </p:spPr>
      </p:pic>
    </p:spTree>
    <p:extLst>
      <p:ext uri="{BB962C8B-B14F-4D97-AF65-F5344CB8AC3E}">
        <p14:creationId xmlns:p14="http://schemas.microsoft.com/office/powerpoint/2010/main" val="360019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Causes of raised JVP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smtClean="0"/>
              <a:t>Right sided heart failure</a:t>
            </a:r>
          </a:p>
          <a:p>
            <a:pPr algn="l" rtl="0" eaLnBrk="1" hangingPunct="1"/>
            <a:r>
              <a:rPr lang="en-US" smtClean="0"/>
              <a:t>Pulmonary embolism</a:t>
            </a:r>
          </a:p>
          <a:p>
            <a:pPr algn="l" rtl="0" eaLnBrk="1" hangingPunct="1"/>
            <a:r>
              <a:rPr lang="en-US" smtClean="0"/>
              <a:t>Pericardial effusion (Prominent </a:t>
            </a:r>
            <a:r>
              <a:rPr lang="en-US" smtClean="0">
                <a:latin typeface="Arial" charset="0"/>
              </a:rPr>
              <a:t>“</a:t>
            </a:r>
            <a:r>
              <a:rPr lang="en-US" smtClean="0"/>
              <a:t>y</a:t>
            </a:r>
            <a:r>
              <a:rPr lang="en-US" smtClean="0">
                <a:latin typeface="Arial" charset="0"/>
              </a:rPr>
              <a:t>”</a:t>
            </a:r>
            <a:r>
              <a:rPr lang="en-US" smtClean="0"/>
              <a:t> descent)</a:t>
            </a:r>
          </a:p>
          <a:p>
            <a:pPr algn="l" rtl="0" eaLnBrk="1" hangingPunct="1"/>
            <a:r>
              <a:rPr lang="en-US" smtClean="0"/>
              <a:t>Constrictive pericarditis (Kussmaul`s sign)</a:t>
            </a:r>
          </a:p>
          <a:p>
            <a:pPr algn="l" rtl="0" eaLnBrk="1" hangingPunct="1"/>
            <a:r>
              <a:rPr lang="en-US" smtClean="0"/>
              <a:t>Superior venacava obstruction (non-pulsatile)</a:t>
            </a:r>
          </a:p>
        </p:txBody>
      </p:sp>
    </p:spTree>
    <p:extLst>
      <p:ext uri="{BB962C8B-B14F-4D97-AF65-F5344CB8AC3E}">
        <p14:creationId xmlns:p14="http://schemas.microsoft.com/office/powerpoint/2010/main" val="274338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Jugular venous pulse</a:t>
            </a:r>
          </a:p>
        </p:txBody>
      </p:sp>
      <p:sp>
        <p:nvSpPr>
          <p:cNvPr id="64515" name="عنصر نائب للمحتوى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ar-SA" smtClean="0"/>
          </a:p>
        </p:txBody>
      </p:sp>
      <p:pic>
        <p:nvPicPr>
          <p:cNvPr id="64516" name="Picture 9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3" y="1566863"/>
            <a:ext cx="7740650" cy="374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7" name="Line 12"/>
          <p:cNvSpPr>
            <a:spLocks noChangeShapeType="1"/>
          </p:cNvSpPr>
          <p:nvPr/>
        </p:nvSpPr>
        <p:spPr bwMode="auto">
          <a:xfrm>
            <a:off x="2895600" y="1998663"/>
            <a:ext cx="36513" cy="39243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18" name="Line 13"/>
          <p:cNvSpPr>
            <a:spLocks noChangeShapeType="1"/>
          </p:cNvSpPr>
          <p:nvPr/>
        </p:nvSpPr>
        <p:spPr bwMode="auto">
          <a:xfrm flipH="1">
            <a:off x="4824413" y="2241550"/>
            <a:ext cx="0" cy="39243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19" name="Line 14"/>
          <p:cNvSpPr>
            <a:spLocks noChangeShapeType="1"/>
          </p:cNvSpPr>
          <p:nvPr/>
        </p:nvSpPr>
        <p:spPr bwMode="auto">
          <a:xfrm flipH="1">
            <a:off x="7380288" y="1952625"/>
            <a:ext cx="36512" cy="421322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20" name="WordArt 19"/>
          <p:cNvSpPr>
            <a:spLocks noChangeArrowheads="1" noChangeShapeType="1" noTextEdit="1"/>
          </p:cNvSpPr>
          <p:nvPr/>
        </p:nvSpPr>
        <p:spPr bwMode="auto">
          <a:xfrm>
            <a:off x="2232025" y="2097088"/>
            <a:ext cx="215900" cy="3238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720"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A</a:t>
            </a:r>
          </a:p>
        </p:txBody>
      </p:sp>
      <p:sp>
        <p:nvSpPr>
          <p:cNvPr id="64521" name="WordArt 20"/>
          <p:cNvSpPr>
            <a:spLocks noChangeArrowheads="1" noChangeShapeType="1" noTextEdit="1"/>
          </p:cNvSpPr>
          <p:nvPr/>
        </p:nvSpPr>
        <p:spPr bwMode="auto">
          <a:xfrm>
            <a:off x="3167063" y="2133600"/>
            <a:ext cx="215900" cy="3603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278"/>
              </a:avLst>
            </a:prstTxWarp>
          </a:bodyPr>
          <a:lstStyle/>
          <a:p>
            <a:pPr algn="ctr" rtl="0"/>
            <a:r>
              <a:rPr lang="en-US" sz="3600" kern="10" spc="720"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C</a:t>
            </a:r>
          </a:p>
        </p:txBody>
      </p:sp>
      <p:sp>
        <p:nvSpPr>
          <p:cNvPr id="64522" name="WordArt 21"/>
          <p:cNvSpPr>
            <a:spLocks noChangeArrowheads="1" noChangeShapeType="1" noTextEdit="1"/>
          </p:cNvSpPr>
          <p:nvPr/>
        </p:nvSpPr>
        <p:spPr bwMode="auto">
          <a:xfrm>
            <a:off x="3995738" y="5229225"/>
            <a:ext cx="247650" cy="2873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720"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X</a:t>
            </a:r>
          </a:p>
        </p:txBody>
      </p:sp>
      <p:sp>
        <p:nvSpPr>
          <p:cNvPr id="64523" name="WordArt 22"/>
          <p:cNvSpPr>
            <a:spLocks noChangeArrowheads="1" noChangeShapeType="1" noTextEdit="1"/>
          </p:cNvSpPr>
          <p:nvPr/>
        </p:nvSpPr>
        <p:spPr bwMode="auto">
          <a:xfrm>
            <a:off x="4732338" y="2359025"/>
            <a:ext cx="212725" cy="250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720">
                <a:solidFill>
                  <a:schemeClr val="accent2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V</a:t>
            </a:r>
          </a:p>
        </p:txBody>
      </p:sp>
      <p:sp>
        <p:nvSpPr>
          <p:cNvPr id="64524" name="WordArt 24"/>
          <p:cNvSpPr>
            <a:spLocks noChangeArrowheads="1" noChangeShapeType="1" noTextEdit="1"/>
          </p:cNvSpPr>
          <p:nvPr/>
        </p:nvSpPr>
        <p:spPr bwMode="auto">
          <a:xfrm>
            <a:off x="5867400" y="4076700"/>
            <a:ext cx="180975" cy="3222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720">
                <a:solidFill>
                  <a:srgbClr val="0000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Y</a:t>
            </a:r>
          </a:p>
        </p:txBody>
      </p:sp>
      <p:sp>
        <p:nvSpPr>
          <p:cNvPr id="64525" name="WordArt 25"/>
          <p:cNvSpPr>
            <a:spLocks noChangeArrowheads="1" noChangeShapeType="1" noTextEdit="1"/>
          </p:cNvSpPr>
          <p:nvPr/>
        </p:nvSpPr>
        <p:spPr bwMode="auto">
          <a:xfrm>
            <a:off x="6624638" y="1844675"/>
            <a:ext cx="139700" cy="3603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720">
                <a:solidFill>
                  <a:schemeClr val="accent2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A</a:t>
            </a:r>
          </a:p>
        </p:txBody>
      </p:sp>
      <p:sp>
        <p:nvSpPr>
          <p:cNvPr id="64526" name="WordArt 26"/>
          <p:cNvSpPr>
            <a:spLocks noChangeArrowheads="1" noChangeShapeType="1" noTextEdit="1"/>
          </p:cNvSpPr>
          <p:nvPr/>
        </p:nvSpPr>
        <p:spPr bwMode="auto">
          <a:xfrm>
            <a:off x="7667625" y="2024063"/>
            <a:ext cx="107950" cy="3968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720"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C</a:t>
            </a:r>
          </a:p>
        </p:txBody>
      </p:sp>
      <p:sp>
        <p:nvSpPr>
          <p:cNvPr id="64527" name="Rectangle 27"/>
          <p:cNvSpPr>
            <a:spLocks noChangeArrowheads="1"/>
          </p:cNvSpPr>
          <p:nvPr/>
        </p:nvSpPr>
        <p:spPr bwMode="auto">
          <a:xfrm>
            <a:off x="3059113" y="5661025"/>
            <a:ext cx="1728787" cy="53975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SYSTOLE</a:t>
            </a:r>
          </a:p>
        </p:txBody>
      </p:sp>
      <p:sp>
        <p:nvSpPr>
          <p:cNvPr id="64528" name="Rectangle 29"/>
          <p:cNvSpPr>
            <a:spLocks noChangeArrowheads="1"/>
          </p:cNvSpPr>
          <p:nvPr/>
        </p:nvSpPr>
        <p:spPr bwMode="auto">
          <a:xfrm>
            <a:off x="4932363" y="5661025"/>
            <a:ext cx="2376487" cy="53975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DIASTOLE</a:t>
            </a:r>
          </a:p>
        </p:txBody>
      </p:sp>
    </p:spTree>
    <p:extLst>
      <p:ext uri="{BB962C8B-B14F-4D97-AF65-F5344CB8AC3E}">
        <p14:creationId xmlns:p14="http://schemas.microsoft.com/office/powerpoint/2010/main" val="65504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Abnormal waves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smtClean="0"/>
              <a:t>Prominent </a:t>
            </a:r>
            <a:r>
              <a:rPr lang="en-US" smtClean="0">
                <a:latin typeface="Arial" charset="0"/>
              </a:rPr>
              <a:t>“</a:t>
            </a:r>
            <a:r>
              <a:rPr lang="en-US" smtClean="0"/>
              <a:t>y</a:t>
            </a:r>
            <a:r>
              <a:rPr lang="en-US" smtClean="0">
                <a:latin typeface="Arial" charset="0"/>
              </a:rPr>
              <a:t>”</a:t>
            </a:r>
            <a:r>
              <a:rPr lang="en-US" smtClean="0"/>
              <a:t> descent : pericardial effusion</a:t>
            </a:r>
          </a:p>
          <a:p>
            <a:pPr algn="l" rtl="0" eaLnBrk="1" hangingPunct="1"/>
            <a:r>
              <a:rPr lang="en-US" smtClean="0"/>
              <a:t>Absent </a:t>
            </a:r>
            <a:r>
              <a:rPr lang="en-US" smtClean="0">
                <a:latin typeface="Arial" charset="0"/>
              </a:rPr>
              <a:t>“</a:t>
            </a:r>
            <a:r>
              <a:rPr lang="en-US" smtClean="0"/>
              <a:t>a</a:t>
            </a:r>
            <a:r>
              <a:rPr lang="en-US" smtClean="0">
                <a:latin typeface="Arial" charset="0"/>
              </a:rPr>
              <a:t>”</a:t>
            </a:r>
            <a:r>
              <a:rPr lang="en-US" smtClean="0"/>
              <a:t> : atrial fibrillation</a:t>
            </a:r>
          </a:p>
          <a:p>
            <a:pPr algn="l" rtl="0" eaLnBrk="1" hangingPunct="1"/>
            <a:r>
              <a:rPr lang="en-US" smtClean="0"/>
              <a:t>Giant </a:t>
            </a:r>
            <a:r>
              <a:rPr lang="en-US" smtClean="0">
                <a:latin typeface="Arial" charset="0"/>
              </a:rPr>
              <a:t>“</a:t>
            </a:r>
            <a:r>
              <a:rPr lang="en-US" smtClean="0"/>
              <a:t>a</a:t>
            </a:r>
            <a:r>
              <a:rPr lang="en-US" smtClean="0">
                <a:latin typeface="Arial" charset="0"/>
              </a:rPr>
              <a:t>”</a:t>
            </a:r>
            <a:r>
              <a:rPr lang="en-US" smtClean="0"/>
              <a:t> : tricuspid stenosis &amp; pul.HTN</a:t>
            </a:r>
          </a:p>
          <a:p>
            <a:pPr algn="l" rtl="0" eaLnBrk="1" hangingPunct="1"/>
            <a:r>
              <a:rPr lang="en-US" smtClean="0"/>
              <a:t>Giant </a:t>
            </a:r>
            <a:r>
              <a:rPr lang="en-US" smtClean="0">
                <a:latin typeface="Arial" charset="0"/>
              </a:rPr>
              <a:t>“</a:t>
            </a:r>
            <a:r>
              <a:rPr lang="en-US" smtClean="0"/>
              <a:t>v</a:t>
            </a:r>
            <a:r>
              <a:rPr lang="en-US" smtClean="0">
                <a:latin typeface="Arial" charset="0"/>
              </a:rPr>
              <a:t>”</a:t>
            </a:r>
            <a:r>
              <a:rPr lang="en-US" smtClean="0"/>
              <a:t> : tricuspid regurge</a:t>
            </a:r>
          </a:p>
          <a:p>
            <a:pPr algn="l" rtl="0" eaLnBrk="1" hangingPunct="1"/>
            <a:r>
              <a:rPr lang="en-US" smtClean="0"/>
              <a:t>Cannon waves: complete heart block</a:t>
            </a:r>
          </a:p>
        </p:txBody>
      </p:sp>
    </p:spTree>
    <p:extLst>
      <p:ext uri="{BB962C8B-B14F-4D97-AF65-F5344CB8AC3E}">
        <p14:creationId xmlns:p14="http://schemas.microsoft.com/office/powerpoint/2010/main" val="391539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Goiter </a:t>
            </a:r>
          </a:p>
        </p:txBody>
      </p:sp>
      <p:pic>
        <p:nvPicPr>
          <p:cNvPr id="54275" name="Picture 5" descr="5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23963" y="1700213"/>
            <a:ext cx="2916237" cy="2628900"/>
          </a:xfrm>
          <a:noFill/>
        </p:spPr>
      </p:pic>
      <p:pic>
        <p:nvPicPr>
          <p:cNvPr id="54276" name="Picture 6" descr="5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11750" y="1773238"/>
            <a:ext cx="3024188" cy="2555875"/>
          </a:xfrm>
          <a:noFill/>
        </p:spPr>
      </p:pic>
      <p:pic>
        <p:nvPicPr>
          <p:cNvPr id="54277" name="Picture 9" descr="57"/>
          <p:cNvPicPr>
            <a:picLocks noGrp="1" noChangeAspect="1" noChangeArrowheads="1"/>
          </p:cNvPicPr>
          <p:nvPr>
            <p:ph sz="half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32138" y="4329113"/>
            <a:ext cx="2844800" cy="2268537"/>
          </a:xfrm>
          <a:noFill/>
        </p:spPr>
      </p:pic>
    </p:spTree>
    <p:extLst>
      <p:ext uri="{BB962C8B-B14F-4D97-AF65-F5344CB8AC3E}">
        <p14:creationId xmlns:p14="http://schemas.microsoft.com/office/powerpoint/2010/main" val="81626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US" dirty="0" smtClean="0"/>
              <a:t>6. Lower </a:t>
            </a:r>
            <a:r>
              <a:rPr lang="en-US" dirty="0"/>
              <a:t>Limbs ( signs of PVD, edema, pulsations </a:t>
            </a:r>
            <a:r>
              <a:rPr lang="en-US" dirty="0" err="1"/>
              <a:t>dorsalis</a:t>
            </a:r>
            <a:r>
              <a:rPr lang="en-US" dirty="0"/>
              <a:t> </a:t>
            </a:r>
            <a:r>
              <a:rPr lang="en-US" dirty="0" err="1"/>
              <a:t>pedes</a:t>
            </a:r>
            <a:r>
              <a:rPr lang="en-US" dirty="0" smtClean="0"/>
              <a:t>, </a:t>
            </a:r>
            <a:r>
              <a:rPr lang="en-US" dirty="0" err="1" smtClean="0"/>
              <a:t>post.tibialis</a:t>
            </a:r>
            <a:r>
              <a:rPr lang="en-US" dirty="0" smtClean="0"/>
              <a:t> </a:t>
            </a:r>
            <a:r>
              <a:rPr lang="en-US" dirty="0"/>
              <a:t>A</a:t>
            </a:r>
            <a:r>
              <a:rPr lang="en-US" dirty="0" smtClean="0"/>
              <a:t>).</a:t>
            </a:r>
          </a:p>
          <a:p>
            <a:pPr marL="0" indent="0">
              <a:buNone/>
              <a:defRPr/>
            </a:pPr>
            <a:endParaRPr lang="en-US" dirty="0"/>
          </a:p>
          <a:p>
            <a:pPr marL="0" indent="0">
              <a:buNone/>
              <a:defRPr/>
            </a:pPr>
            <a:r>
              <a:rPr lang="en-US" dirty="0" smtClean="0"/>
              <a:t>7. Abdomen</a:t>
            </a:r>
            <a:r>
              <a:rPr lang="en-US" dirty="0"/>
              <a:t>: feel for palpable hepatomegaly and check if it is pulsatile (tricuspid </a:t>
            </a:r>
            <a:r>
              <a:rPr lang="en-US" dirty="0" err="1"/>
              <a:t>regurge</a:t>
            </a:r>
            <a:r>
              <a:rPr lang="en-US" dirty="0"/>
              <a:t>). Look for ascites ,splenomegaly(IE), and an aortic aneurysm.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61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Oedema </a:t>
            </a:r>
          </a:p>
        </p:txBody>
      </p:sp>
      <p:pic>
        <p:nvPicPr>
          <p:cNvPr id="104451" name="Picture 9" descr="2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43100" y="1881188"/>
            <a:ext cx="2773363" cy="2089150"/>
          </a:xfrm>
          <a:noFill/>
        </p:spPr>
      </p:pic>
      <p:pic>
        <p:nvPicPr>
          <p:cNvPr id="104452" name="Picture 10" descr="2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16463" y="1881188"/>
            <a:ext cx="2841625" cy="2052637"/>
          </a:xfrm>
          <a:noFill/>
        </p:spPr>
      </p:pic>
      <p:pic>
        <p:nvPicPr>
          <p:cNvPr id="104453" name="Picture 11" descr="27`"/>
          <p:cNvPicPr>
            <a:picLocks noGrp="1" noChangeAspect="1" noChangeArrowheads="1"/>
          </p:cNvPicPr>
          <p:nvPr>
            <p:ph sz="half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00338" y="3933825"/>
            <a:ext cx="3810000" cy="2708275"/>
          </a:xfrm>
          <a:noFill/>
        </p:spPr>
      </p:pic>
    </p:spTree>
    <p:extLst>
      <p:ext uri="{BB962C8B-B14F-4D97-AF65-F5344CB8AC3E}">
        <p14:creationId xmlns:p14="http://schemas.microsoft.com/office/powerpoint/2010/main" val="420236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Xanthomas </a:t>
            </a:r>
          </a:p>
        </p:txBody>
      </p:sp>
      <p:pic>
        <p:nvPicPr>
          <p:cNvPr id="115715" name="Picture 6" descr="3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2163" y="2420938"/>
            <a:ext cx="3816350" cy="3240087"/>
          </a:xfrm>
          <a:noFill/>
        </p:spPr>
      </p:pic>
      <p:pic>
        <p:nvPicPr>
          <p:cNvPr id="115716" name="Picture 7" descr="3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381250"/>
            <a:ext cx="3810000" cy="3313113"/>
          </a:xfrm>
          <a:noFill/>
        </p:spPr>
      </p:pic>
    </p:spTree>
    <p:extLst>
      <p:ext uri="{BB962C8B-B14F-4D97-AF65-F5344CB8AC3E}">
        <p14:creationId xmlns:p14="http://schemas.microsoft.com/office/powerpoint/2010/main" val="189043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sz="4000" dirty="0" smtClean="0"/>
              <a:t>EXAMINATION OF PRECORDIUM</a:t>
            </a:r>
          </a:p>
        </p:txBody>
      </p:sp>
    </p:spTree>
    <p:extLst>
      <p:ext uri="{BB962C8B-B14F-4D97-AF65-F5344CB8AC3E}">
        <p14:creationId xmlns:p14="http://schemas.microsoft.com/office/powerpoint/2010/main" val="199590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Examination of the Pulse</a:t>
            </a:r>
          </a:p>
        </p:txBody>
      </p:sp>
      <p:sp>
        <p:nvSpPr>
          <p:cNvPr id="69635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l" rtl="0" eaLnBrk="1" hangingPunct="1"/>
            <a:r>
              <a:rPr lang="en-US" sz="2400" smtClean="0"/>
              <a:t>Arteries:</a:t>
            </a:r>
          </a:p>
          <a:p>
            <a:pPr algn="l" rtl="0" eaLnBrk="1" hangingPunct="1"/>
            <a:r>
              <a:rPr lang="en-US" sz="2400" smtClean="0"/>
              <a:t>Carotid</a:t>
            </a:r>
          </a:p>
          <a:p>
            <a:pPr algn="l" rtl="0" eaLnBrk="1" hangingPunct="1"/>
            <a:r>
              <a:rPr lang="en-US" sz="2400" smtClean="0"/>
              <a:t>Brachial</a:t>
            </a:r>
          </a:p>
          <a:p>
            <a:pPr algn="l" rtl="0" eaLnBrk="1" hangingPunct="1"/>
            <a:r>
              <a:rPr lang="en-US" sz="2400" smtClean="0"/>
              <a:t>Radial</a:t>
            </a:r>
          </a:p>
          <a:p>
            <a:pPr algn="l" rtl="0" eaLnBrk="1" hangingPunct="1"/>
            <a:r>
              <a:rPr lang="en-US" sz="2400" smtClean="0"/>
              <a:t>Femoral</a:t>
            </a:r>
          </a:p>
          <a:p>
            <a:pPr algn="l" rtl="0" eaLnBrk="1" hangingPunct="1"/>
            <a:r>
              <a:rPr lang="en-US" sz="2400" smtClean="0"/>
              <a:t>Popliteal</a:t>
            </a:r>
          </a:p>
          <a:p>
            <a:pPr algn="l" rtl="0" eaLnBrk="1" hangingPunct="1"/>
            <a:r>
              <a:rPr lang="en-US" sz="2400" smtClean="0"/>
              <a:t>Posterior tibial</a:t>
            </a:r>
          </a:p>
          <a:p>
            <a:pPr algn="l" rtl="0" eaLnBrk="1" hangingPunct="1"/>
            <a:r>
              <a:rPr lang="en-US" sz="2400" smtClean="0"/>
              <a:t>Dorsalis pedis</a:t>
            </a:r>
          </a:p>
        </p:txBody>
      </p:sp>
      <p:sp>
        <p:nvSpPr>
          <p:cNvPr id="69636" name="Rectangle 7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l" rtl="0" eaLnBrk="1" hangingPunct="1"/>
            <a:r>
              <a:rPr lang="en-US" sz="2400" smtClean="0"/>
              <a:t>Characters:</a:t>
            </a:r>
          </a:p>
          <a:p>
            <a:pPr algn="l" rtl="0" eaLnBrk="1" hangingPunct="1"/>
            <a:r>
              <a:rPr lang="en-US" sz="2400" smtClean="0"/>
              <a:t>Rate</a:t>
            </a:r>
          </a:p>
          <a:p>
            <a:pPr algn="l" rtl="0" eaLnBrk="1" hangingPunct="1"/>
            <a:r>
              <a:rPr lang="en-US" sz="2400" smtClean="0"/>
              <a:t>Rhythm</a:t>
            </a:r>
          </a:p>
          <a:p>
            <a:pPr algn="l" rtl="0" eaLnBrk="1" hangingPunct="1"/>
            <a:r>
              <a:rPr lang="en-US" sz="2400" smtClean="0"/>
              <a:t>Volume</a:t>
            </a:r>
          </a:p>
          <a:p>
            <a:pPr algn="l" rtl="0" eaLnBrk="1" hangingPunct="1"/>
            <a:r>
              <a:rPr lang="en-US" sz="2400" smtClean="0"/>
              <a:t>Synchronicity</a:t>
            </a:r>
          </a:p>
          <a:p>
            <a:pPr algn="l" rtl="0" eaLnBrk="1" hangingPunct="1"/>
            <a:r>
              <a:rPr lang="en-US" sz="2400" smtClean="0"/>
              <a:t>Vessele wall</a:t>
            </a:r>
          </a:p>
          <a:p>
            <a:pPr algn="l" rtl="0" eaLnBrk="1" hangingPunct="1"/>
            <a:r>
              <a:rPr lang="en-US" sz="2400" smtClean="0"/>
              <a:t>Radiofemoral delay</a:t>
            </a:r>
          </a:p>
          <a:p>
            <a:pPr algn="l" rtl="0" eaLnBrk="1" hangingPunct="1"/>
            <a:r>
              <a:rPr lang="en-US" sz="2400" smtClean="0"/>
              <a:t>Other pulses &amp; carotid bruit</a:t>
            </a:r>
          </a:p>
        </p:txBody>
      </p:sp>
    </p:spTree>
    <p:extLst>
      <p:ext uri="{BB962C8B-B14F-4D97-AF65-F5344CB8AC3E}">
        <p14:creationId xmlns:p14="http://schemas.microsoft.com/office/powerpoint/2010/main" val="406310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PREPARING FOR EXAMINATION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Position: semi-sitting (45° angle)</a:t>
            </a:r>
          </a:p>
          <a:p>
            <a:pPr eaLnBrk="1" hangingPunct="1"/>
            <a:r>
              <a:rPr lang="en-US" smtClean="0"/>
              <a:t>Exposure: anterior chest</a:t>
            </a:r>
          </a:p>
          <a:p>
            <a:pPr eaLnBrk="1" hangingPunct="1"/>
            <a:r>
              <a:rPr lang="en-US" smtClean="0"/>
              <a:t>Patient’s right side</a:t>
            </a:r>
          </a:p>
          <a:p>
            <a:pPr eaLnBrk="1" hangingPunct="1"/>
            <a:r>
              <a:rPr lang="en-US" smtClean="0"/>
              <a:t>Warm your hand and your stethoscope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8286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STEPS OF EXAMINATION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Inspection</a:t>
            </a:r>
          </a:p>
          <a:p>
            <a:pPr eaLnBrk="1" hangingPunct="1"/>
            <a:r>
              <a:rPr lang="en-US" smtClean="0"/>
              <a:t>Palpation </a:t>
            </a:r>
          </a:p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Percussion </a:t>
            </a:r>
          </a:p>
          <a:p>
            <a:pPr eaLnBrk="1" hangingPunct="1"/>
            <a:r>
              <a:rPr lang="en-US" smtClean="0"/>
              <a:t>Auscultation</a:t>
            </a:r>
          </a:p>
        </p:txBody>
      </p:sp>
    </p:spTree>
    <p:extLst>
      <p:ext uri="{BB962C8B-B14F-4D97-AF65-F5344CB8AC3E}">
        <p14:creationId xmlns:p14="http://schemas.microsoft.com/office/powerpoint/2010/main" val="45400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INSPECTION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Chest deformity</a:t>
            </a:r>
          </a:p>
          <a:p>
            <a:pPr eaLnBrk="1" hangingPunct="1"/>
            <a:r>
              <a:rPr lang="en-US" smtClean="0"/>
              <a:t>Scars</a:t>
            </a:r>
          </a:p>
          <a:p>
            <a:pPr eaLnBrk="1" hangingPunct="1"/>
            <a:r>
              <a:rPr lang="en-US" smtClean="0"/>
              <a:t>Pulsations</a:t>
            </a:r>
          </a:p>
        </p:txBody>
      </p:sp>
    </p:spTree>
    <p:extLst>
      <p:ext uri="{BB962C8B-B14F-4D97-AF65-F5344CB8AC3E}">
        <p14:creationId xmlns:p14="http://schemas.microsoft.com/office/powerpoint/2010/main" val="192097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INSPECTION- Chest deformity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Pectus excavatum (funnel chest)</a:t>
            </a:r>
          </a:p>
          <a:p>
            <a:pPr lvl="1" eaLnBrk="1" hangingPunct="1"/>
            <a:r>
              <a:rPr lang="en-US" smtClean="0"/>
              <a:t>Localised depression of lower length of sternum or the whole sternum.</a:t>
            </a:r>
          </a:p>
          <a:p>
            <a:pPr lvl="1" eaLnBrk="1" hangingPunct="1"/>
            <a:r>
              <a:rPr lang="en-US" smtClean="0"/>
              <a:t>Causes</a:t>
            </a:r>
          </a:p>
          <a:p>
            <a:pPr lvl="2" eaLnBrk="1" hangingPunct="1"/>
            <a:r>
              <a:rPr lang="en-US" smtClean="0"/>
              <a:t>Developmental defect</a:t>
            </a:r>
          </a:p>
          <a:p>
            <a:pPr lvl="2" eaLnBrk="1" hangingPunct="1"/>
            <a:r>
              <a:rPr lang="en-US" smtClean="0"/>
              <a:t>Marfan’s syndrome</a:t>
            </a:r>
          </a:p>
          <a:p>
            <a:pPr lvl="1" eaLnBrk="1" hangingPunct="1"/>
            <a:r>
              <a:rPr lang="en-US" smtClean="0"/>
              <a:t>May displace the heart and affect palpation and auscultation.</a:t>
            </a:r>
          </a:p>
          <a:p>
            <a:pPr lvl="1"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4752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		 Pectus excavatum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8196" name="Picture 4" descr="Pectus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989138"/>
            <a:ext cx="3616325" cy="410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 descr="sum10907_fm-1b-Marfa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989138"/>
            <a:ext cx="3619500" cy="413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311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INSPECTION- Chest deformity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Pectus carinatum (pigeon chest)</a:t>
            </a:r>
          </a:p>
          <a:p>
            <a:pPr lvl="1" eaLnBrk="1" hangingPunct="1"/>
            <a:r>
              <a:rPr lang="en-US" smtClean="0"/>
              <a:t>Localised prominence of sternum and adjacent  costal cartilages.</a:t>
            </a:r>
          </a:p>
          <a:p>
            <a:pPr lvl="1" eaLnBrk="1" hangingPunct="1"/>
            <a:r>
              <a:rPr lang="en-US" smtClean="0"/>
              <a:t>Causes </a:t>
            </a:r>
          </a:p>
          <a:p>
            <a:pPr lvl="2" eaLnBrk="1" hangingPunct="1"/>
            <a:r>
              <a:rPr lang="en-US" smtClean="0"/>
              <a:t>Chromic respiratory or cardiac disease in childhood (precordial bulge)</a:t>
            </a:r>
          </a:p>
          <a:p>
            <a:pPr lvl="2" eaLnBrk="1" hangingPunct="1"/>
            <a:r>
              <a:rPr lang="en-US" smtClean="0"/>
              <a:t>Rickets </a:t>
            </a:r>
          </a:p>
          <a:p>
            <a:pPr lvl="2" eaLnBrk="1" hangingPunct="1"/>
            <a:r>
              <a:rPr lang="en-US" smtClean="0"/>
              <a:t>Rarely developmental</a:t>
            </a:r>
          </a:p>
        </p:txBody>
      </p:sp>
    </p:spTree>
    <p:extLst>
      <p:ext uri="{BB962C8B-B14F-4D97-AF65-F5344CB8AC3E}">
        <p14:creationId xmlns:p14="http://schemas.microsoft.com/office/powerpoint/2010/main" val="130932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		  Pectus carinatum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0244" name="Picture 4" descr="sum10907_fm-1a Marfan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989138"/>
            <a:ext cx="3619500" cy="412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 descr="pectus%20carinatum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060575"/>
            <a:ext cx="3609975" cy="412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165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INSPECTION- Scars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Sternotomy</a:t>
            </a:r>
          </a:p>
          <a:p>
            <a:pPr eaLnBrk="1" hangingPunct="1"/>
            <a:r>
              <a:rPr lang="en-US" smtClean="0"/>
              <a:t>Lateral thoracotomy</a:t>
            </a:r>
          </a:p>
          <a:p>
            <a:pPr eaLnBrk="1" hangingPunct="1"/>
            <a:r>
              <a:rPr lang="en-US" smtClean="0"/>
              <a:t>Infraclavicular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7292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INSPECTION- Scars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Sternotomy</a:t>
            </a:r>
          </a:p>
          <a:p>
            <a:pPr lvl="1" eaLnBrk="1" hangingPunct="1"/>
            <a:r>
              <a:rPr lang="en-US" smtClean="0"/>
              <a:t>Indicates open heart surgery</a:t>
            </a:r>
          </a:p>
          <a:p>
            <a:pPr lvl="2" eaLnBrk="1" hangingPunct="1"/>
            <a:r>
              <a:rPr lang="en-US" smtClean="0"/>
              <a:t>Valve replacement</a:t>
            </a:r>
          </a:p>
          <a:p>
            <a:pPr lvl="2" eaLnBrk="1" hangingPunct="1"/>
            <a:r>
              <a:rPr lang="en-US" smtClean="0"/>
              <a:t>Open mitral valvotomy</a:t>
            </a:r>
          </a:p>
          <a:p>
            <a:pPr lvl="2" eaLnBrk="1" hangingPunct="1"/>
            <a:r>
              <a:rPr lang="en-US" smtClean="0"/>
              <a:t>Coronary artery bypass grafting (CABG)</a:t>
            </a:r>
          </a:p>
          <a:p>
            <a:pPr lvl="2" eaLnBrk="1" hangingPunct="1"/>
            <a:r>
              <a:rPr lang="en-US" smtClean="0"/>
              <a:t>Thymic excision (thymomectomy)	</a:t>
            </a:r>
          </a:p>
          <a:p>
            <a:pPr lvl="2"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0671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3316" name="Picture 5" descr="CAB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484313"/>
            <a:ext cx="6464300" cy="413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939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4281" y="2355610"/>
            <a:ext cx="4572638" cy="3429479"/>
          </a:xfr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8763531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INSPECTION- Scars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Lateral thoracotomy</a:t>
            </a:r>
          </a:p>
          <a:p>
            <a:pPr lvl="1" eaLnBrk="1" hangingPunct="1"/>
            <a:r>
              <a:rPr lang="en-US" smtClean="0"/>
              <a:t>Closed mitral valvotomy (Left Submammary scar)</a:t>
            </a:r>
          </a:p>
          <a:p>
            <a:pPr lvl="1" eaLnBrk="1" hangingPunct="1"/>
            <a:r>
              <a:rPr lang="en-US" smtClean="0"/>
              <a:t>Lung surgery (eg pneumonectomy)</a:t>
            </a:r>
          </a:p>
          <a:p>
            <a:pPr lvl="1" eaLnBrk="1" hangingPunct="1"/>
            <a:r>
              <a:rPr lang="en-US" smtClean="0"/>
              <a:t>Oesophageal surgery</a:t>
            </a:r>
          </a:p>
        </p:txBody>
      </p:sp>
    </p:spTree>
    <p:extLst>
      <p:ext uri="{BB962C8B-B14F-4D97-AF65-F5344CB8AC3E}">
        <p14:creationId xmlns:p14="http://schemas.microsoft.com/office/powerpoint/2010/main" val="51212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5364" name="Picture 4" descr="MMC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125538"/>
            <a:ext cx="6561137" cy="493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887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6388" name="Picture 4" descr="Thoracotomy scars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1916113"/>
            <a:ext cx="3613150" cy="411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490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350963" y="404813"/>
            <a:ext cx="7793037" cy="1143000"/>
          </a:xfrm>
        </p:spPr>
        <p:txBody>
          <a:bodyPr/>
          <a:lstStyle/>
          <a:p>
            <a:pPr eaLnBrk="1" hangingPunct="1"/>
            <a:r>
              <a:rPr lang="en-US" smtClean="0"/>
              <a:t>INSPECTION- Scars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1916113"/>
            <a:ext cx="7772400" cy="4114800"/>
          </a:xfrm>
        </p:spPr>
        <p:txBody>
          <a:bodyPr/>
          <a:lstStyle/>
          <a:p>
            <a:pPr eaLnBrk="1" hangingPunct="1"/>
            <a:r>
              <a:rPr lang="en-US" smtClean="0"/>
              <a:t>Infraclavicular incision</a:t>
            </a:r>
          </a:p>
          <a:p>
            <a:pPr lvl="1" eaLnBrk="1" hangingPunct="1"/>
            <a:r>
              <a:rPr lang="en-US" smtClean="0"/>
              <a:t>Pacemaker implantation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pic>
        <p:nvPicPr>
          <p:cNvPr id="17412" name="Picture 4" descr="Pacemaker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048000"/>
            <a:ext cx="3810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 descr="pacemaker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068638"/>
            <a:ext cx="3800475" cy="378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144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INSPECTION- Pulsations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Apex beat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Visible or not</a:t>
            </a:r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Precordial hyperactivity</a:t>
            </a:r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Epigastric pulsations	</a:t>
            </a:r>
          </a:p>
          <a:p>
            <a:pPr lvl="1" eaLnBrk="1" hangingPunct="1">
              <a:lnSpc>
                <a:spcPct val="90000"/>
              </a:lnSpc>
            </a:pPr>
            <a:r>
              <a:rPr lang="en-GB" smtClean="0"/>
              <a:t>Right ventricular hypertrophy</a:t>
            </a:r>
          </a:p>
          <a:p>
            <a:pPr lvl="1" eaLnBrk="1" hangingPunct="1">
              <a:lnSpc>
                <a:spcPct val="90000"/>
              </a:lnSpc>
            </a:pPr>
            <a:r>
              <a:rPr lang="en-GB" smtClean="0"/>
              <a:t>Abdominal aorta (aneurysm)</a:t>
            </a:r>
          </a:p>
          <a:p>
            <a:pPr lvl="1" eaLnBrk="1" hangingPunct="1">
              <a:lnSpc>
                <a:spcPct val="90000"/>
              </a:lnSpc>
            </a:pPr>
            <a:r>
              <a:rPr lang="en-GB" smtClean="0"/>
              <a:t>Pulsatile hepatomegaly (TR)</a:t>
            </a:r>
          </a:p>
          <a:p>
            <a:pPr lvl="1" eaLnBrk="1" hangingPunct="1">
              <a:lnSpc>
                <a:spcPct val="90000"/>
              </a:lnSpc>
            </a:pPr>
            <a:r>
              <a:rPr lang="en-GB" smtClean="0"/>
              <a:t>Thin person</a:t>
            </a:r>
          </a:p>
          <a:p>
            <a:pPr eaLnBrk="1" hangingPunct="1">
              <a:lnSpc>
                <a:spcPct val="90000"/>
              </a:lnSpc>
            </a:pPr>
            <a:endParaRPr lang="en-GB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9634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INSPECTION- Pulsations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Second left intercostal space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Pulmonary artery dilatation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Pulmonary hypertension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Second right intercostal space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Aneurysm of ascending aorta or arch of aorta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Third left intercostal space</a:t>
            </a:r>
          </a:p>
          <a:p>
            <a:pPr lvl="1" eaLnBrk="1" hangingPunct="1">
              <a:lnSpc>
                <a:spcPct val="90000"/>
              </a:lnSpc>
            </a:pPr>
            <a:r>
              <a:rPr lang="en-GB" smtClean="0"/>
              <a:t>Right ventricular hypertrophy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1615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PALPATION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Apex beat</a:t>
            </a:r>
          </a:p>
          <a:p>
            <a:pPr eaLnBrk="1" hangingPunct="1"/>
            <a:r>
              <a:rPr lang="en-US" smtClean="0"/>
              <a:t>Heaves </a:t>
            </a:r>
          </a:p>
          <a:p>
            <a:pPr eaLnBrk="1" hangingPunct="1"/>
            <a:r>
              <a:rPr lang="en-US" smtClean="0"/>
              <a:t>Thrills </a:t>
            </a:r>
          </a:p>
        </p:txBody>
      </p:sp>
    </p:spTree>
    <p:extLst>
      <p:ext uri="{BB962C8B-B14F-4D97-AF65-F5344CB8AC3E}">
        <p14:creationId xmlns:p14="http://schemas.microsoft.com/office/powerpoint/2010/main" val="225052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PALPATION</a:t>
            </a:r>
          </a:p>
        </p:txBody>
      </p:sp>
      <p:pic>
        <p:nvPicPr>
          <p:cNvPr id="21507" name="Picture 4" descr="apexbeat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420938"/>
            <a:ext cx="2911475" cy="2882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508" name="Picture 5" descr="parasternalheav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420938"/>
            <a:ext cx="2900363" cy="288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7" descr="thrill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2420938"/>
            <a:ext cx="2897187" cy="288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AutoShape 9"/>
          <p:cNvSpPr>
            <a:spLocks noChangeArrowheads="1"/>
          </p:cNvSpPr>
          <p:nvPr/>
        </p:nvSpPr>
        <p:spPr bwMode="auto">
          <a:xfrm>
            <a:off x="5724525" y="3716338"/>
            <a:ext cx="719138" cy="290512"/>
          </a:xfrm>
          <a:prstGeom prst="rightArrow">
            <a:avLst>
              <a:gd name="adj1" fmla="val 50000"/>
              <a:gd name="adj2" fmla="val 61885"/>
            </a:avLst>
          </a:prstGeom>
          <a:solidFill>
            <a:schemeClr val="hlink"/>
          </a:solidFill>
          <a:ln w="825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AutoShape 10"/>
          <p:cNvSpPr>
            <a:spLocks noChangeArrowheads="1"/>
          </p:cNvSpPr>
          <p:nvPr/>
        </p:nvSpPr>
        <p:spPr bwMode="auto">
          <a:xfrm>
            <a:off x="2700338" y="3716338"/>
            <a:ext cx="719137" cy="290512"/>
          </a:xfrm>
          <a:prstGeom prst="rightArrow">
            <a:avLst>
              <a:gd name="adj1" fmla="val 50000"/>
              <a:gd name="adj2" fmla="val 61885"/>
            </a:avLst>
          </a:prstGeom>
          <a:solidFill>
            <a:schemeClr val="hlink"/>
          </a:solidFill>
          <a:ln w="825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6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PALPATION- apex beat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Lowermost and outermost point of cardiac impulse ( point of maximum impulse, PMI).</a:t>
            </a:r>
          </a:p>
          <a:p>
            <a:pPr eaLnBrk="1" hangingPunct="1"/>
            <a:r>
              <a:rPr lang="en-GB" smtClean="0"/>
              <a:t>Palpated by the palm of the right hand.</a:t>
            </a:r>
          </a:p>
          <a:p>
            <a:pPr eaLnBrk="1" hangingPunct="1">
              <a:buFont typeface="Wingdings" pitchFamily="2" charset="2"/>
              <a:buNone/>
            </a:pPr>
            <a:endParaRPr lang="en-GB" smtClean="0"/>
          </a:p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2000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PALPATION- apex beat</a:t>
            </a:r>
          </a:p>
        </p:txBody>
      </p:sp>
      <p:pic>
        <p:nvPicPr>
          <p:cNvPr id="23555" name="Picture 4" descr="apexbeat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11413" y="2133600"/>
            <a:ext cx="4019550" cy="39798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37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Carotid artery</a:t>
            </a:r>
          </a:p>
        </p:txBody>
      </p:sp>
      <p:pic>
        <p:nvPicPr>
          <p:cNvPr id="70659" name="Picture 4" descr="head-thyroid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2609850"/>
            <a:ext cx="3810000" cy="2857500"/>
          </a:xfrm>
          <a:noFill/>
        </p:spPr>
      </p:pic>
      <p:pic>
        <p:nvPicPr>
          <p:cNvPr id="70660" name="Picture 6" descr="untitled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32363" y="2600325"/>
            <a:ext cx="3492500" cy="2881313"/>
          </a:xfrm>
          <a:noFill/>
        </p:spPr>
      </p:pic>
    </p:spTree>
    <p:extLst>
      <p:ext uri="{BB962C8B-B14F-4D97-AF65-F5344CB8AC3E}">
        <p14:creationId xmlns:p14="http://schemas.microsoft.com/office/powerpoint/2010/main" val="214414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PALPATION- apex beat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017713"/>
            <a:ext cx="4175125" cy="4114800"/>
          </a:xfrm>
        </p:spPr>
        <p:txBody>
          <a:bodyPr/>
          <a:lstStyle/>
          <a:p>
            <a:pPr eaLnBrk="1" hangingPunct="1"/>
            <a:r>
              <a:rPr lang="en-US" smtClean="0"/>
              <a:t>If you cannot feel it in the supine position, ask the patient to roll to the partial left lateral decubitus position, and palpate again.</a:t>
            </a:r>
          </a:p>
          <a:p>
            <a:pPr eaLnBrk="1" hangingPunct="1"/>
            <a:endParaRPr lang="en-US" smtClean="0"/>
          </a:p>
        </p:txBody>
      </p:sp>
      <p:pic>
        <p:nvPicPr>
          <p:cNvPr id="24580" name="Picture 4" descr="apex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916113"/>
            <a:ext cx="4113212" cy="413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110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PALPATION- apex beat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Determine:</a:t>
            </a:r>
          </a:p>
          <a:p>
            <a:pPr lvl="1" eaLnBrk="1" hangingPunct="1"/>
            <a:r>
              <a:rPr lang="en-US" smtClean="0"/>
              <a:t>Location</a:t>
            </a:r>
          </a:p>
          <a:p>
            <a:pPr lvl="1" eaLnBrk="1" hangingPunct="1"/>
            <a:r>
              <a:rPr lang="en-US" smtClean="0"/>
              <a:t>Size </a:t>
            </a:r>
          </a:p>
          <a:p>
            <a:pPr lvl="1" eaLnBrk="1" hangingPunct="1"/>
            <a:r>
              <a:rPr lang="en-US" smtClean="0"/>
              <a:t>Character </a:t>
            </a:r>
          </a:p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9335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PALPATION- apex beat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Normal apex beat:</a:t>
            </a:r>
          </a:p>
          <a:p>
            <a:pPr lvl="1" eaLnBrk="1" hangingPunct="1"/>
            <a:r>
              <a:rPr lang="en-US" smtClean="0"/>
              <a:t>Location: the 5th left intercostal space at or medial to the midclavicular line.</a:t>
            </a:r>
          </a:p>
          <a:p>
            <a:pPr lvl="1" eaLnBrk="1" hangingPunct="1"/>
            <a:r>
              <a:rPr lang="en-US" smtClean="0"/>
              <a:t>Size: less than 2 cm</a:t>
            </a:r>
          </a:p>
          <a:p>
            <a:pPr lvl="1" eaLnBrk="1" hangingPunct="1"/>
            <a:r>
              <a:rPr lang="en-US" smtClean="0"/>
              <a:t>Character: short and “kicking”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2497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PALPATION- apex beat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7652" name="Picture 5" descr="untitl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2060575"/>
            <a:ext cx="4362450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682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PALPATION- apex beat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Impalpable apex beat</a:t>
            </a:r>
          </a:p>
          <a:p>
            <a:pPr lvl="1" eaLnBrk="1" hangingPunct="1"/>
            <a:r>
              <a:rPr lang="en-US" smtClean="0"/>
              <a:t>Obesity</a:t>
            </a:r>
          </a:p>
          <a:p>
            <a:pPr lvl="1" eaLnBrk="1" hangingPunct="1"/>
            <a:r>
              <a:rPr lang="en-US" smtClean="0"/>
              <a:t>Hyperinflation (Emphysema,asthma)</a:t>
            </a:r>
          </a:p>
          <a:p>
            <a:pPr lvl="1" eaLnBrk="1" hangingPunct="1"/>
            <a:r>
              <a:rPr lang="en-US" smtClean="0"/>
              <a:t>Pleural/pericardial effusion</a:t>
            </a:r>
          </a:p>
          <a:p>
            <a:pPr lvl="1" eaLnBrk="1" hangingPunct="1"/>
            <a:r>
              <a:rPr lang="en-US" smtClean="0"/>
              <a:t>Pneumothorax</a:t>
            </a:r>
          </a:p>
          <a:p>
            <a:pPr lvl="1" eaLnBrk="1" hangingPunct="1"/>
            <a:r>
              <a:rPr lang="en-US" smtClean="0"/>
              <a:t>Behind a rib</a:t>
            </a:r>
          </a:p>
          <a:p>
            <a:pPr lvl="1" eaLnBrk="1" hangingPunct="1"/>
            <a:r>
              <a:rPr lang="en-US" smtClean="0"/>
              <a:t>Dextrocardia</a:t>
            </a:r>
          </a:p>
          <a:p>
            <a:pPr lvl="1"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1640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PALPATION- apex beat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4541837" cy="4114800"/>
          </a:xfrm>
        </p:spPr>
        <p:txBody>
          <a:bodyPr/>
          <a:lstStyle/>
          <a:p>
            <a:pPr eaLnBrk="1" hangingPunct="1"/>
            <a:r>
              <a:rPr lang="en-US" smtClean="0"/>
              <a:t>Displaced apex beat</a:t>
            </a:r>
          </a:p>
          <a:p>
            <a:pPr lvl="1" eaLnBrk="1" hangingPunct="1"/>
            <a:r>
              <a:rPr lang="en-US" smtClean="0"/>
              <a:t>LV dilatation</a:t>
            </a:r>
          </a:p>
          <a:p>
            <a:pPr lvl="1" eaLnBrk="1" hangingPunct="1"/>
            <a:r>
              <a:rPr lang="en-US" smtClean="0"/>
              <a:t>Large pleural effusion</a:t>
            </a:r>
          </a:p>
          <a:p>
            <a:pPr lvl="1" eaLnBrk="1" hangingPunct="1"/>
            <a:r>
              <a:rPr lang="en-US" smtClean="0"/>
              <a:t>Tension pneumothorax</a:t>
            </a:r>
          </a:p>
          <a:p>
            <a:pPr lvl="1" eaLnBrk="1" hangingPunct="1"/>
            <a:r>
              <a:rPr lang="en-US" smtClean="0"/>
              <a:t>Pneumonectomy </a:t>
            </a:r>
          </a:p>
          <a:p>
            <a:pPr lvl="1" eaLnBrk="1" hangingPunct="1"/>
            <a:r>
              <a:rPr lang="en-US" smtClean="0"/>
              <a:t>Lung collapse</a:t>
            </a:r>
          </a:p>
          <a:p>
            <a:pPr lvl="1" eaLnBrk="1" hangingPunct="1"/>
            <a:endParaRPr lang="en-US" smtClean="0"/>
          </a:p>
          <a:p>
            <a:pPr lvl="1" eaLnBrk="1" hangingPunct="1"/>
            <a:endParaRPr lang="en-US" smtClean="0"/>
          </a:p>
          <a:p>
            <a:pPr lvl="1" eaLnBrk="1" hangingPunct="1"/>
            <a:endParaRPr lang="en-US" smtClean="0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5795963" y="1989138"/>
            <a:ext cx="2808287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</a:pPr>
            <a:endParaRPr lang="en-US" sz="2800"/>
          </a:p>
          <a:p>
            <a:pPr marL="742950" lvl="1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None/>
            </a:pPr>
            <a:r>
              <a:rPr lang="en-US" sz="2800"/>
              <a:t>  </a:t>
            </a:r>
          </a:p>
          <a:p>
            <a:pPr marL="742950" lvl="1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None/>
            </a:pPr>
            <a:r>
              <a:rPr lang="en-US" sz="2000"/>
              <a:t>   </a:t>
            </a:r>
          </a:p>
          <a:p>
            <a:pPr marL="742950" lvl="1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None/>
            </a:pPr>
            <a:r>
              <a:rPr lang="en-US" sz="2000"/>
              <a:t>   away from the affected side</a:t>
            </a:r>
          </a:p>
          <a:p>
            <a:pPr marL="742950" lvl="1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None/>
            </a:pPr>
            <a:r>
              <a:rPr lang="en-US" sz="2000"/>
              <a:t>    </a:t>
            </a:r>
          </a:p>
          <a:p>
            <a:pPr marL="742950" lvl="1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None/>
            </a:pPr>
            <a:r>
              <a:rPr lang="en-US" sz="2000"/>
              <a:t>   towards the  affected side</a:t>
            </a:r>
          </a:p>
        </p:txBody>
      </p:sp>
      <p:sp>
        <p:nvSpPr>
          <p:cNvPr id="29701" name="AutoShape 5"/>
          <p:cNvSpPr>
            <a:spLocks/>
          </p:cNvSpPr>
          <p:nvPr/>
        </p:nvSpPr>
        <p:spPr bwMode="auto">
          <a:xfrm>
            <a:off x="5940425" y="3284538"/>
            <a:ext cx="287338" cy="792162"/>
          </a:xfrm>
          <a:prstGeom prst="rightBrace">
            <a:avLst>
              <a:gd name="adj1" fmla="val 22974"/>
              <a:gd name="adj2" fmla="val 50000"/>
            </a:avLst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2" name="AutoShape 6"/>
          <p:cNvSpPr>
            <a:spLocks/>
          </p:cNvSpPr>
          <p:nvPr/>
        </p:nvSpPr>
        <p:spPr bwMode="auto">
          <a:xfrm>
            <a:off x="5940425" y="4221163"/>
            <a:ext cx="287338" cy="863600"/>
          </a:xfrm>
          <a:prstGeom prst="rightBrace">
            <a:avLst>
              <a:gd name="adj1" fmla="val 25046"/>
              <a:gd name="adj2" fmla="val 50000"/>
            </a:avLst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88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PALPATION- apex beat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017713"/>
            <a:ext cx="819943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Abnormal characters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Tapping: Mitral stenosis (palpable S1)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Double impulse: Hypertrophic cardiomyopathy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Forceful and sustained (heaving):LVH (Aortic stenosis, hypertension)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Forceful and ill-sustained (thrusting): aortic regurgitation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Diffuse or dyskinetic (&gt;2.5cm): LV dysfunction, large anterior MI</a:t>
            </a:r>
          </a:p>
        </p:txBody>
      </p:sp>
    </p:spTree>
    <p:extLst>
      <p:ext uri="{BB962C8B-B14F-4D97-AF65-F5344CB8AC3E}">
        <p14:creationId xmlns:p14="http://schemas.microsoft.com/office/powerpoint/2010/main" val="41904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PALPATION- </a:t>
            </a:r>
            <a:r>
              <a:rPr lang="en-US" sz="3600" smtClean="0"/>
              <a:t>Left parasternal heave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By heel of the hand or whole palmar surface of the hand</a:t>
            </a:r>
          </a:p>
        </p:txBody>
      </p:sp>
      <p:pic>
        <p:nvPicPr>
          <p:cNvPr id="31748" name="Picture 4" descr="parasternalheav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3213100"/>
            <a:ext cx="2900363" cy="288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5" descr="untitled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213100"/>
            <a:ext cx="4170362" cy="291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745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PALPATION- </a:t>
            </a:r>
            <a:r>
              <a:rPr lang="en-US" sz="3600" smtClean="0"/>
              <a:t>Left parasternal heave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205662" cy="4114800"/>
          </a:xfrm>
        </p:spPr>
        <p:txBody>
          <a:bodyPr/>
          <a:lstStyle/>
          <a:p>
            <a:pPr eaLnBrk="1" hangingPunct="1"/>
            <a:r>
              <a:rPr lang="en-US" smtClean="0"/>
              <a:t>Causes:</a:t>
            </a:r>
          </a:p>
          <a:p>
            <a:pPr lvl="1" eaLnBrk="1" hangingPunct="1"/>
            <a:r>
              <a:rPr lang="en-US" smtClean="0"/>
              <a:t>Right ventricular hypertrophy or dialatation</a:t>
            </a:r>
          </a:p>
          <a:p>
            <a:pPr lvl="1" eaLnBrk="1" hangingPunct="1"/>
            <a:r>
              <a:rPr lang="en-US" smtClean="0"/>
              <a:t>Severe left atrial enlargement 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mtClean="0"/>
              <a:t>    (RV pushed anteriorly)</a:t>
            </a:r>
          </a:p>
        </p:txBody>
      </p:sp>
    </p:spTree>
    <p:extLst>
      <p:ext uri="{BB962C8B-B14F-4D97-AF65-F5344CB8AC3E}">
        <p14:creationId xmlns:p14="http://schemas.microsoft.com/office/powerpoint/2010/main" val="123827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PALPATION-Thrills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219200"/>
            <a:ext cx="7772400" cy="4572000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Thrill=palpable murmur</a:t>
            </a:r>
          </a:p>
          <a:p>
            <a:pPr eaLnBrk="1" hangingPunct="1">
              <a:lnSpc>
                <a:spcPct val="80000"/>
              </a:lnSpc>
              <a:buSzPct val="100000"/>
              <a:buFont typeface="Wingdings" pitchFamily="2" charset="2"/>
              <a:buChar char=""/>
            </a:pPr>
            <a:r>
              <a:rPr lang="en-US" sz="2800" dirty="0" smtClean="0"/>
              <a:t>Feel for thrills with flat hand, over: apex, left sternal edge, base of heart .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If present use carotid pulse or </a:t>
            </a:r>
            <a:r>
              <a:rPr lang="en-US" sz="2800" dirty="0" err="1" smtClean="0"/>
              <a:t>apec</a:t>
            </a:r>
            <a:r>
              <a:rPr lang="en-US" sz="2800" dirty="0" smtClean="0"/>
              <a:t> beat to determine timing of thrill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Systolic thrill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Apex: mitral regurgitation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Tricuspid/lower left </a:t>
            </a:r>
            <a:r>
              <a:rPr lang="en-US" sz="2400" dirty="0" err="1" smtClean="0"/>
              <a:t>paraternal</a:t>
            </a:r>
            <a:r>
              <a:rPr lang="en-US" sz="2400" dirty="0" smtClean="0"/>
              <a:t>: VSD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Aortic area: aortic stenosis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Diastolic thrill: very rare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Apex : mitral stenosis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Parasternal : </a:t>
            </a:r>
            <a:r>
              <a:rPr lang="en-US" sz="2400" dirty="0" err="1" smtClean="0"/>
              <a:t>aoertic</a:t>
            </a:r>
            <a:r>
              <a:rPr lang="en-US" sz="2400" dirty="0" smtClean="0"/>
              <a:t> regurgitation</a:t>
            </a:r>
          </a:p>
        </p:txBody>
      </p:sp>
    </p:spTree>
    <p:extLst>
      <p:ext uri="{BB962C8B-B14F-4D97-AF65-F5344CB8AC3E}">
        <p14:creationId xmlns:p14="http://schemas.microsoft.com/office/powerpoint/2010/main" val="144496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324" y="51319"/>
            <a:ext cx="9106676" cy="6830008"/>
          </a:xfrm>
          <a:noFill/>
        </p:spPr>
      </p:pic>
    </p:spTree>
    <p:extLst>
      <p:ext uri="{BB962C8B-B14F-4D97-AF65-F5344CB8AC3E}">
        <p14:creationId xmlns:p14="http://schemas.microsoft.com/office/powerpoint/2010/main" val="94694635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AUSCULTATION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Heart sounds</a:t>
            </a:r>
          </a:p>
          <a:p>
            <a:pPr eaLnBrk="1" hangingPunct="1"/>
            <a:r>
              <a:rPr lang="en-US" smtClean="0"/>
              <a:t>Added sounds</a:t>
            </a:r>
          </a:p>
          <a:p>
            <a:pPr eaLnBrk="1" hangingPunct="1"/>
            <a:r>
              <a:rPr lang="en-US" smtClean="0"/>
              <a:t>Murmurs </a:t>
            </a:r>
          </a:p>
        </p:txBody>
      </p:sp>
    </p:spTree>
    <p:extLst>
      <p:ext uri="{BB962C8B-B14F-4D97-AF65-F5344CB8AC3E}">
        <p14:creationId xmlns:p14="http://schemas.microsoft.com/office/powerpoint/2010/main" val="42986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AUSCULTATION-areas </a:t>
            </a:r>
          </a:p>
        </p:txBody>
      </p:sp>
      <p:pic>
        <p:nvPicPr>
          <p:cNvPr id="35843" name="Picture 4" descr="4areas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43213" y="2420938"/>
            <a:ext cx="3095625" cy="32718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5844" name="Line 7"/>
          <p:cNvSpPr>
            <a:spLocks noChangeShapeType="1"/>
          </p:cNvSpPr>
          <p:nvPr/>
        </p:nvSpPr>
        <p:spPr bwMode="auto">
          <a:xfrm flipH="1">
            <a:off x="4643438" y="2781300"/>
            <a:ext cx="1657350" cy="935038"/>
          </a:xfrm>
          <a:prstGeom prst="line">
            <a:avLst/>
          </a:prstGeom>
          <a:noFill/>
          <a:ln w="76200" cmpd="tri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5845" name="Line 8"/>
          <p:cNvSpPr>
            <a:spLocks noChangeShapeType="1"/>
          </p:cNvSpPr>
          <p:nvPr/>
        </p:nvSpPr>
        <p:spPr bwMode="auto">
          <a:xfrm>
            <a:off x="2339975" y="3141663"/>
            <a:ext cx="1511300" cy="574675"/>
          </a:xfrm>
          <a:prstGeom prst="line">
            <a:avLst/>
          </a:prstGeom>
          <a:noFill/>
          <a:ln w="76200" cmpd="tri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5846" name="Line 9"/>
          <p:cNvSpPr>
            <a:spLocks noChangeShapeType="1"/>
          </p:cNvSpPr>
          <p:nvPr/>
        </p:nvSpPr>
        <p:spPr bwMode="auto">
          <a:xfrm flipV="1">
            <a:off x="2411413" y="4652963"/>
            <a:ext cx="2089150" cy="792162"/>
          </a:xfrm>
          <a:prstGeom prst="line">
            <a:avLst/>
          </a:prstGeom>
          <a:noFill/>
          <a:ln w="76200" cmpd="tri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5847" name="Line 11"/>
          <p:cNvSpPr>
            <a:spLocks noChangeShapeType="1"/>
          </p:cNvSpPr>
          <p:nvPr/>
        </p:nvSpPr>
        <p:spPr bwMode="auto">
          <a:xfrm flipH="1" flipV="1">
            <a:off x="5364163" y="4652963"/>
            <a:ext cx="1079500" cy="288925"/>
          </a:xfrm>
          <a:prstGeom prst="line">
            <a:avLst/>
          </a:prstGeom>
          <a:noFill/>
          <a:ln w="76200" cmpd="tri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5848" name="Text Box 12"/>
          <p:cNvSpPr txBox="1">
            <a:spLocks noChangeArrowheads="1"/>
          </p:cNvSpPr>
          <p:nvPr/>
        </p:nvSpPr>
        <p:spPr bwMode="auto">
          <a:xfrm>
            <a:off x="395288" y="2349500"/>
            <a:ext cx="2089149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/>
              <a:t>Aortic area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 dirty="0"/>
              <a:t>2</a:t>
            </a:r>
            <a:r>
              <a:rPr lang="en-US" sz="2000" baseline="30000" dirty="0"/>
              <a:t>nd</a:t>
            </a:r>
            <a:r>
              <a:rPr lang="en-US" sz="2000" dirty="0"/>
              <a:t> right intercostal space</a:t>
            </a:r>
          </a:p>
        </p:txBody>
      </p:sp>
      <p:sp>
        <p:nvSpPr>
          <p:cNvPr id="35849" name="Text Box 13"/>
          <p:cNvSpPr txBox="1">
            <a:spLocks noChangeArrowheads="1"/>
          </p:cNvSpPr>
          <p:nvPr/>
        </p:nvSpPr>
        <p:spPr bwMode="auto">
          <a:xfrm>
            <a:off x="395288" y="4652963"/>
            <a:ext cx="208915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Tricuspid area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/>
              <a:t>4</a:t>
            </a:r>
            <a:r>
              <a:rPr lang="en-US" sz="2000" baseline="30000"/>
              <a:t>th</a:t>
            </a:r>
            <a:r>
              <a:rPr lang="en-US" sz="2000"/>
              <a:t> or 5</a:t>
            </a:r>
            <a:r>
              <a:rPr lang="en-US" sz="2000" baseline="30000"/>
              <a:t>th</a:t>
            </a:r>
            <a:r>
              <a:rPr lang="en-US" sz="2000"/>
              <a:t> left intercostal space</a:t>
            </a:r>
          </a:p>
        </p:txBody>
      </p:sp>
      <p:sp>
        <p:nvSpPr>
          <p:cNvPr id="35850" name="Text Box 14"/>
          <p:cNvSpPr txBox="1">
            <a:spLocks noChangeArrowheads="1"/>
          </p:cNvSpPr>
          <p:nvPr/>
        </p:nvSpPr>
        <p:spPr bwMode="auto">
          <a:xfrm>
            <a:off x="6300788" y="2349500"/>
            <a:ext cx="2089150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Pulmonary area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/>
              <a:t>2</a:t>
            </a:r>
            <a:r>
              <a:rPr lang="en-US" sz="2000" baseline="30000"/>
              <a:t>nd</a:t>
            </a:r>
            <a:r>
              <a:rPr lang="en-US" sz="2000"/>
              <a:t> left intercostal space</a:t>
            </a:r>
          </a:p>
        </p:txBody>
      </p:sp>
      <p:sp>
        <p:nvSpPr>
          <p:cNvPr id="35851" name="Text Box 15"/>
          <p:cNvSpPr txBox="1">
            <a:spLocks noChangeArrowheads="1"/>
          </p:cNvSpPr>
          <p:nvPr/>
        </p:nvSpPr>
        <p:spPr bwMode="auto">
          <a:xfrm>
            <a:off x="6443663" y="4508500"/>
            <a:ext cx="2700337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Mitral area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/>
              <a:t>5</a:t>
            </a:r>
            <a:r>
              <a:rPr lang="en-US" sz="2000" baseline="30000"/>
              <a:t>th</a:t>
            </a:r>
            <a:r>
              <a:rPr lang="en-US" sz="2000"/>
              <a:t> left intercostal space at midclavicular line or at apex beat</a:t>
            </a:r>
          </a:p>
        </p:txBody>
      </p:sp>
    </p:spTree>
    <p:extLst>
      <p:ext uri="{BB962C8B-B14F-4D97-AF65-F5344CB8AC3E}">
        <p14:creationId xmlns:p14="http://schemas.microsoft.com/office/powerpoint/2010/main" val="239497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AUSCULTATION-stethoscope</a:t>
            </a:r>
          </a:p>
        </p:txBody>
      </p:sp>
      <p:pic>
        <p:nvPicPr>
          <p:cNvPr id="36867" name="Picture 4" descr="diaphragm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92725" y="2205038"/>
            <a:ext cx="2382838" cy="21764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6868" name="Picture 5" descr="be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205038"/>
            <a:ext cx="2576512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Text Box 6"/>
          <p:cNvSpPr txBox="1">
            <a:spLocks noChangeArrowheads="1"/>
          </p:cNvSpPr>
          <p:nvPr/>
        </p:nvSpPr>
        <p:spPr bwMode="auto">
          <a:xfrm>
            <a:off x="539750" y="4581525"/>
            <a:ext cx="4176713" cy="163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/>
              <a:t>Bell</a:t>
            </a:r>
          </a:p>
          <a:p>
            <a:pPr eaLnBrk="1" hangingPunct="1">
              <a:spcBef>
                <a:spcPct val="50000"/>
              </a:spcBef>
            </a:pPr>
            <a:r>
              <a:rPr lang="en-US"/>
              <a:t>For low-pitched sounds</a:t>
            </a:r>
          </a:p>
          <a:p>
            <a:pPr eaLnBrk="1" hangingPunct="1">
              <a:lnSpc>
                <a:spcPct val="65000"/>
              </a:lnSpc>
              <a:spcBef>
                <a:spcPct val="50000"/>
              </a:spcBef>
            </a:pPr>
            <a:r>
              <a:rPr lang="en-US" sz="1800"/>
              <a:t>S3, S4</a:t>
            </a:r>
          </a:p>
          <a:p>
            <a:pPr eaLnBrk="1" hangingPunct="1">
              <a:lnSpc>
                <a:spcPct val="65000"/>
              </a:lnSpc>
              <a:spcBef>
                <a:spcPct val="50000"/>
              </a:spcBef>
            </a:pPr>
            <a:r>
              <a:rPr lang="en-US" sz="1800"/>
              <a:t>Murmur of MS</a:t>
            </a:r>
          </a:p>
        </p:txBody>
      </p:sp>
      <p:sp>
        <p:nvSpPr>
          <p:cNvPr id="36870" name="Text Box 8"/>
          <p:cNvSpPr txBox="1">
            <a:spLocks noChangeArrowheads="1"/>
          </p:cNvSpPr>
          <p:nvPr/>
        </p:nvSpPr>
        <p:spPr bwMode="auto">
          <a:xfrm>
            <a:off x="4356100" y="4652963"/>
            <a:ext cx="4176713" cy="163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/>
              <a:t>Diaphragm</a:t>
            </a:r>
          </a:p>
          <a:p>
            <a:pPr eaLnBrk="1" hangingPunct="1">
              <a:spcBef>
                <a:spcPct val="50000"/>
              </a:spcBef>
            </a:pPr>
            <a:r>
              <a:rPr lang="en-US"/>
              <a:t>For high-pitched sounds</a:t>
            </a:r>
          </a:p>
          <a:p>
            <a:pPr eaLnBrk="1" hangingPunct="1">
              <a:lnSpc>
                <a:spcPct val="65000"/>
              </a:lnSpc>
              <a:spcBef>
                <a:spcPct val="50000"/>
              </a:spcBef>
            </a:pPr>
            <a:r>
              <a:rPr lang="en-US" sz="1800"/>
              <a:t>S1, S2</a:t>
            </a:r>
          </a:p>
          <a:p>
            <a:pPr eaLnBrk="1" hangingPunct="1">
              <a:lnSpc>
                <a:spcPct val="65000"/>
              </a:lnSpc>
              <a:spcBef>
                <a:spcPct val="50000"/>
              </a:spcBef>
            </a:pPr>
            <a:r>
              <a:rPr lang="en-US" sz="1800"/>
              <a:t>Murmurs of valvular regurgitation</a:t>
            </a:r>
          </a:p>
        </p:txBody>
      </p:sp>
    </p:spTree>
    <p:extLst>
      <p:ext uri="{BB962C8B-B14F-4D97-AF65-F5344CB8AC3E}">
        <p14:creationId xmlns:p14="http://schemas.microsoft.com/office/powerpoint/2010/main" val="68180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AUSCULTATION-usual sequence</a:t>
            </a:r>
          </a:p>
        </p:txBody>
      </p:sp>
      <p:pic>
        <p:nvPicPr>
          <p:cNvPr id="37891" name="Picture 4" descr="mitraldiap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9500" y="2517775"/>
            <a:ext cx="2857500" cy="31527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Text Box 6"/>
          <p:cNvSpPr txBox="1">
            <a:spLocks noChangeArrowheads="1"/>
          </p:cNvSpPr>
          <p:nvPr/>
        </p:nvSpPr>
        <p:spPr bwMode="auto">
          <a:xfrm>
            <a:off x="4500563" y="2636838"/>
            <a:ext cx="4032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37893" name="Text Box 7"/>
          <p:cNvSpPr txBox="1">
            <a:spLocks noChangeArrowheads="1"/>
          </p:cNvSpPr>
          <p:nvPr/>
        </p:nvSpPr>
        <p:spPr bwMode="auto">
          <a:xfrm>
            <a:off x="4284663" y="2636838"/>
            <a:ext cx="43195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Listen to the mitral area with diaphragm</a:t>
            </a:r>
          </a:p>
        </p:txBody>
      </p:sp>
    </p:spTree>
    <p:extLst>
      <p:ext uri="{BB962C8B-B14F-4D97-AF65-F5344CB8AC3E}">
        <p14:creationId xmlns:p14="http://schemas.microsoft.com/office/powerpoint/2010/main" val="292158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AUSCULTATION-usual sequence</a:t>
            </a:r>
          </a:p>
        </p:txBody>
      </p:sp>
      <p:sp>
        <p:nvSpPr>
          <p:cNvPr id="3891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38916" name="Picture 6" descr="tricusdiap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0" y="2517775"/>
            <a:ext cx="2857500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Text Box 9"/>
          <p:cNvSpPr txBox="1">
            <a:spLocks noChangeArrowheads="1"/>
          </p:cNvSpPr>
          <p:nvPr/>
        </p:nvSpPr>
        <p:spPr bwMode="auto">
          <a:xfrm>
            <a:off x="4284663" y="2565400"/>
            <a:ext cx="3959225" cy="1370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Listen to the tricuspid area with diaphragm</a:t>
            </a:r>
          </a:p>
          <a:p>
            <a:pPr eaLnBrk="1" hangingPunct="1">
              <a:spcBef>
                <a:spcPct val="5000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72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AUSCULTATION-usual sequence</a:t>
            </a:r>
          </a:p>
        </p:txBody>
      </p:sp>
      <p:pic>
        <p:nvPicPr>
          <p:cNvPr id="39939" name="Picture 5" descr="pulmonarydiap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9500" y="2517775"/>
            <a:ext cx="2857500" cy="3124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9940" name="Text Box 6"/>
          <p:cNvSpPr txBox="1">
            <a:spLocks noChangeArrowheads="1"/>
          </p:cNvSpPr>
          <p:nvPr/>
        </p:nvSpPr>
        <p:spPr bwMode="auto">
          <a:xfrm>
            <a:off x="4356100" y="2565400"/>
            <a:ext cx="3887788" cy="1370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Listen to the pulmonaryl area with diaphragm</a:t>
            </a:r>
          </a:p>
          <a:p>
            <a:pPr eaLnBrk="1" hangingPunct="1">
              <a:spcBef>
                <a:spcPct val="5000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7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AUSCULTATION-usual sequence</a:t>
            </a:r>
          </a:p>
        </p:txBody>
      </p:sp>
      <p:pic>
        <p:nvPicPr>
          <p:cNvPr id="40963" name="Picture 5" descr="aorticdiap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9500" y="2517775"/>
            <a:ext cx="2857500" cy="3124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4" name="Text Box 6"/>
          <p:cNvSpPr txBox="1">
            <a:spLocks noChangeArrowheads="1"/>
          </p:cNvSpPr>
          <p:nvPr/>
        </p:nvSpPr>
        <p:spPr bwMode="auto">
          <a:xfrm>
            <a:off x="4356100" y="2565400"/>
            <a:ext cx="3887788" cy="1370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Listen to the aortic area with diaphragm</a:t>
            </a:r>
          </a:p>
          <a:p>
            <a:pPr eaLnBrk="1" hangingPunct="1">
              <a:spcBef>
                <a:spcPct val="5000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AUSCULTATION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 each area</a:t>
            </a:r>
          </a:p>
          <a:p>
            <a:pPr lvl="1" eaLnBrk="1" hangingPunct="1"/>
            <a:r>
              <a:rPr lang="en-US" smtClean="0"/>
              <a:t>Identify S1 and S2</a:t>
            </a:r>
          </a:p>
          <a:p>
            <a:pPr lvl="1" eaLnBrk="1" hangingPunct="1"/>
            <a:r>
              <a:rPr lang="en-US" smtClean="0"/>
              <a:t>Assess their intensity and regularity</a:t>
            </a:r>
          </a:p>
          <a:p>
            <a:pPr lvl="1" eaLnBrk="1" hangingPunct="1"/>
            <a:r>
              <a:rPr lang="en-US" smtClean="0"/>
              <a:t>Listen for any added sounds or murmurs in systole and diastole</a:t>
            </a:r>
          </a:p>
        </p:txBody>
      </p:sp>
    </p:spTree>
    <p:extLst>
      <p:ext uri="{BB962C8B-B14F-4D97-AF65-F5344CB8AC3E}">
        <p14:creationId xmlns:p14="http://schemas.microsoft.com/office/powerpoint/2010/main" val="315235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AUSCULTATION-usual sequence</a:t>
            </a:r>
          </a:p>
        </p:txBody>
      </p:sp>
      <p:pic>
        <p:nvPicPr>
          <p:cNvPr id="43011" name="Picture 4" descr="leftlat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9500" y="2517775"/>
            <a:ext cx="3149600" cy="29273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3012" name="Text Box 5"/>
          <p:cNvSpPr txBox="1">
            <a:spLocks noChangeArrowheads="1"/>
          </p:cNvSpPr>
          <p:nvPr/>
        </p:nvSpPr>
        <p:spPr bwMode="auto">
          <a:xfrm>
            <a:off x="4643438" y="2492375"/>
            <a:ext cx="3816350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Roll the patient on to his left lateral position, listen with the diaphragm and the bell component of the murmur of mitral stenosis. </a:t>
            </a:r>
          </a:p>
        </p:txBody>
      </p:sp>
    </p:spTree>
    <p:extLst>
      <p:ext uri="{BB962C8B-B14F-4D97-AF65-F5344CB8AC3E}">
        <p14:creationId xmlns:p14="http://schemas.microsoft.com/office/powerpoint/2010/main" val="388903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AUSCULTATION-usual sequence</a:t>
            </a:r>
          </a:p>
        </p:txBody>
      </p:sp>
      <p:pic>
        <p:nvPicPr>
          <p:cNvPr id="44035" name="Picture 5" descr="forewardaortic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9500" y="2517775"/>
            <a:ext cx="3149600" cy="32654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Text Box 6"/>
          <p:cNvSpPr txBox="1">
            <a:spLocks noChangeArrowheads="1"/>
          </p:cNvSpPr>
          <p:nvPr/>
        </p:nvSpPr>
        <p:spPr bwMode="auto">
          <a:xfrm>
            <a:off x="4716463" y="2636838"/>
            <a:ext cx="3743325" cy="337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Ask the patient to lean forward, take a deep breath, exhale and to hold their breath for a short period of time and listen with diaphragm to the murmur of aortic regurgitation in the 3</a:t>
            </a:r>
            <a:r>
              <a:rPr lang="en-US" baseline="30000"/>
              <a:t>rd</a:t>
            </a:r>
            <a:r>
              <a:rPr lang="en-US"/>
              <a:t> left intercostal space</a:t>
            </a:r>
          </a:p>
        </p:txBody>
      </p:sp>
    </p:spTree>
    <p:extLst>
      <p:ext uri="{BB962C8B-B14F-4D97-AF65-F5344CB8AC3E}">
        <p14:creationId xmlns:p14="http://schemas.microsoft.com/office/powerpoint/2010/main" val="101516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Dorsalis pedis</a:t>
            </a:r>
          </a:p>
        </p:txBody>
      </p:sp>
      <p:pic>
        <p:nvPicPr>
          <p:cNvPr id="71683" name="Picture 5" descr="extremities-normal-dp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2609850"/>
            <a:ext cx="3810000" cy="2857500"/>
          </a:xfrm>
          <a:noFill/>
        </p:spPr>
      </p:pic>
      <p:pic>
        <p:nvPicPr>
          <p:cNvPr id="71684" name="Picture 10" descr="extremities-normal-dp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609850"/>
            <a:ext cx="3810000" cy="2857500"/>
          </a:xfrm>
          <a:noFill/>
        </p:spPr>
      </p:pic>
    </p:spTree>
    <p:extLst>
      <p:ext uri="{BB962C8B-B14F-4D97-AF65-F5344CB8AC3E}">
        <p14:creationId xmlns:p14="http://schemas.microsoft.com/office/powerpoint/2010/main" val="1549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AUSCULTATION-usual sequence</a:t>
            </a:r>
          </a:p>
        </p:txBody>
      </p:sp>
      <p:pic>
        <p:nvPicPr>
          <p:cNvPr id="45059" name="Picture 5" descr="mitralbell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9500" y="2517775"/>
            <a:ext cx="2952750" cy="32289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5060" name="Text Box 6"/>
          <p:cNvSpPr txBox="1">
            <a:spLocks noChangeArrowheads="1"/>
          </p:cNvSpPr>
          <p:nvPr/>
        </p:nvSpPr>
        <p:spPr bwMode="auto">
          <a:xfrm>
            <a:off x="4356100" y="2565400"/>
            <a:ext cx="38163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Listen to the mitral area with the Bell for S3 and S4</a:t>
            </a:r>
          </a:p>
        </p:txBody>
      </p:sp>
    </p:spTree>
    <p:extLst>
      <p:ext uri="{BB962C8B-B14F-4D97-AF65-F5344CB8AC3E}">
        <p14:creationId xmlns:p14="http://schemas.microsoft.com/office/powerpoint/2010/main" val="179302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AUSCULTATION-usual sequence</a:t>
            </a:r>
          </a:p>
        </p:txBody>
      </p:sp>
      <p:pic>
        <p:nvPicPr>
          <p:cNvPr id="46083" name="Picture 4" descr="tricuspidbell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9500" y="2517775"/>
            <a:ext cx="2952750" cy="32289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6084" name="Text Box 5"/>
          <p:cNvSpPr txBox="1">
            <a:spLocks noChangeArrowheads="1"/>
          </p:cNvSpPr>
          <p:nvPr/>
        </p:nvSpPr>
        <p:spPr bwMode="auto">
          <a:xfrm>
            <a:off x="4356100" y="2565400"/>
            <a:ext cx="38163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Listen to the tricuspid area with the Bell for S3 and S4</a:t>
            </a:r>
          </a:p>
        </p:txBody>
      </p:sp>
    </p:spTree>
    <p:extLst>
      <p:ext uri="{BB962C8B-B14F-4D97-AF65-F5344CB8AC3E}">
        <p14:creationId xmlns:p14="http://schemas.microsoft.com/office/powerpoint/2010/main" val="380797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AUSCULTATION-additional areas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Over axilla if you find a systolic murmur at mitral area</a:t>
            </a:r>
          </a:p>
          <a:p>
            <a:pPr eaLnBrk="1" hangingPunct="1"/>
            <a:r>
              <a:rPr lang="en-US" smtClean="0"/>
              <a:t>Over both carotids if you find systolic murmur over aortic (or pulmonary) areas</a:t>
            </a:r>
          </a:p>
        </p:txBody>
      </p:sp>
    </p:spTree>
    <p:extLst>
      <p:ext uri="{BB962C8B-B14F-4D97-AF65-F5344CB8AC3E}">
        <p14:creationId xmlns:p14="http://schemas.microsoft.com/office/powerpoint/2010/main" val="293335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utoShape 2"/>
          <p:cNvSpPr>
            <a:spLocks noGrp="1" noChangeAspec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AUSCULTATION-Heart sounds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First heart sound (S1)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Closure of mitral (and tricuspid) valves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Best </a:t>
            </a:r>
            <a:r>
              <a:rPr lang="en-US" dirty="0" err="1" smtClean="0"/>
              <a:t>heared</a:t>
            </a:r>
            <a:r>
              <a:rPr lang="en-US" dirty="0" smtClean="0"/>
              <a:t> at mitral and tricuspid areas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Occurs just before the </a:t>
            </a:r>
            <a:r>
              <a:rPr lang="en-US" dirty="0" err="1" smtClean="0"/>
              <a:t>carotide</a:t>
            </a:r>
            <a:r>
              <a:rPr lang="en-US" dirty="0" smtClean="0"/>
              <a:t> pulse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Second heart sound (S2)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Closure of aortic (A2) and pulmonary (P2) valves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Best </a:t>
            </a:r>
            <a:r>
              <a:rPr lang="en-US" dirty="0" err="1" smtClean="0"/>
              <a:t>heared</a:t>
            </a:r>
            <a:r>
              <a:rPr lang="en-US" dirty="0" smtClean="0"/>
              <a:t> at aortic and pulmonary areas</a:t>
            </a:r>
          </a:p>
        </p:txBody>
      </p:sp>
    </p:spTree>
    <p:extLst>
      <p:ext uri="{BB962C8B-B14F-4D97-AF65-F5344CB8AC3E}">
        <p14:creationId xmlns:p14="http://schemas.microsoft.com/office/powerpoint/2010/main" val="3607299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AUSCULTATION-Heart sounds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219200"/>
            <a:ext cx="7772400" cy="4840287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Loud S1: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Mitral stenosis (rarely tricuspid stenosis)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Atrial </a:t>
            </a:r>
            <a:r>
              <a:rPr lang="en-US" sz="2400" dirty="0" err="1" smtClean="0"/>
              <a:t>myxoma</a:t>
            </a:r>
            <a:endParaRPr lang="en-US" sz="24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Increased cardiac output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Short PR interval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Soft S1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Mitral valve fibrosis or calcification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Mitral regurgitation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Heart failure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Prolonged PR interval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Variable intensity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Atrial fibrillation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Complete heart block</a:t>
            </a:r>
          </a:p>
        </p:txBody>
      </p:sp>
    </p:spTree>
    <p:extLst>
      <p:ext uri="{BB962C8B-B14F-4D97-AF65-F5344CB8AC3E}">
        <p14:creationId xmlns:p14="http://schemas.microsoft.com/office/powerpoint/2010/main" val="3264316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0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0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01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01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01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1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AUSCULTATION-Heart sounds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Loud S2</a:t>
            </a:r>
          </a:p>
          <a:p>
            <a:pPr lvl="1" eaLnBrk="1" hangingPunct="1"/>
            <a:r>
              <a:rPr lang="en-US" dirty="0" smtClean="0"/>
              <a:t>Systemic hypertension (loud A2)</a:t>
            </a:r>
          </a:p>
          <a:p>
            <a:pPr lvl="1" eaLnBrk="1" hangingPunct="1"/>
            <a:r>
              <a:rPr lang="en-US" dirty="0" smtClean="0"/>
              <a:t>Pulmonary hypertension (P2)</a:t>
            </a:r>
          </a:p>
          <a:p>
            <a:pPr eaLnBrk="1" hangingPunct="1"/>
            <a:r>
              <a:rPr lang="en-US" dirty="0" smtClean="0"/>
              <a:t>Soft S2</a:t>
            </a:r>
          </a:p>
          <a:p>
            <a:pPr lvl="1" eaLnBrk="1" hangingPunct="1"/>
            <a:r>
              <a:rPr lang="en-US" dirty="0" smtClean="0"/>
              <a:t>Heart failure</a:t>
            </a:r>
          </a:p>
          <a:p>
            <a:pPr lvl="1" eaLnBrk="1" hangingPunct="1"/>
            <a:r>
              <a:rPr lang="en-US" dirty="0" smtClean="0"/>
              <a:t>Calcified aortic valve</a:t>
            </a:r>
          </a:p>
          <a:p>
            <a:pPr lvl="1" eaLnBrk="1" hangingPunct="1"/>
            <a:r>
              <a:rPr lang="en-US" dirty="0" smtClean="0"/>
              <a:t>Aortic regurgitation</a:t>
            </a:r>
          </a:p>
        </p:txBody>
      </p:sp>
    </p:spTree>
    <p:extLst>
      <p:ext uri="{BB962C8B-B14F-4D97-AF65-F5344CB8AC3E}">
        <p14:creationId xmlns:p14="http://schemas.microsoft.com/office/powerpoint/2010/main" val="1729561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AUSCULTATION-Heart sounds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Spiltting of S2</a:t>
            </a:r>
          </a:p>
          <a:p>
            <a:pPr lvl="1" eaLnBrk="1" hangingPunct="1"/>
            <a:r>
              <a:rPr lang="en-US" smtClean="0"/>
              <a:t>Normally A2 occurs before P2 producing spiltting of S2</a:t>
            </a:r>
          </a:p>
          <a:p>
            <a:pPr lvl="1" eaLnBrk="1" hangingPunct="1"/>
            <a:r>
              <a:rPr lang="en-US" smtClean="0"/>
              <a:t>With inspiration P2 is delayed further increasing the spiltting of S2 </a:t>
            </a:r>
          </a:p>
        </p:txBody>
      </p:sp>
    </p:spTree>
    <p:extLst>
      <p:ext uri="{BB962C8B-B14F-4D97-AF65-F5344CB8AC3E}">
        <p14:creationId xmlns:p14="http://schemas.microsoft.com/office/powerpoint/2010/main" val="287450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AUSCULTATION-Heart sounds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844675"/>
            <a:ext cx="7772400" cy="47529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Wide splitting of S2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RBBB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Mitral regurgitation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Pulmonary stenosis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Pulmonary hypertension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Ventricular </a:t>
            </a:r>
            <a:r>
              <a:rPr lang="en-US" sz="2000" dirty="0" err="1" smtClean="0"/>
              <a:t>septal</a:t>
            </a:r>
            <a:r>
              <a:rPr lang="en-US" sz="2000" dirty="0" smtClean="0"/>
              <a:t> defects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Fixed splitting of S2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Atrial </a:t>
            </a:r>
            <a:r>
              <a:rPr lang="en-US" sz="2000" dirty="0" err="1" smtClean="0"/>
              <a:t>septal</a:t>
            </a:r>
            <a:r>
              <a:rPr lang="en-US" sz="2000" dirty="0" smtClean="0"/>
              <a:t> defect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Reverse splitting of S2 ( splitting increase with expiration)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Aortic stenosis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hypertrophic cardiomyopathy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LBBB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Ventricular pacemaker</a:t>
            </a:r>
          </a:p>
          <a:p>
            <a:pPr lvl="1"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  <a:p>
            <a:pPr lvl="1" eaLnBrk="1" hangingPunct="1">
              <a:lnSpc>
                <a:spcPct val="80000"/>
              </a:lnSpc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45605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4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42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42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AUSCULTATION-Heart sounds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10487" cy="45799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Third heart sound (S3)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Rapid filling of ventricles during diastole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Best </a:t>
            </a:r>
            <a:r>
              <a:rPr lang="en-US" sz="2400" dirty="0" err="1" smtClean="0"/>
              <a:t>heared</a:t>
            </a:r>
            <a:r>
              <a:rPr lang="en-US" sz="2400" dirty="0" smtClean="0"/>
              <a:t> at mitral area with the bell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Occurs in diastole just after S2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Causes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dirty="0" smtClean="0"/>
              <a:t>Normal findings in younger patients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dirty="0" smtClean="0"/>
              <a:t>Volume overload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800" dirty="0" smtClean="0"/>
              <a:t>Severe TR, MR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800" dirty="0" smtClean="0"/>
              <a:t>LV </a:t>
            </a:r>
            <a:r>
              <a:rPr lang="en-US" sz="1800" dirty="0" err="1" smtClean="0"/>
              <a:t>dusfunction</a:t>
            </a:r>
            <a:r>
              <a:rPr lang="en-US" sz="1800" dirty="0" smtClean="0"/>
              <a:t>, dilatation or aneurysm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800" dirty="0" smtClean="0"/>
              <a:t>Dilated cardiomyopathy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dirty="0" err="1" smtClean="0"/>
              <a:t>Hyperdynamic</a:t>
            </a:r>
            <a:r>
              <a:rPr lang="en-US" sz="2000" dirty="0" smtClean="0"/>
              <a:t> states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800" dirty="0" smtClean="0"/>
              <a:t>Fever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800" dirty="0" smtClean="0"/>
              <a:t>Pregnancy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800" dirty="0" smtClean="0"/>
              <a:t>Thyrotoxicosis 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636504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5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52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52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52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2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529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529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AUSCULTATION-Heart sounds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961312" cy="4840287"/>
          </a:xfrm>
        </p:spPr>
        <p:txBody>
          <a:bodyPr/>
          <a:lstStyle/>
          <a:p>
            <a:pPr eaLnBrk="1" hangingPunct="1"/>
            <a:r>
              <a:rPr lang="en-US" dirty="0" smtClean="0"/>
              <a:t>Fourth heart sound (S4)</a:t>
            </a:r>
          </a:p>
          <a:p>
            <a:pPr lvl="1" eaLnBrk="1" hangingPunct="1"/>
            <a:r>
              <a:rPr lang="en-US" dirty="0" smtClean="0"/>
              <a:t>Due to vigorous atrial contraction to pump blood into a stiff ventricle</a:t>
            </a:r>
          </a:p>
          <a:p>
            <a:pPr lvl="1" eaLnBrk="1" hangingPunct="1"/>
            <a:r>
              <a:rPr lang="en-US" dirty="0" smtClean="0"/>
              <a:t>Best </a:t>
            </a:r>
            <a:r>
              <a:rPr lang="en-US" dirty="0" err="1" smtClean="0"/>
              <a:t>heared</a:t>
            </a:r>
            <a:r>
              <a:rPr lang="en-US" dirty="0" smtClean="0"/>
              <a:t> at mitral area with the bell</a:t>
            </a:r>
          </a:p>
          <a:p>
            <a:pPr lvl="1" eaLnBrk="1" hangingPunct="1"/>
            <a:r>
              <a:rPr lang="en-US" dirty="0" smtClean="0"/>
              <a:t>Occurs in diastole just before the S1</a:t>
            </a:r>
          </a:p>
          <a:p>
            <a:pPr lvl="1" eaLnBrk="1" hangingPunct="1"/>
            <a:r>
              <a:rPr lang="en-US" dirty="0" smtClean="0"/>
              <a:t>Causes (never normal)</a:t>
            </a:r>
          </a:p>
          <a:p>
            <a:pPr lvl="2" eaLnBrk="1" hangingPunct="1"/>
            <a:r>
              <a:rPr lang="en-US" dirty="0" smtClean="0"/>
              <a:t>Pressure overload</a:t>
            </a:r>
          </a:p>
          <a:p>
            <a:pPr lvl="3" eaLnBrk="1" hangingPunct="1"/>
            <a:r>
              <a:rPr lang="en-US" dirty="0" smtClean="0"/>
              <a:t>LVH</a:t>
            </a:r>
          </a:p>
          <a:p>
            <a:pPr lvl="3" eaLnBrk="1" hangingPunct="1"/>
            <a:r>
              <a:rPr lang="en-US" dirty="0" smtClean="0"/>
              <a:t>Hypertrophic cardiomyopathy</a:t>
            </a:r>
          </a:p>
          <a:p>
            <a:pPr lvl="3" eaLnBrk="1" hangingPunct="1"/>
            <a:r>
              <a:rPr lang="en-US" dirty="0" smtClean="0"/>
              <a:t>Severe aortic stenosis</a:t>
            </a:r>
          </a:p>
          <a:p>
            <a:pPr lvl="2"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04068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73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73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220</TotalTime>
  <Words>2271</Words>
  <Application>Microsoft Office PowerPoint</Application>
  <PresentationFormat>On-screen Show (4:3)</PresentationFormat>
  <Paragraphs>558</Paragraphs>
  <Slides>122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122</vt:i4>
      </vt:variant>
    </vt:vector>
  </HeadingPairs>
  <TitlesOfParts>
    <vt:vector size="123" baseType="lpstr">
      <vt:lpstr>Metro</vt:lpstr>
      <vt:lpstr>Cardiovascular Examination</vt:lpstr>
      <vt:lpstr>Basic concepts </vt:lpstr>
      <vt:lpstr>Approach </vt:lpstr>
      <vt:lpstr>General examination</vt:lpstr>
      <vt:lpstr>Examination of the Pulse</vt:lpstr>
      <vt:lpstr>PowerPoint Presentation</vt:lpstr>
      <vt:lpstr>Carotid artery</vt:lpstr>
      <vt:lpstr>PowerPoint Presentation</vt:lpstr>
      <vt:lpstr>Dorsalis pedis</vt:lpstr>
      <vt:lpstr>Posterior tibial</vt:lpstr>
      <vt:lpstr>Poplitial artery</vt:lpstr>
      <vt:lpstr>Femoral artery</vt:lpstr>
      <vt:lpstr>Types of pulses</vt:lpstr>
      <vt:lpstr>PowerPoint Presentation</vt:lpstr>
      <vt:lpstr>PowerPoint Presentation</vt:lpstr>
      <vt:lpstr>PowerPoint Presentation</vt:lpstr>
      <vt:lpstr>Blood pressure measuring</vt:lpstr>
      <vt:lpstr>General examination</vt:lpstr>
      <vt:lpstr>PowerPoint Presentation</vt:lpstr>
      <vt:lpstr>PowerPoint Presentation</vt:lpstr>
      <vt:lpstr>PowerPoint Presentation</vt:lpstr>
      <vt:lpstr>Clubbing </vt:lpstr>
      <vt:lpstr>PowerPoint Presentation</vt:lpstr>
      <vt:lpstr>Splinter hemorrhage</vt:lpstr>
      <vt:lpstr>PowerPoint Presentation</vt:lpstr>
      <vt:lpstr>Janeway spots</vt:lpstr>
      <vt:lpstr>Xanthomas </vt:lpstr>
      <vt:lpstr>Types of xanthomas</vt:lpstr>
      <vt:lpstr>PowerPoint Presentation</vt:lpstr>
      <vt:lpstr>Pallor </vt:lpstr>
      <vt:lpstr>jaundice</vt:lpstr>
      <vt:lpstr>Causes of jaundice</vt:lpstr>
      <vt:lpstr>Clinical signs</vt:lpstr>
      <vt:lpstr>Xanthelasma </vt:lpstr>
      <vt:lpstr>Xanthelasma </vt:lpstr>
      <vt:lpstr>Central cyanosis</vt:lpstr>
      <vt:lpstr>PowerPoint Presentation</vt:lpstr>
      <vt:lpstr>JVP</vt:lpstr>
      <vt:lpstr>PowerPoint Presentation</vt:lpstr>
      <vt:lpstr>JVP estimation</vt:lpstr>
      <vt:lpstr>PowerPoint Presentation</vt:lpstr>
      <vt:lpstr>Causes of raised JVP</vt:lpstr>
      <vt:lpstr>Jugular venous pulse</vt:lpstr>
      <vt:lpstr>Abnormal waves</vt:lpstr>
      <vt:lpstr>Goiter </vt:lpstr>
      <vt:lpstr>PowerPoint Presentation</vt:lpstr>
      <vt:lpstr>Oedema </vt:lpstr>
      <vt:lpstr>Xanthomas </vt:lpstr>
      <vt:lpstr>    EXAMINATION OF PRECORDIUM</vt:lpstr>
      <vt:lpstr>PREPARING FOR EXAMINATION</vt:lpstr>
      <vt:lpstr>STEPS OF EXAMINATION</vt:lpstr>
      <vt:lpstr>INSPECTION</vt:lpstr>
      <vt:lpstr>INSPECTION- Chest deformity</vt:lpstr>
      <vt:lpstr>   Pectus excavatum</vt:lpstr>
      <vt:lpstr>INSPECTION- Chest deformity</vt:lpstr>
      <vt:lpstr>    Pectus carinatum</vt:lpstr>
      <vt:lpstr>INSPECTION- Scars</vt:lpstr>
      <vt:lpstr>INSPECTION- Scars</vt:lpstr>
      <vt:lpstr>PowerPoint Presentation</vt:lpstr>
      <vt:lpstr>INSPECTION- Scars</vt:lpstr>
      <vt:lpstr>PowerPoint Presentation</vt:lpstr>
      <vt:lpstr>PowerPoint Presentation</vt:lpstr>
      <vt:lpstr>INSPECTION- Scars</vt:lpstr>
      <vt:lpstr>INSPECTION- Pulsations</vt:lpstr>
      <vt:lpstr>INSPECTION- Pulsations</vt:lpstr>
      <vt:lpstr>PALPATION</vt:lpstr>
      <vt:lpstr>PALPATION</vt:lpstr>
      <vt:lpstr>PALPATION- apex beat</vt:lpstr>
      <vt:lpstr>PALPATION- apex beat</vt:lpstr>
      <vt:lpstr>PALPATION- apex beat</vt:lpstr>
      <vt:lpstr>PALPATION- apex beat</vt:lpstr>
      <vt:lpstr>PALPATION- apex beat</vt:lpstr>
      <vt:lpstr>PALPATION- apex beat</vt:lpstr>
      <vt:lpstr>PALPATION- apex beat</vt:lpstr>
      <vt:lpstr>PALPATION- apex beat</vt:lpstr>
      <vt:lpstr>PALPATION- apex beat</vt:lpstr>
      <vt:lpstr>PALPATION- Left parasternal heave</vt:lpstr>
      <vt:lpstr>PALPATION- Left parasternal heave</vt:lpstr>
      <vt:lpstr>PALPATION-Thrills</vt:lpstr>
      <vt:lpstr>AUSCULTATION</vt:lpstr>
      <vt:lpstr>AUSCULTATION-areas </vt:lpstr>
      <vt:lpstr>AUSCULTATION-stethoscope</vt:lpstr>
      <vt:lpstr>AUSCULTATION-usual sequence</vt:lpstr>
      <vt:lpstr>AUSCULTATION-usual sequence</vt:lpstr>
      <vt:lpstr>AUSCULTATION-usual sequence</vt:lpstr>
      <vt:lpstr>AUSCULTATION-usual sequence</vt:lpstr>
      <vt:lpstr>AUSCULTATION</vt:lpstr>
      <vt:lpstr>AUSCULTATION-usual sequence</vt:lpstr>
      <vt:lpstr>AUSCULTATION-usual sequence</vt:lpstr>
      <vt:lpstr>AUSCULTATION-usual sequence</vt:lpstr>
      <vt:lpstr>AUSCULTATION-usual sequence</vt:lpstr>
      <vt:lpstr>AUSCULTATION-additional areas</vt:lpstr>
      <vt:lpstr>AUSCULTATION-Heart sounds</vt:lpstr>
      <vt:lpstr>AUSCULTATION-Heart sounds</vt:lpstr>
      <vt:lpstr>AUSCULTATION-Heart sounds</vt:lpstr>
      <vt:lpstr>AUSCULTATION-Heart sounds</vt:lpstr>
      <vt:lpstr>AUSCULTATION-Heart sounds</vt:lpstr>
      <vt:lpstr>AUSCULTATION-Heart sounds</vt:lpstr>
      <vt:lpstr>AUSCULTATION-Heart sounds</vt:lpstr>
      <vt:lpstr>AUSCULTATION- Added Sounds</vt:lpstr>
      <vt:lpstr>AUSCULTATION-Murmurs</vt:lpstr>
      <vt:lpstr>AUSCULTATION-Murmurs</vt:lpstr>
      <vt:lpstr>AUSCULTATION-Murmurs</vt:lpstr>
      <vt:lpstr>AUSCULTATION-Murmurs</vt:lpstr>
      <vt:lpstr>AUSCULTATION-Murmurs</vt:lpstr>
      <vt:lpstr>AUSCULTATION-Murmurs</vt:lpstr>
      <vt:lpstr>AUSCULTATION-Murmurs</vt:lpstr>
      <vt:lpstr>AUSCULTATION-Murmurs</vt:lpstr>
      <vt:lpstr>AUSCULTATION-Murmurs</vt:lpstr>
      <vt:lpstr>AUSCULTATION-Murmurs</vt:lpstr>
      <vt:lpstr>AUSCULTATION-Murmurs</vt:lpstr>
      <vt:lpstr>AUSCULTATION-Murmurs</vt:lpstr>
      <vt:lpstr>AUSCULTATION-Murmurs</vt:lpstr>
      <vt:lpstr>AUSCULTATION-Murmurs</vt:lpstr>
      <vt:lpstr>AUSCULTATION-Murmurs</vt:lpstr>
      <vt:lpstr>AUSCULTATION-Murmurs</vt:lpstr>
      <vt:lpstr>AUSCULTATION-Murmurs</vt:lpstr>
      <vt:lpstr>AUSCULTATION-Murmurs</vt:lpstr>
      <vt:lpstr>AUSCULTATION-Murmurs</vt:lpstr>
      <vt:lpstr>Summary</vt:lpstr>
      <vt:lpstr>Summary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Cardiovascular Examination</dc:title>
  <dc:creator>ZAC</dc:creator>
  <cp:lastModifiedBy>ZAC</cp:lastModifiedBy>
  <cp:revision>29</cp:revision>
  <dcterms:created xsi:type="dcterms:W3CDTF">2006-08-16T00:00:00Z</dcterms:created>
  <dcterms:modified xsi:type="dcterms:W3CDTF">2016-12-26T06:44:01Z</dcterms:modified>
</cp:coreProperties>
</file>