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340" r:id="rId3"/>
    <p:sldId id="311" r:id="rId4"/>
    <p:sldId id="312" r:id="rId5"/>
    <p:sldId id="315" r:id="rId6"/>
    <p:sldId id="257" r:id="rId7"/>
    <p:sldId id="313" r:id="rId8"/>
    <p:sldId id="258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36" r:id="rId21"/>
    <p:sldId id="327" r:id="rId22"/>
    <p:sldId id="329" r:id="rId23"/>
    <p:sldId id="330" r:id="rId24"/>
    <p:sldId id="271" r:id="rId25"/>
    <p:sldId id="277" r:id="rId26"/>
    <p:sldId id="278" r:id="rId27"/>
    <p:sldId id="279" r:id="rId28"/>
    <p:sldId id="284" r:id="rId29"/>
    <p:sldId id="316" r:id="rId30"/>
    <p:sldId id="275" r:id="rId31"/>
    <p:sldId id="276" r:id="rId32"/>
    <p:sldId id="283" r:id="rId33"/>
    <p:sldId id="280" r:id="rId34"/>
    <p:sldId id="281" r:id="rId35"/>
    <p:sldId id="331" r:id="rId36"/>
    <p:sldId id="282" r:id="rId37"/>
    <p:sldId id="332" r:id="rId38"/>
    <p:sldId id="285" r:id="rId39"/>
    <p:sldId id="325" r:id="rId40"/>
    <p:sldId id="286" r:id="rId41"/>
    <p:sldId id="335" r:id="rId42"/>
    <p:sldId id="287" r:id="rId43"/>
    <p:sldId id="289" r:id="rId44"/>
    <p:sldId id="290" r:id="rId45"/>
    <p:sldId id="291" r:id="rId46"/>
    <p:sldId id="292" r:id="rId47"/>
    <p:sldId id="288" r:id="rId48"/>
    <p:sldId id="317" r:id="rId49"/>
    <p:sldId id="293" r:id="rId50"/>
    <p:sldId id="294" r:id="rId51"/>
    <p:sldId id="338" r:id="rId52"/>
    <p:sldId id="326" r:id="rId53"/>
    <p:sldId id="295" r:id="rId54"/>
    <p:sldId id="296" r:id="rId55"/>
    <p:sldId id="297" r:id="rId56"/>
    <p:sldId id="298" r:id="rId57"/>
    <p:sldId id="319" r:id="rId58"/>
    <p:sldId id="318" r:id="rId59"/>
    <p:sldId id="300" r:id="rId60"/>
    <p:sldId id="301" r:id="rId61"/>
    <p:sldId id="321" r:id="rId62"/>
    <p:sldId id="302" r:id="rId63"/>
    <p:sldId id="320" r:id="rId64"/>
    <p:sldId id="303" r:id="rId65"/>
    <p:sldId id="304" r:id="rId66"/>
    <p:sldId id="305" r:id="rId67"/>
    <p:sldId id="324" r:id="rId68"/>
    <p:sldId id="314" r:id="rId69"/>
    <p:sldId id="306" r:id="rId70"/>
    <p:sldId id="333" r:id="rId71"/>
    <p:sldId id="334" r:id="rId72"/>
    <p:sldId id="307" r:id="rId73"/>
    <p:sldId id="322" r:id="rId74"/>
    <p:sldId id="323" r:id="rId75"/>
    <p:sldId id="309" r:id="rId76"/>
    <p:sldId id="337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51C24-49A5-4E00-A73F-BACC67561E01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4129C-897A-4EAA-BDF7-D614CB24C2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38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00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12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4129C-897A-4EAA-BDF7-D614CB24C2B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96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ikoecho@yahoo.com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/>
          </a:p>
        </p:txBody>
      </p:sp>
      <p:pic>
        <p:nvPicPr>
          <p:cNvPr id="4" name="Picture 3" descr="C:\Users\Blossom79\Downloads\oie_62222QYWnllO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8991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CORONARY 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ARTERY 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DISEASE</a:t>
            </a:r>
          </a:p>
          <a:p>
            <a:pPr algn="ctr"/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Dr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en-US" sz="4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Zaki</a:t>
            </a: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Bettamer</a:t>
            </a:r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4400" dirty="0" smtClean="0">
                <a:solidFill>
                  <a:srgbClr val="FF0000"/>
                </a:solidFill>
                <a:hlinkClick r:id="rId3"/>
              </a:rPr>
              <a:t>Zikoecho@yahoo.com</a:t>
            </a:r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fld id="{6FAA1E7C-07B3-4539-9580-CE9C7B366E82}" type="datetime4">
              <a:rPr lang="en-US" sz="4400" smtClean="0">
                <a:solidFill>
                  <a:srgbClr val="FF0000"/>
                </a:solidFill>
              </a:rPr>
              <a:t>February 15, 2019</a:t>
            </a:fld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cut"/>
          <p:cNvPicPr>
            <a:picLocks noChangeAspect="1" noChangeArrowheads="1"/>
          </p:cNvPicPr>
          <p:nvPr/>
        </p:nvPicPr>
        <p:blipFill>
          <a:blip r:embed="rId2" cstate="print"/>
          <a:srcRect l="16270" t="11111" r="16270" b="12222"/>
          <a:stretch>
            <a:fillRect/>
          </a:stretch>
        </p:blipFill>
        <p:spPr bwMode="auto">
          <a:xfrm>
            <a:off x="1219200" y="381000"/>
            <a:ext cx="6705600" cy="59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610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strea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405" t="12222" r="15405" b="18889"/>
          <a:stretch>
            <a:fillRect/>
          </a:stretch>
        </p:blipFill>
        <p:spPr bwMode="auto">
          <a:xfrm>
            <a:off x="914400" y="914400"/>
            <a:ext cx="668523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86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stableplaqu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5405" b="15555"/>
          <a:stretch>
            <a:fillRect/>
          </a:stretch>
        </p:blipFill>
        <p:spPr bwMode="auto">
          <a:xfrm>
            <a:off x="1600201" y="1416980"/>
            <a:ext cx="6019800" cy="483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13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unstableplaque"/>
          <p:cNvPicPr>
            <a:picLocks noChangeAspect="1" noChangeArrowheads="1"/>
          </p:cNvPicPr>
          <p:nvPr/>
        </p:nvPicPr>
        <p:blipFill>
          <a:blip r:embed="rId2" cstate="print"/>
          <a:srcRect l="14540" t="13333" r="15405" b="15556"/>
          <a:stretch>
            <a:fillRect/>
          </a:stretch>
        </p:blipFill>
        <p:spPr bwMode="auto">
          <a:xfrm>
            <a:off x="1447800" y="1447800"/>
            <a:ext cx="61722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30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upture1"/>
          <p:cNvPicPr>
            <a:picLocks noChangeAspect="1" noChangeArrowheads="1"/>
          </p:cNvPicPr>
          <p:nvPr/>
        </p:nvPicPr>
        <p:blipFill>
          <a:blip r:embed="rId2" cstate="print"/>
          <a:srcRect l="14644" t="12112" r="15509" b="17667"/>
          <a:stretch>
            <a:fillRect/>
          </a:stretch>
        </p:blipFill>
        <p:spPr bwMode="auto">
          <a:xfrm>
            <a:off x="1066800" y="1066800"/>
            <a:ext cx="680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ruptur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5405" b="20000"/>
          <a:stretch>
            <a:fillRect/>
          </a:stretch>
        </p:blipFill>
        <p:spPr bwMode="auto">
          <a:xfrm>
            <a:off x="1066800" y="1066800"/>
            <a:ext cx="708211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06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fullblock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540" t="12222" r="16270" b="18889"/>
          <a:stretch>
            <a:fillRect/>
          </a:stretch>
        </p:blipFill>
        <p:spPr bwMode="auto">
          <a:xfrm>
            <a:off x="1219200" y="1143000"/>
            <a:ext cx="6781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66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/>
            <a:r>
              <a:rPr lang="en-US" sz="2400" b="1" dirty="0"/>
              <a:t>Fatty streak:</a:t>
            </a:r>
          </a:p>
          <a:p>
            <a:pPr marL="971550" lvl="1" indent="-514350"/>
            <a:r>
              <a:rPr lang="en-US" sz="2000" b="1" dirty="0"/>
              <a:t>Injury to intimal endothelium</a:t>
            </a:r>
          </a:p>
          <a:p>
            <a:pPr marL="1371600" lvl="2" indent="-514350"/>
            <a:r>
              <a:rPr lang="en-US" sz="2000" b="1" dirty="0"/>
              <a:t>Lipid deposits</a:t>
            </a:r>
          </a:p>
          <a:p>
            <a:pPr marL="1371600" lvl="2" indent="-514350"/>
            <a:r>
              <a:rPr lang="en-US" sz="2000" b="1" dirty="0"/>
              <a:t>No obstruction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096175"/>
            <a:ext cx="5111750" cy="330760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99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defRPr/>
            </a:pPr>
            <a:r>
              <a:rPr lang="en-US" b="1" dirty="0"/>
              <a:t>Fibrous plaque:</a:t>
            </a:r>
          </a:p>
          <a:p>
            <a:pPr lvl="1">
              <a:defRPr/>
            </a:pPr>
            <a:r>
              <a:rPr lang="en-US" sz="2400" b="1" dirty="0"/>
              <a:t>Plaque and thrombus formation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 Protrusion into arterial lumen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 Proliferation of smooth muscle cells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1800" b="1" dirty="0"/>
              <a:t> Irreversible progression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104" y="3733800"/>
            <a:ext cx="4640695" cy="300280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286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>
              <a:defRPr/>
            </a:pPr>
            <a:r>
              <a:rPr lang="en-US" sz="2400" b="1" dirty="0"/>
              <a:t>Complicate lesion:</a:t>
            </a:r>
          </a:p>
          <a:p>
            <a:pPr lvl="1">
              <a:defRPr/>
            </a:pPr>
            <a:r>
              <a:rPr lang="en-US" b="1" dirty="0"/>
              <a:t>Total occlusion</a:t>
            </a:r>
            <a:endParaRPr lang="en-US" sz="2000" b="1" dirty="0"/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Plaque calcification</a:t>
            </a:r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Plaque rupture</a:t>
            </a:r>
          </a:p>
          <a:p>
            <a:pPr marL="1371600" lvl="2" indent="-514350">
              <a:buFont typeface="Wingdings" pitchFamily="2" charset="2"/>
              <a:buChar char="Ø"/>
              <a:defRPr/>
            </a:pPr>
            <a:r>
              <a:rPr lang="en-US" sz="2000" b="1" dirty="0"/>
              <a:t>Thrombus formation</a:t>
            </a:r>
          </a:p>
          <a:p>
            <a:endParaRPr lang="en-US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13169"/>
            <a:ext cx="4349750" cy="281454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6591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50 years old male K/C DM , HTN And smoker</a:t>
            </a:r>
          </a:p>
          <a:p>
            <a:pPr marL="137160" indent="0">
              <a:buNone/>
            </a:pPr>
            <a:r>
              <a:rPr lang="en-US" dirty="0"/>
              <a:t>C/O central </a:t>
            </a:r>
            <a:r>
              <a:rPr lang="en-US" dirty="0" err="1"/>
              <a:t>ch.</a:t>
            </a:r>
            <a:r>
              <a:rPr lang="en-US" dirty="0"/>
              <a:t> Pain , 3 </a:t>
            </a:r>
            <a:r>
              <a:rPr lang="en-US" dirty="0" err="1"/>
              <a:t>wks</a:t>
            </a:r>
            <a:r>
              <a:rPr lang="en-US" dirty="0"/>
              <a:t> duration, radiate to Lt. arm ↑ with </a:t>
            </a:r>
            <a:r>
              <a:rPr lang="en-US" dirty="0" err="1"/>
              <a:t>Exercion</a:t>
            </a:r>
            <a:r>
              <a:rPr lang="en-US" dirty="0"/>
              <a:t> &amp; ↓ by rest, staying less than 15 min. no sweating , no vomiting.</a:t>
            </a:r>
          </a:p>
          <a:p>
            <a:pPr marL="137160" indent="0">
              <a:buNone/>
            </a:pPr>
            <a:r>
              <a:rPr lang="en-US" dirty="0"/>
              <a:t>O/E Normal</a:t>
            </a:r>
          </a:p>
          <a:p>
            <a:pPr marL="137160" indent="0">
              <a:buNone/>
            </a:pPr>
            <a:r>
              <a:rPr lang="en-US" dirty="0"/>
              <a:t>His ECG normal</a:t>
            </a:r>
          </a:p>
          <a:p>
            <a:pPr marL="137160" indent="0">
              <a:buNone/>
            </a:pPr>
            <a:r>
              <a:rPr lang="en-US" dirty="0"/>
              <a:t>CE: normal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2" b="11028"/>
          <a:stretch>
            <a:fillRect/>
          </a:stretch>
        </p:blipFill>
        <p:spPr bwMode="auto">
          <a:xfrm>
            <a:off x="990600" y="1066800"/>
            <a:ext cx="7401544" cy="404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19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C.A.D.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Is the most common form of heart disease.</a:t>
            </a:r>
          </a:p>
          <a:p>
            <a:pPr marL="0" indent="0">
              <a:buNone/>
            </a:pPr>
            <a:r>
              <a:rPr lang="en-US" dirty="0"/>
              <a:t>• The single most important cause of premature</a:t>
            </a:r>
          </a:p>
          <a:p>
            <a:pPr marL="0" indent="0">
              <a:buNone/>
            </a:pPr>
            <a:r>
              <a:rPr lang="en-US" dirty="0"/>
              <a:t>death in Europe.</a:t>
            </a:r>
          </a:p>
          <a:p>
            <a:pPr marL="0" indent="0">
              <a:buNone/>
            </a:pPr>
            <a:r>
              <a:rPr lang="en-US" dirty="0"/>
              <a:t>• In UK 1 in 3 men and 1 in 4 women die from</a:t>
            </a:r>
          </a:p>
          <a:p>
            <a:pPr marL="0" indent="0">
              <a:buNone/>
            </a:pPr>
            <a:r>
              <a:rPr lang="en-US" dirty="0"/>
              <a:t>CAD.</a:t>
            </a:r>
          </a:p>
        </p:txBody>
      </p:sp>
    </p:spTree>
    <p:extLst>
      <p:ext uri="{BB962C8B-B14F-4D97-AF65-F5344CB8AC3E}">
        <p14:creationId xmlns:p14="http://schemas.microsoft.com/office/powerpoint/2010/main" val="13917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</p:spPr>
        <p:txBody>
          <a:bodyPr>
            <a:normAutofit/>
          </a:bodyPr>
          <a:lstStyle/>
          <a:p>
            <a:r>
              <a:rPr lang="en-US" sz="3600" dirty="0"/>
              <a:t>Clinical manifestations &amp; pathology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066800"/>
            <a:ext cx="56388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Pathology</a:t>
            </a:r>
          </a:p>
          <a:p>
            <a:pPr marL="0" indent="0">
              <a:buNone/>
            </a:pPr>
            <a:r>
              <a:rPr lang="en-US" dirty="0" smtClean="0"/>
              <a:t>Fixed </a:t>
            </a:r>
            <a:r>
              <a:rPr lang="en-US" dirty="0"/>
              <a:t>atheroma stenosis of Coronary artery.</a:t>
            </a:r>
          </a:p>
          <a:p>
            <a:pPr marL="0" indent="0">
              <a:buNone/>
            </a:pPr>
            <a:r>
              <a:rPr lang="en-US" dirty="0" smtClean="0"/>
              <a:t>Dynamic </a:t>
            </a:r>
            <a:r>
              <a:rPr lang="en-US" dirty="0"/>
              <a:t>obstruction of coronary artery due to plaque rupture with thrombosis.</a:t>
            </a:r>
          </a:p>
          <a:p>
            <a:pPr marL="0" indent="0">
              <a:buNone/>
            </a:pPr>
            <a:r>
              <a:rPr lang="en-US" dirty="0" smtClean="0"/>
              <a:t>acute </a:t>
            </a:r>
            <a:r>
              <a:rPr lang="en-US" dirty="0"/>
              <a:t>occlusion of coronary artery </a:t>
            </a:r>
            <a:r>
              <a:rPr lang="en-US" dirty="0" smtClean="0"/>
              <a:t>leads to </a:t>
            </a:r>
            <a:r>
              <a:rPr lang="en-US" dirty="0"/>
              <a:t>myocardial necrosis.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143000"/>
            <a:ext cx="3352799" cy="5715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Clinical problem</a:t>
            </a:r>
          </a:p>
          <a:p>
            <a:r>
              <a:rPr lang="en-US" sz="2800" dirty="0" smtClean="0"/>
              <a:t>Stable </a:t>
            </a:r>
            <a:r>
              <a:rPr lang="en-US" sz="2800" dirty="0"/>
              <a:t>angina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r>
              <a:rPr lang="en-US" sz="2800" dirty="0" smtClean="0"/>
              <a:t>Unstable </a:t>
            </a:r>
            <a:r>
              <a:rPr lang="en-US" sz="2800" dirty="0"/>
              <a:t>angina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Myocardial infarction:</a:t>
            </a:r>
          </a:p>
        </p:txBody>
      </p:sp>
    </p:spTree>
    <p:extLst>
      <p:ext uri="{BB962C8B-B14F-4D97-AF65-F5344CB8AC3E}">
        <p14:creationId xmlns:p14="http://schemas.microsoft.com/office/powerpoint/2010/main" val="255534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33400"/>
            <a:ext cx="4495800" cy="55927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Heart failure: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Arrhythmia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Sudden </a:t>
            </a:r>
            <a:r>
              <a:rPr lang="en-US" dirty="0"/>
              <a:t>death: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533400"/>
            <a:ext cx="59436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Myocardial dysfunction due to </a:t>
            </a:r>
            <a:r>
              <a:rPr lang="en-US" dirty="0" smtClean="0"/>
              <a:t>infarction/ ischemia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Altered </a:t>
            </a:r>
            <a:r>
              <a:rPr lang="en-US" dirty="0"/>
              <a:t>conduction due to ischemia.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Ventricular </a:t>
            </a:r>
            <a:r>
              <a:rPr lang="en-US" dirty="0"/>
              <a:t>arrhythmia, </a:t>
            </a:r>
            <a:r>
              <a:rPr lang="en-US" dirty="0" err="1"/>
              <a:t>asystole</a:t>
            </a:r>
            <a:r>
              <a:rPr lang="en-US" dirty="0"/>
              <a:t>, or </a:t>
            </a:r>
            <a:r>
              <a:rPr lang="en-US" dirty="0" smtClean="0"/>
              <a:t>massive infarction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2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ATHEROSCLEROSIS: HARMFUL </a:t>
            </a:r>
            <a:r>
              <a:rPr lang="en-US" sz="3200" b="1" dirty="0" smtClean="0"/>
              <a:t>CONSEQUENCES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rial" pitchFamily="34" charset="0"/>
              </a:rPr>
              <a:t>Atherosclerosis causes decrease in lumen  of  arteries and thus decreases  blood  supply</a:t>
            </a:r>
          </a:p>
          <a:p>
            <a:pPr lvl="0"/>
            <a:endParaRPr lang="en-US" dirty="0">
              <a:latin typeface="Tahoma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9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  Artery </a:t>
            </a:r>
            <a:r>
              <a:rPr lang="en-US" sz="2400" dirty="0">
                <a:latin typeface="Tahoma" pitchFamily="34" charset="0"/>
              </a:rPr>
              <a:t>involved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049303"/>
            <a:ext cx="1747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Organ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2507988"/>
            <a:ext cx="16132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Condition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33400" y="4167663"/>
            <a:ext cx="2150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Symptoms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33401" y="5486400"/>
            <a:ext cx="1613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ahoma" pitchFamily="34" charset="0"/>
              </a:rPr>
              <a:t>Event</a:t>
            </a:r>
            <a:r>
              <a:rPr lang="en-US" dirty="0">
                <a:latin typeface="Tahoma" pitchFamily="34" charset="0"/>
              </a:rPr>
              <a:t>s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855407" y="454176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855407" y="1676400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922736" y="3276600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911073" y="4862351"/>
            <a:ext cx="484632" cy="5951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84106" y="0"/>
            <a:ext cx="24757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 smtClean="0">
                <a:latin typeface="Tahoma" pitchFamily="34" charset="0"/>
              </a:rPr>
              <a:t>Coronary</a:t>
            </a:r>
            <a:r>
              <a:rPr lang="en-US" dirty="0" smtClean="0">
                <a:latin typeface="Tahoma" pitchFamily="34" charset="0"/>
              </a:rPr>
              <a:t> 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19600" y="32265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Cerebral carotid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10400" y="32265"/>
            <a:ext cx="213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Peripheral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3124200" y="461665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3124021" y="1703461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3123842" y="3233395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3123663" y="4825028"/>
            <a:ext cx="484632" cy="5951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284338" y="596315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5306568" y="1676399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5294905" y="3233394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5284338" y="4814767"/>
            <a:ext cx="484632" cy="59512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7391400" y="596314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361076" y="1676398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7358745" y="3276600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7351784" y="4825027"/>
            <a:ext cx="484632" cy="5951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684106" y="1191442"/>
            <a:ext cx="1237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ahoma" pitchFamily="34" charset="0"/>
              </a:rPr>
              <a:t>  Heart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4953000" y="1191442"/>
            <a:ext cx="10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Brain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553200" y="1056792"/>
            <a:ext cx="2362200" cy="62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Peripheral tissue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1200" dirty="0">
                <a:latin typeface="Tahoma" pitchFamily="34" charset="0"/>
              </a:rPr>
              <a:t>(</a:t>
            </a:r>
            <a:r>
              <a:rPr lang="en-US" sz="1200" dirty="0" err="1">
                <a:latin typeface="Tahoma" pitchFamily="34" charset="0"/>
              </a:rPr>
              <a:t>sk</a:t>
            </a:r>
            <a:r>
              <a:rPr lang="en-US" sz="1200" dirty="0">
                <a:latin typeface="Tahoma" pitchFamily="34" charset="0"/>
              </a:rPr>
              <a:t>  muscle</a:t>
            </a:r>
            <a:r>
              <a:rPr lang="en-US" sz="1100" dirty="0">
                <a:latin typeface="Tahoma" pitchFamily="34" charset="0"/>
              </a:rPr>
              <a:t>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684107" y="2507987"/>
            <a:ext cx="1237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CAD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953000" y="2507986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CVD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010400" y="2507988"/>
            <a:ext cx="144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PVD/PAD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84106" y="4213826"/>
            <a:ext cx="1583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Angina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 rot="10800000" flipV="1">
            <a:off x="2832039" y="5440841"/>
            <a:ext cx="1084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>
                <a:latin typeface="Tahoma" pitchFamily="34" charset="0"/>
              </a:rPr>
              <a:t>MI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14800" y="4167663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    weakness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 flipH="1">
            <a:off x="4267200" y="5486400"/>
            <a:ext cx="198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smtClean="0">
                <a:latin typeface="Tahoma" pitchFamily="34" charset="0"/>
              </a:rPr>
              <a:t>    stroke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00800" y="4167661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000" dirty="0">
                <a:latin typeface="Tahoma" pitchFamily="34" charset="0"/>
              </a:rPr>
              <a:t>Intermittent claudication </a:t>
            </a:r>
          </a:p>
        </p:txBody>
      </p:sp>
      <p:sp>
        <p:nvSpPr>
          <p:cNvPr id="38" name="Rectangle 37"/>
          <p:cNvSpPr/>
          <p:nvPr/>
        </p:nvSpPr>
        <p:spPr>
          <a:xfrm flipH="1">
            <a:off x="6781800" y="5460319"/>
            <a:ext cx="167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</a:pPr>
            <a:r>
              <a:rPr lang="en-US" sz="2400" dirty="0" err="1" smtClean="0">
                <a:latin typeface="Tahoma" pitchFamily="34" charset="0"/>
              </a:rPr>
              <a:t>gangren</a:t>
            </a:r>
            <a:r>
              <a:rPr lang="en-US" dirty="0" smtClean="0">
                <a:latin typeface="Tahoma" pitchFamily="34" charset="0"/>
              </a:rPr>
              <a:t> </a:t>
            </a:r>
            <a:endParaRPr 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56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Risk factors for Atherosclerosis &amp;CAD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u="sng" dirty="0" smtClean="0">
                <a:solidFill>
                  <a:srgbClr val="FF0000"/>
                </a:solidFill>
              </a:rPr>
              <a:t>Modifiable</a:t>
            </a:r>
          </a:p>
          <a:p>
            <a:r>
              <a:rPr lang="en-US" dirty="0" smtClean="0"/>
              <a:t>C. smoking</a:t>
            </a:r>
          </a:p>
          <a:p>
            <a:r>
              <a:rPr lang="en-US" dirty="0" smtClean="0"/>
              <a:t>Dyslipidemia</a:t>
            </a:r>
          </a:p>
          <a:p>
            <a:r>
              <a:rPr lang="en-US" dirty="0" smtClean="0"/>
              <a:t>DM</a:t>
            </a:r>
          </a:p>
          <a:p>
            <a:r>
              <a:rPr lang="en-US" dirty="0" smtClean="0"/>
              <a:t>HTN</a:t>
            </a:r>
          </a:p>
          <a:p>
            <a:r>
              <a:rPr lang="en-US" dirty="0" smtClean="0"/>
              <a:t>Physical inactivity</a:t>
            </a:r>
          </a:p>
          <a:p>
            <a:r>
              <a:rPr lang="en-US" dirty="0" smtClean="0"/>
              <a:t>Obesity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u="sng" dirty="0" smtClean="0">
                <a:solidFill>
                  <a:srgbClr val="FF0000"/>
                </a:solidFill>
              </a:rPr>
              <a:t>Non modifiable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Family history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20" y="4953000"/>
            <a:ext cx="911289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800" b="1" dirty="0" smtClean="0"/>
              <a:t>Recent </a:t>
            </a:r>
            <a:r>
              <a:rPr lang="en-US" sz="2800" b="1" dirty="0"/>
              <a:t>associations</a:t>
            </a:r>
            <a:r>
              <a:rPr lang="en-US" sz="2400" b="1" dirty="0"/>
              <a:t>:</a:t>
            </a:r>
          </a:p>
          <a:p>
            <a:r>
              <a:rPr lang="en-US" dirty="0" smtClean="0"/>
              <a:t> </a:t>
            </a:r>
            <a:r>
              <a:rPr lang="en-US" sz="2800" dirty="0"/>
              <a:t>High </a:t>
            </a:r>
            <a:r>
              <a:rPr lang="en-US" sz="2800" dirty="0" smtClean="0"/>
              <a:t>Plasma </a:t>
            </a:r>
            <a:r>
              <a:rPr lang="en-US" sz="2800" dirty="0" err="1" smtClean="0"/>
              <a:t>homocysteine</a:t>
            </a:r>
            <a:r>
              <a:rPr lang="en-US" sz="2800" dirty="0" smtClean="0"/>
              <a:t>,  High fibrinogen, High </a:t>
            </a:r>
            <a:r>
              <a:rPr lang="en-US" sz="2800" dirty="0"/>
              <a:t>CRP </a:t>
            </a:r>
            <a:r>
              <a:rPr lang="en-US" sz="2800" dirty="0" smtClean="0"/>
              <a:t>  Chlamydia </a:t>
            </a:r>
            <a:r>
              <a:rPr lang="en-US" sz="2800" dirty="0" err="1"/>
              <a:t>pneumoniae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944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Cardiovascular Continuum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219200"/>
            <a:ext cx="655320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85000"/>
              </a:lnSpc>
              <a:tabLst>
                <a:tab pos="1028700" algn="l"/>
              </a:tabLst>
            </a:pPr>
            <a:r>
              <a:rPr lang="en-US" sz="2400" b="1" dirty="0">
                <a:solidFill>
                  <a:srgbClr val="FF0000"/>
                </a:solidFill>
                <a:latin typeface="Arial" charset="0"/>
              </a:rPr>
              <a:t>Risk factors</a:t>
            </a:r>
          </a:p>
          <a:p>
            <a:pPr eaLnBrk="0" hangingPunct="0">
              <a:lnSpc>
                <a:spcPct val="88000"/>
              </a:lnSpc>
              <a:tabLst>
                <a:tab pos="1028700" algn="l"/>
              </a:tabLst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Diabetes, hypertension, </a:t>
            </a:r>
          </a:p>
          <a:p>
            <a:pPr eaLnBrk="0" hangingPunct="0">
              <a:lnSpc>
                <a:spcPct val="88000"/>
              </a:lnSpc>
              <a:tabLst>
                <a:tab pos="1028700" algn="l"/>
              </a:tabLst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Smoking, </a:t>
            </a:r>
            <a:r>
              <a:rPr lang="en-US" dirty="0" err="1">
                <a:solidFill>
                  <a:srgbClr val="FF0000"/>
                </a:solidFill>
                <a:latin typeface="Arial" charset="0"/>
              </a:rPr>
              <a:t>hyperlipedimia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8600" y="1403866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Atherosclerosis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2286000"/>
            <a:ext cx="266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Angina pectoris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Myocardial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infarction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4114800"/>
            <a:ext cx="251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Myocardial scaring 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Remodeling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5562600"/>
            <a:ext cx="373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Ventricular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dilation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0" y="5082063"/>
            <a:ext cx="236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Heart failure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3810000"/>
            <a:ext cx="358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End-stage</a:t>
            </a:r>
          </a:p>
          <a:p>
            <a:pPr algn="ctr" eaLnBrk="0" hangingPunct="0"/>
            <a:r>
              <a:rPr lang="en-US" sz="2000" b="1" dirty="0">
                <a:solidFill>
                  <a:srgbClr val="4D4D4D"/>
                </a:solidFill>
                <a:latin typeface="Arial" charset="0"/>
              </a:rPr>
              <a:t>heart disease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23665" y="3244334"/>
            <a:ext cx="18966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4800" b="1" dirty="0">
                <a:solidFill>
                  <a:srgbClr val="4D4D4D"/>
                </a:solidFill>
                <a:latin typeface="Arial" charset="0"/>
              </a:rPr>
              <a:t>Death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184398" y="1528155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899213">
            <a:off x="6307902" y="1793425"/>
            <a:ext cx="1138284" cy="36864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7275568" y="3628979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7771487">
            <a:off x="6858000" y="5006194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1355913">
            <a:off x="3988293" y="5693997"/>
            <a:ext cx="1430675" cy="23879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4768133">
            <a:off x="2188533" y="4646814"/>
            <a:ext cx="576420" cy="28718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705100" y="3540548"/>
            <a:ext cx="794004" cy="2759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87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Ischemic heart disease spectrum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Acute coronary syndrome</a:t>
            </a:r>
            <a:r>
              <a:rPr lang="ar-LY"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ACS</a:t>
            </a:r>
            <a:r>
              <a:rPr lang="ar-LY" sz="2400" dirty="0">
                <a:solidFill>
                  <a:srgbClr val="FF0000"/>
                </a:solidFill>
              </a:rPr>
              <a:t>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52400" y="2438400"/>
            <a:ext cx="2057400" cy="1371600"/>
          </a:xfrm>
          <a:prstGeom prst="homePlate">
            <a:avLst>
              <a:gd name="adj" fmla="val 45833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Stable</a:t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angina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AutoShape 26"/>
          <p:cNvSpPr>
            <a:spLocks noChangeArrowheads="1"/>
          </p:cNvSpPr>
          <p:nvPr/>
        </p:nvSpPr>
        <p:spPr bwMode="auto">
          <a:xfrm>
            <a:off x="1905000" y="2438400"/>
            <a:ext cx="1828799" cy="1371600"/>
          </a:xfrm>
          <a:prstGeom prst="chevron">
            <a:avLst>
              <a:gd name="adj" fmla="val 32118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/>
              <a:t>  </a:t>
            </a:r>
            <a:r>
              <a:rPr lang="en-US" b="1" dirty="0" smtClean="0"/>
              <a:t>Unstable</a:t>
            </a:r>
            <a:endParaRPr lang="en-US" b="1" dirty="0"/>
          </a:p>
          <a:p>
            <a:pPr algn="ctr"/>
            <a:r>
              <a:rPr lang="en-US" b="1" dirty="0"/>
              <a:t>  </a:t>
            </a:r>
            <a:r>
              <a:rPr lang="en-US" b="1" dirty="0" smtClean="0"/>
              <a:t>angina</a:t>
            </a:r>
            <a:endParaRPr lang="en-US" b="1" dirty="0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3505200" y="2438400"/>
            <a:ext cx="1905000" cy="1371600"/>
          </a:xfrm>
          <a:prstGeom prst="chevron">
            <a:avLst>
              <a:gd name="adj" fmla="val 32118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Non STE</a:t>
            </a:r>
          </a:p>
          <a:p>
            <a:pPr algn="ctr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5105400" y="2438400"/>
            <a:ext cx="1990725" cy="1393825"/>
          </a:xfrm>
          <a:prstGeom prst="chevron">
            <a:avLst>
              <a:gd name="adj" fmla="val 35706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STEMI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6781800" y="2438400"/>
            <a:ext cx="2209800" cy="1393825"/>
            <a:chOff x="3758" y="1573"/>
            <a:chExt cx="1254" cy="878"/>
          </a:xfrm>
        </p:grpSpPr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>
              <a:off x="3758" y="1573"/>
              <a:ext cx="1254" cy="878"/>
            </a:xfrm>
            <a:prstGeom prst="chevron">
              <a:avLst>
                <a:gd name="adj" fmla="val 35706"/>
              </a:avLst>
            </a:prstGeom>
            <a:solidFill>
              <a:srgbClr val="3366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4561" y="1573"/>
              <a:ext cx="451" cy="877"/>
            </a:xfrm>
            <a:prstGeom prst="rect">
              <a:avLst/>
            </a:prstGeom>
            <a:solidFill>
              <a:srgbClr val="3366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6781801" y="2438400"/>
            <a:ext cx="2362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Sudden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ischemic</a:t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death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3244334"/>
            <a:ext cx="3428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b="1" dirty="0" smtClean="0">
              <a:solidFill>
                <a:srgbClr val="FFFF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 b="1" dirty="0">
              <a:solidFill>
                <a:srgbClr val="FFFF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 b="1" dirty="0" smtClean="0">
              <a:solidFill>
                <a:srgbClr val="FF00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0000"/>
                </a:solidFill>
                <a:latin typeface="Tahoma" pitchFamily="34" charset="0"/>
              </a:rPr>
              <a:t>Increasing </a:t>
            </a:r>
            <a:r>
              <a:rPr lang="en-US" b="1" dirty="0">
                <a:solidFill>
                  <a:srgbClr val="FF0000"/>
                </a:solidFill>
                <a:latin typeface="Tahoma" pitchFamily="34" charset="0"/>
              </a:rPr>
              <a:t>disease severity</a:t>
            </a:r>
            <a:endParaRPr lang="en-GB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4114800" y="4648200"/>
            <a:ext cx="426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5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Presentation of IHD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Asymptomatic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Sudden death.</a:t>
            </a:r>
          </a:p>
          <a:p>
            <a:pPr marL="0" indent="0">
              <a:buNone/>
            </a:pPr>
            <a:r>
              <a:rPr lang="en-US" dirty="0"/>
              <a:t>3. Angina pectoris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Myocardial Infarction.</a:t>
            </a:r>
          </a:p>
          <a:p>
            <a:pPr marL="0" indent="0">
              <a:buNone/>
            </a:pPr>
            <a:r>
              <a:rPr lang="en-US" dirty="0"/>
              <a:t>S. Heart failure.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Arrhythmia.</a:t>
            </a:r>
          </a:p>
        </p:txBody>
      </p:sp>
    </p:spTree>
    <p:extLst>
      <p:ext uri="{BB962C8B-B14F-4D97-AF65-F5344CB8AC3E}">
        <p14:creationId xmlns:p14="http://schemas.microsoft.com/office/powerpoint/2010/main" val="5489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6019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Normal Myocardial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990600"/>
            <a:ext cx="64357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Balanced Oxygen Supply and Demand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16286" y="4495800"/>
            <a:ext cx="1139825" cy="213995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54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600200" y="4495800"/>
            <a:ext cx="4571999" cy="10886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Block Arc 5"/>
          <p:cNvSpPr/>
          <p:nvPr/>
        </p:nvSpPr>
        <p:spPr bwMode="auto">
          <a:xfrm rot="10800000">
            <a:off x="457200" y="3429000"/>
            <a:ext cx="2590800" cy="1066800"/>
          </a:xfrm>
          <a:prstGeom prst="blockArc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Block Arc 6"/>
          <p:cNvSpPr/>
          <p:nvPr/>
        </p:nvSpPr>
        <p:spPr bwMode="auto">
          <a:xfrm rot="10800000">
            <a:off x="4876800" y="3439886"/>
            <a:ext cx="2590800" cy="1066800"/>
          </a:xfrm>
          <a:prstGeom prst="blockArc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62000" y="3124200"/>
            <a:ext cx="1851025" cy="838200"/>
          </a:xfrm>
          <a:prstGeom prst="rect">
            <a:avLst/>
          </a:prstGeom>
          <a:solidFill>
            <a:srgbClr val="000080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Coronary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Blood Flow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1687512" y="2699657"/>
            <a:ext cx="1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14400" y="1828800"/>
            <a:ext cx="1600200" cy="838200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 Supply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181601" y="3000604"/>
            <a:ext cx="1755774" cy="934128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 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Demand</a:t>
            </a:r>
          </a:p>
        </p:txBody>
      </p: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6876508" y="1319441"/>
            <a:ext cx="2163762" cy="2530475"/>
            <a:chOff x="4077" y="1190"/>
            <a:chExt cx="1555" cy="1594"/>
          </a:xfrm>
        </p:grpSpPr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4176" y="2249"/>
              <a:ext cx="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384" y="1190"/>
              <a:ext cx="1248" cy="296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Contractility</a:t>
              </a: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384" y="1630"/>
              <a:ext cx="1248" cy="288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dirty="0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Heart Rate</a:t>
              </a: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4384" y="2050"/>
              <a:ext cx="1248" cy="293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Preload</a:t>
              </a: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4375" y="2500"/>
              <a:ext cx="1248" cy="284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Afterload</a:t>
              </a: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4251" y="1353"/>
              <a:ext cx="1" cy="1317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H="1" flipV="1">
              <a:off x="4251" y="1344"/>
              <a:ext cx="11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4261" y="1792"/>
              <a:ext cx="11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H="1">
              <a:off x="4251" y="2194"/>
              <a:ext cx="12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H="1">
              <a:off x="4261" y="2661"/>
              <a:ext cx="109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 flipV="1">
              <a:off x="4077" y="2002"/>
              <a:ext cx="165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en-US" sz="2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37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SYMPTOMS OF CAD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ctr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Chest pain (angina) : Patient may feel pressure or tightness in chest, as if someone is standing on chest. </a:t>
            </a:r>
          </a:p>
          <a:p>
            <a:pPr fontAlgn="ctr">
              <a:buFont typeface="Wingdings" pitchFamily="2" charset="2"/>
              <a:buChar char="Ø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 fontAlgn="ctr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Shortness of breath. </a:t>
            </a:r>
          </a:p>
          <a:p>
            <a:pPr fontAlgn="ctr"/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2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Chest Pain</a:t>
            </a:r>
          </a:p>
        </p:txBody>
      </p:sp>
      <p:pic>
        <p:nvPicPr>
          <p:cNvPr id="4" name="Picture 7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371600"/>
            <a:ext cx="9372600" cy="5486400"/>
          </a:xfrm>
          <a:noFill/>
        </p:spPr>
      </p:pic>
    </p:spTree>
    <p:extLst>
      <p:ext uri="{BB962C8B-B14F-4D97-AF65-F5344CB8AC3E}">
        <p14:creationId xmlns:p14="http://schemas.microsoft.com/office/powerpoint/2010/main" val="22174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ANGINA  PECTORIS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Principle  symptom  of  CAD  (IHD, CHD)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Sudden, severe &amp; temporary chest  pain caused by an inadequate supply of oxygen to the myocardium due to narrowing of the coronary artery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Pain  may radiate to  left arm or shoulder, back, neck or jaw</a:t>
            </a: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  <a:cs typeface="Arial" pitchFamily="34" charset="0"/>
              </a:rPr>
              <a:t>The symptoms usually last for  few minutes and pain subsides on rest.</a:t>
            </a: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  <a:cs typeface="Arial" pitchFamily="34" charset="0"/>
              </a:rPr>
              <a:t>No permanent damage occurs 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Angina may be is precipitated by exercise, cold, stress, heavy  meal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6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MYOCARDIAL INFARCTION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</a:rPr>
              <a:t>Myocardium : heart </a:t>
            </a:r>
            <a:r>
              <a:rPr lang="en-US" dirty="0" smtClean="0">
                <a:latin typeface="Arial" pitchFamily="34" charset="0"/>
              </a:rPr>
              <a:t>muscle</a:t>
            </a:r>
          </a:p>
          <a:p>
            <a:r>
              <a:rPr lang="en-US" dirty="0" smtClean="0">
                <a:latin typeface="Arial" pitchFamily="34" charset="0"/>
              </a:rPr>
              <a:t> Infarction </a:t>
            </a:r>
            <a:r>
              <a:rPr lang="en-US" dirty="0">
                <a:latin typeface="Arial" pitchFamily="34" charset="0"/>
              </a:rPr>
              <a:t>: death of the tissue (necrosis)</a:t>
            </a:r>
          </a:p>
          <a:p>
            <a:r>
              <a:rPr lang="en-US" dirty="0">
                <a:latin typeface="Arial" pitchFamily="34" charset="0"/>
              </a:rPr>
              <a:t>MI is death of the myocardial tissue due to complete blockade of coronary artery </a:t>
            </a:r>
          </a:p>
          <a:p>
            <a:endParaRPr lang="en-US" dirty="0"/>
          </a:p>
        </p:txBody>
      </p:sp>
      <p:pic>
        <p:nvPicPr>
          <p:cNvPr id="4" name="Picture 6" descr="myocardial_infar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962400"/>
            <a:ext cx="441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17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962400"/>
            <a:ext cx="3733800" cy="278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80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</a:rPr>
              <a:t>ACUTE CORONARY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It is an umbrella term used to describe symptoms </a:t>
            </a:r>
            <a:r>
              <a:rPr lang="en-US" dirty="0" smtClean="0">
                <a:latin typeface="Arial" pitchFamily="34" charset="0"/>
              </a:rPr>
              <a:t>and signs </a:t>
            </a:r>
            <a:r>
              <a:rPr lang="en-US" dirty="0" err="1">
                <a:latin typeface="Arial" pitchFamily="34" charset="0"/>
              </a:rPr>
              <a:t>occuring</a:t>
            </a:r>
            <a:r>
              <a:rPr lang="en-US" dirty="0">
                <a:latin typeface="Arial" pitchFamily="34" charset="0"/>
              </a:rPr>
              <a:t> because of acute </a:t>
            </a:r>
            <a:r>
              <a:rPr lang="en-US" b="1" dirty="0" err="1">
                <a:latin typeface="Arial" pitchFamily="34" charset="0"/>
              </a:rPr>
              <a:t>atherothrombosis</a:t>
            </a:r>
            <a:r>
              <a:rPr lang="en-US" dirty="0">
                <a:latin typeface="Arial" pitchFamily="34" charset="0"/>
              </a:rPr>
              <a:t> in  coronary  artery due to </a:t>
            </a:r>
            <a:r>
              <a:rPr lang="en-US" b="1" dirty="0">
                <a:latin typeface="Arial" pitchFamily="34" charset="0"/>
              </a:rPr>
              <a:t>unstable plaque </a:t>
            </a:r>
            <a:r>
              <a:rPr lang="en-US" dirty="0">
                <a:latin typeface="Arial" pitchFamily="34" charset="0"/>
              </a:rPr>
              <a:t>with </a:t>
            </a:r>
            <a:r>
              <a:rPr lang="en-US" b="1" dirty="0">
                <a:latin typeface="Arial" pitchFamily="34" charset="0"/>
              </a:rPr>
              <a:t>critical stenosis</a:t>
            </a:r>
            <a:r>
              <a:rPr lang="en-US" dirty="0">
                <a:latin typeface="Arial" pitchFamily="34" charset="0"/>
              </a:rPr>
              <a:t> or </a:t>
            </a:r>
            <a:r>
              <a:rPr lang="en-US" b="1" dirty="0">
                <a:latin typeface="Arial" pitchFamily="34" charset="0"/>
              </a:rPr>
              <a:t>complete </a:t>
            </a:r>
            <a:r>
              <a:rPr lang="en-US" b="1" dirty="0" smtClean="0">
                <a:latin typeface="Arial" pitchFamily="34" charset="0"/>
              </a:rPr>
              <a:t>occlusion</a:t>
            </a:r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Is characterized by prolonged </a:t>
            </a:r>
            <a:r>
              <a:rPr lang="en-US" b="1" dirty="0">
                <a:latin typeface="Arial" pitchFamily="34" charset="0"/>
              </a:rPr>
              <a:t>chest pain at </a:t>
            </a:r>
            <a:r>
              <a:rPr lang="en-US" b="1" dirty="0" smtClean="0">
                <a:latin typeface="Arial" pitchFamily="34" charset="0"/>
              </a:rPr>
              <a:t>rest</a:t>
            </a:r>
          </a:p>
          <a:p>
            <a:r>
              <a:rPr lang="en-US" dirty="0">
                <a:latin typeface="Arial" pitchFamily="34" charset="0"/>
              </a:rPr>
              <a:t>It is an emergency condition and patient has to be  hospitalized</a:t>
            </a:r>
            <a:r>
              <a:rPr lang="en-US" sz="4400" dirty="0">
                <a:latin typeface="Arial" pitchFamily="34" charset="0"/>
              </a:rPr>
              <a:t> </a:t>
            </a:r>
          </a:p>
          <a:p>
            <a:endParaRPr lang="en-US" b="1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1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Classification of ACS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• </a:t>
            </a:r>
            <a:r>
              <a:rPr lang="en-US" sz="3600" b="1" dirty="0">
                <a:solidFill>
                  <a:srgbClr val="FF0000"/>
                </a:solidFill>
              </a:rPr>
              <a:t>STEMI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of ACS</a:t>
            </a:r>
          </a:p>
          <a:p>
            <a:pPr marL="0" indent="0">
              <a:buNone/>
            </a:pPr>
            <a:r>
              <a:rPr lang="en-US" sz="3600" dirty="0"/>
              <a:t>C.P + ST elevation/ LBBB + high Troponin (TNI)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• NSTEMI </a:t>
            </a:r>
            <a:r>
              <a:rPr lang="en-US" sz="3600" b="1" dirty="0" smtClean="0">
                <a:solidFill>
                  <a:srgbClr val="FF0000"/>
                </a:solidFill>
              </a:rPr>
              <a:t>of </a:t>
            </a:r>
            <a:r>
              <a:rPr lang="en-US" sz="3600" b="1" dirty="0">
                <a:solidFill>
                  <a:srgbClr val="FF0000"/>
                </a:solidFill>
              </a:rPr>
              <a:t>ACS</a:t>
            </a:r>
          </a:p>
          <a:p>
            <a:pPr marL="0" indent="0">
              <a:buNone/>
            </a:pPr>
            <a:r>
              <a:rPr lang="en-US" sz="3600" dirty="0"/>
              <a:t>C.P + ST depression/T inversion +high TNI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• Unstable angina</a:t>
            </a:r>
          </a:p>
          <a:p>
            <a:pPr marL="0" indent="0">
              <a:buNone/>
            </a:pPr>
            <a:r>
              <a:rPr lang="en-US" sz="3600" dirty="0"/>
              <a:t>C.P + Abnormal /normal ECG +normal TNI</a:t>
            </a:r>
          </a:p>
        </p:txBody>
      </p:sp>
    </p:spTree>
    <p:extLst>
      <p:ext uri="{BB962C8B-B14F-4D97-AF65-F5344CB8AC3E}">
        <p14:creationId xmlns:p14="http://schemas.microsoft.com/office/powerpoint/2010/main" val="188842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ACS Algorithm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96754"/>
            <a:ext cx="9144000" cy="5661246"/>
          </a:xfrm>
          <a:noFill/>
        </p:spPr>
      </p:pic>
    </p:spTree>
    <p:extLst>
      <p:ext uri="{BB962C8B-B14F-4D97-AF65-F5344CB8AC3E}">
        <p14:creationId xmlns:p14="http://schemas.microsoft.com/office/powerpoint/2010/main" val="31015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Diagnosis of ACS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sz="4400" dirty="0"/>
              <a:t>Typical chest pain: </a:t>
            </a:r>
            <a:r>
              <a:rPr lang="en-US" sz="4400" dirty="0" smtClean="0"/>
              <a:t>Severe prolonged </a:t>
            </a:r>
            <a:r>
              <a:rPr lang="en-US" sz="4400" dirty="0"/>
              <a:t>pain, </a:t>
            </a:r>
            <a:r>
              <a:rPr lang="en-US" sz="4400" dirty="0" smtClean="0"/>
              <a:t>not relieved </a:t>
            </a:r>
            <a:r>
              <a:rPr lang="en-US" sz="4400" dirty="0"/>
              <a:t>by GTN.</a:t>
            </a:r>
          </a:p>
          <a:p>
            <a:pPr marL="0" indent="0">
              <a:buNone/>
            </a:pPr>
            <a:r>
              <a:rPr lang="en-US" sz="4400" dirty="0"/>
              <a:t>• ECG changes</a:t>
            </a:r>
          </a:p>
          <a:p>
            <a:pPr marL="0" indent="0">
              <a:buNone/>
            </a:pPr>
            <a:r>
              <a:rPr lang="en-US" sz="4400" dirty="0"/>
              <a:t>• Cardiac enzymes</a:t>
            </a:r>
          </a:p>
        </p:txBody>
      </p:sp>
    </p:spTree>
    <p:extLst>
      <p:ext uri="{BB962C8B-B14F-4D97-AF65-F5344CB8AC3E}">
        <p14:creationId xmlns:p14="http://schemas.microsoft.com/office/powerpoint/2010/main" val="305305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 in CAD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ECG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Recording of electrical activity of the heart via electrodes attached to the skin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Net sum of depolarisation and repolarisation potentials of all myocardial </a:t>
            </a:r>
            <a:r>
              <a:rPr lang="en-GB" dirty="0" smtClean="0"/>
              <a:t>cells</a:t>
            </a:r>
            <a:endParaRPr lang="en-GB" dirty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P-QRS-T pattern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P - atrial depolarisation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QRS - ventricular depolarisation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dirty="0"/>
              <a:t>T - ventricular repolarisation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24600" y="3838575"/>
            <a:ext cx="2819400" cy="1800225"/>
          </a:xfrm>
          <a:prstGeom prst="rect">
            <a:avLst/>
          </a:prstGeom>
          <a:noFill/>
        </p:spPr>
      </p:pic>
      <p:pic>
        <p:nvPicPr>
          <p:cNvPr id="5" name="Picture 1028" descr="e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5322" y="1295400"/>
            <a:ext cx="3657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82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ECG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 elevation M.I.: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/>
              <a:t>Early changes- ST elevation.</a:t>
            </a:r>
          </a:p>
          <a:p>
            <a:pPr marL="0" indent="0">
              <a:buNone/>
            </a:pPr>
            <a:r>
              <a:rPr lang="en-US" dirty="0" smtClean="0"/>
              <a:t>             Late </a:t>
            </a:r>
            <a:r>
              <a:rPr lang="en-US" dirty="0"/>
              <a:t>changes – Q waves.</a:t>
            </a:r>
          </a:p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Non ST elevation M.I (NSTEMI):</a:t>
            </a:r>
          </a:p>
          <a:p>
            <a:pPr marL="0" indent="0">
              <a:buNone/>
            </a:pPr>
            <a:r>
              <a:rPr lang="en-US" dirty="0" smtClean="0"/>
              <a:t>             ST </a:t>
            </a:r>
            <a:r>
              <a:rPr lang="en-US" dirty="0"/>
              <a:t>/T wave depression.</a:t>
            </a:r>
          </a:p>
        </p:txBody>
      </p:sp>
    </p:spTree>
    <p:extLst>
      <p:ext uri="{BB962C8B-B14F-4D97-AF65-F5344CB8AC3E}">
        <p14:creationId xmlns:p14="http://schemas.microsoft.com/office/powerpoint/2010/main" val="219891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3810000" y="4495800"/>
            <a:ext cx="1139825" cy="213995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54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2398794" y="3912394"/>
            <a:ext cx="3973512" cy="116681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8613" y="2373313"/>
            <a:ext cx="1851025" cy="838200"/>
          </a:xfrm>
          <a:prstGeom prst="rect">
            <a:avLst/>
          </a:prstGeom>
          <a:solidFill>
            <a:srgbClr val="000080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Reduced Coronary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Blood Flow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85350" y="2363788"/>
            <a:ext cx="1600200" cy="838200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 Supply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892675" y="3141663"/>
            <a:ext cx="1662113" cy="1195387"/>
          </a:xfrm>
          <a:prstGeom prst="rect">
            <a:avLst/>
          </a:prstGeom>
          <a:solidFill>
            <a:srgbClr val="FF0000">
              <a:alpha val="65097"/>
            </a:srgb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Oxygen </a:t>
            </a:r>
          </a:p>
          <a:p>
            <a:pPr algn="ctr" eaLnBrk="0" hangingPunct="0"/>
            <a:r>
              <a:rPr lang="en-US" sz="1800" b="1" dirty="0" smtClean="0">
                <a:solidFill>
                  <a:srgbClr val="FFFFCC"/>
                </a:solidFill>
                <a:latin typeface="Arial" charset="0"/>
                <a:cs typeface="Arial" charset="0"/>
              </a:rPr>
              <a:t>Demand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6659887" y="2401888"/>
            <a:ext cx="2468562" cy="2530475"/>
            <a:chOff x="4077" y="1190"/>
            <a:chExt cx="1555" cy="1594"/>
          </a:xfrm>
        </p:grpSpPr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4176" y="2249"/>
              <a:ext cx="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4384" y="1190"/>
              <a:ext cx="1248" cy="296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Contractility</a:t>
              </a: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4384" y="1630"/>
              <a:ext cx="1248" cy="288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Heart Rate</a:t>
              </a: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384" y="2050"/>
              <a:ext cx="1248" cy="293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Preload</a:t>
              </a: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4375" y="2500"/>
              <a:ext cx="1248" cy="284"/>
            </a:xfrm>
            <a:prstGeom prst="rect">
              <a:avLst/>
            </a:prstGeom>
            <a:solidFill>
              <a:srgbClr val="000080"/>
            </a:solidFill>
            <a:ln w="25400" algn="ctr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b="1" smtClean="0">
                  <a:solidFill>
                    <a:srgbClr val="FFFFCC"/>
                  </a:solidFill>
                  <a:latin typeface="Arial" charset="0"/>
                  <a:cs typeface="Arial" charset="0"/>
                </a:rPr>
                <a:t>Afterload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251" y="1353"/>
              <a:ext cx="1" cy="1317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H="1" flipV="1">
              <a:off x="4251" y="1344"/>
              <a:ext cx="11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4261" y="1792"/>
              <a:ext cx="11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H="1">
              <a:off x="4251" y="2194"/>
              <a:ext cx="128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 flipH="1">
              <a:off x="4261" y="2661"/>
              <a:ext cx="10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 flipH="1" flipV="1">
              <a:off x="4077" y="2002"/>
              <a:ext cx="165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r" rtl="1"/>
              <a:endParaRPr lang="en-US" sz="1800" smtClean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2250120" y="2725316"/>
            <a:ext cx="496887" cy="0"/>
          </a:xfrm>
          <a:prstGeom prst="line">
            <a:avLst/>
          </a:prstGeom>
          <a:noFill/>
          <a:ln w="38100">
            <a:solidFill>
              <a:srgbClr val="FFCC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r" rtl="1"/>
            <a:endParaRPr lang="en-US" sz="180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" y="152400"/>
            <a:ext cx="562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Myocardial Ischemia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" y="914400"/>
            <a:ext cx="6568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Unbalanced </a:t>
            </a:r>
            <a:r>
              <a:rPr lang="en-US" sz="2800" dirty="0"/>
              <a:t>Oxygen Supply and Demand</a:t>
            </a:r>
          </a:p>
        </p:txBody>
      </p:sp>
    </p:spTree>
    <p:extLst>
      <p:ext uri="{BB962C8B-B14F-4D97-AF65-F5344CB8AC3E}">
        <p14:creationId xmlns:p14="http://schemas.microsoft.com/office/powerpoint/2010/main" val="21108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</a:b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>ECG </a:t>
            </a:r>
            <a:r>
              <a:rPr lang="en-US" sz="3600" b="1" dirty="0">
                <a:solidFill>
                  <a:schemeClr val="tx2"/>
                </a:solidFill>
                <a:latin typeface="Arial" pitchFamily="34" charset="0"/>
              </a:rPr>
              <a:t>ABNORMALITIES </a:t>
            </a: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</a:rPr>
              <a:t>IN ISCHEMIA </a:t>
            </a:r>
            <a:r>
              <a:rPr lang="en-US" sz="3600" b="1" dirty="0">
                <a:solidFill>
                  <a:schemeClr val="tx2"/>
                </a:solidFill>
                <a:latin typeface="Arial" pitchFamily="34" charset="0"/>
              </a:rPr>
              <a:t>&amp; MI</a:t>
            </a:r>
            <a:r>
              <a:rPr lang="en-US" b="1" dirty="0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en-US" b="1" dirty="0">
                <a:solidFill>
                  <a:schemeClr val="tx2"/>
                </a:solidFill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ECG (Electrocardiogram)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377898"/>
              </p:ext>
            </p:extLst>
          </p:nvPr>
        </p:nvGraphicFramePr>
        <p:xfrm>
          <a:off x="1555" y="2133599"/>
          <a:ext cx="3324225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Bitmap Image" r:id="rId3" imgW="3323810" imgH="2161905" progId="PBrush">
                  <p:embed/>
                </p:oleObj>
              </mc:Choice>
              <mc:Fallback>
                <p:oleObj name="Bitmap Image" r:id="rId3" imgW="3323810" imgH="2161905" progId="PBrus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" y="2133599"/>
                        <a:ext cx="3324225" cy="216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1" descr="ECG ST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971800"/>
            <a:ext cx="33242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CG S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4419600"/>
            <a:ext cx="33242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890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6096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3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(Anterior)</a:t>
            </a:r>
          </a:p>
        </p:txBody>
      </p:sp>
      <p:pic>
        <p:nvPicPr>
          <p:cNvPr id="4" name="Picture 2" descr="AnteriorSTEMI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1050" y="1753394"/>
            <a:ext cx="7581900" cy="4219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341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(Inferior)</a:t>
            </a:r>
          </a:p>
        </p:txBody>
      </p:sp>
      <p:pic>
        <p:nvPicPr>
          <p:cNvPr id="4" name="Picture 2" descr="inferior-posteriorSTEMI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533270"/>
            <a:ext cx="8229600" cy="4477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967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STEMI (</a:t>
            </a:r>
            <a:r>
              <a:rPr lang="en-US" dirty="0" err="1" smtClean="0"/>
              <a:t>anteriorlateral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5" descr="Extensive M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58181"/>
            <a:ext cx="762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427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 Non-STEMI (</a:t>
            </a:r>
            <a:r>
              <a:rPr lang="en-US" dirty="0" err="1" smtClean="0"/>
              <a:t>anteriorlateral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2" descr="nonQinfarc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958181"/>
            <a:ext cx="762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89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Exercise (stress) ECG</a:t>
            </a:r>
          </a:p>
        </p:txBody>
      </p:sp>
      <p:pic>
        <p:nvPicPr>
          <p:cNvPr id="4" name="Picture 2" descr="http://t1.gstatic.com/images?q=tbn:ANd9GcSURuNNoEiXTw-dCP5xXdDeaM48FagXFCzUGGGh3uzhhm19uTNV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71600"/>
            <a:ext cx="4554894" cy="5486400"/>
          </a:xfrm>
          <a:prstGeom prst="rect">
            <a:avLst/>
          </a:prstGeom>
          <a:noFill/>
        </p:spPr>
      </p:pic>
      <p:pic>
        <p:nvPicPr>
          <p:cNvPr id="3074" name="Picture 2" descr="E:\HD\4\cath lab\cath lab\280720071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853874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(stress) ECG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Maximum HR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Male= 220-Age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Female = 210-Age</a:t>
            </a:r>
          </a:p>
          <a:p>
            <a:pPr lvl="1">
              <a:lnSpc>
                <a:spcPct val="80000"/>
              </a:lnSpc>
              <a:buNone/>
            </a:pPr>
            <a:endParaRPr lang="en-US" b="1" dirty="0"/>
          </a:p>
          <a:p>
            <a:pPr>
              <a:lnSpc>
                <a:spcPct val="80000"/>
              </a:lnSpc>
            </a:pPr>
            <a:r>
              <a:rPr lang="en-US" sz="2400" b="1" dirty="0"/>
              <a:t>Target HR</a:t>
            </a:r>
          </a:p>
          <a:p>
            <a:pPr>
              <a:lnSpc>
                <a:spcPct val="80000"/>
              </a:lnSpc>
              <a:buNone/>
            </a:pPr>
            <a:r>
              <a:rPr lang="en-US" sz="2400" b="1" dirty="0"/>
              <a:t>          80-85% of MHR</a:t>
            </a:r>
          </a:p>
          <a:p>
            <a:pPr>
              <a:lnSpc>
                <a:spcPct val="80000"/>
              </a:lnSpc>
              <a:buNone/>
            </a:pPr>
            <a:endParaRPr lang="en-US" sz="2400" b="1" dirty="0"/>
          </a:p>
          <a:p>
            <a:pPr>
              <a:defRPr/>
            </a:pPr>
            <a:r>
              <a:rPr lang="en-US" sz="2400" b="1" dirty="0"/>
              <a:t>High risk findings : 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 Fall in BP on exercise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 Horizontal ST depression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Exercise induced arrhythmias </a:t>
            </a:r>
          </a:p>
          <a:p>
            <a:pPr marL="0" indent="0">
              <a:buFont typeface="Wingdings" pitchFamily="2" charset="2"/>
              <a:buChar char="Ø"/>
              <a:defRPr/>
            </a:pPr>
            <a:r>
              <a:rPr lang="en-US" sz="2000" b="1" dirty="0"/>
              <a:t>     Low threshold for </a:t>
            </a:r>
            <a:r>
              <a:rPr lang="en-US" sz="2000" b="1" dirty="0" err="1"/>
              <a:t>ischaemia</a:t>
            </a:r>
            <a:endParaRPr lang="en-US" sz="2000" b="1" dirty="0"/>
          </a:p>
          <a:p>
            <a:endParaRPr lang="en-US" dirty="0"/>
          </a:p>
        </p:txBody>
      </p:sp>
      <p:pic>
        <p:nvPicPr>
          <p:cNvPr id="4" name="Picture 6" descr="f006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4343399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276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(Thallium, Technetium)</a:t>
            </a:r>
          </a:p>
          <a:p>
            <a:pPr marL="0" indent="0">
              <a:buNone/>
            </a:pPr>
            <a:r>
              <a:rPr lang="en-US" dirty="0"/>
              <a:t>Thallium </a:t>
            </a:r>
            <a:r>
              <a:rPr lang="en-US" dirty="0" smtClean="0"/>
              <a:t>IV              Uptake </a:t>
            </a:r>
            <a:r>
              <a:rPr lang="en-US" dirty="0"/>
              <a:t>by the </a:t>
            </a:r>
            <a:r>
              <a:rPr lang="en-US" dirty="0" smtClean="0"/>
              <a:t>heart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reflect </a:t>
            </a:r>
            <a:r>
              <a:rPr lang="en-US" dirty="0"/>
              <a:t>coronary perfusion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Thallium with exercise is more accurate</a:t>
            </a:r>
            <a:r>
              <a:rPr lang="en-US" dirty="0" smtClean="0"/>
              <a:t>.</a:t>
            </a:r>
          </a:p>
          <a:p>
            <a:r>
              <a:rPr lang="en-US" dirty="0"/>
              <a:t>The heart also can be stressed with </a:t>
            </a:r>
            <a:r>
              <a:rPr lang="en-US" dirty="0" err="1"/>
              <a:t>dobutamine</a:t>
            </a:r>
            <a:r>
              <a:rPr lang="en-US" dirty="0"/>
              <a:t> in patients unable to do exertion.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590800" y="2378044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9255828" flipV="1">
            <a:off x="5724717" y="2822149"/>
            <a:ext cx="978408" cy="214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Echocardiography &amp; </a:t>
            </a:r>
            <a:r>
              <a:rPr lang="en-US" dirty="0" err="1" smtClean="0"/>
              <a:t>dobutamine</a:t>
            </a:r>
            <a:r>
              <a:rPr lang="en-US" dirty="0" smtClean="0"/>
              <a:t> echo</a:t>
            </a:r>
            <a:endParaRPr lang="en-US" dirty="0"/>
          </a:p>
        </p:txBody>
      </p:sp>
      <p:pic>
        <p:nvPicPr>
          <p:cNvPr id="4" name="Content Placeholder 3" descr="C:\Documents and Settings\user\My Documents\My Pictures\4_chamber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4003646" cy="4419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1371600"/>
            <a:ext cx="419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To assess ventricular function (ejection fraction). </a:t>
            </a:r>
            <a:endParaRPr lang="en-US" sz="3200" dirty="0" smtClean="0"/>
          </a:p>
          <a:p>
            <a:r>
              <a:rPr lang="en-US" sz="3200" dirty="0" smtClean="0"/>
              <a:t>Also </a:t>
            </a:r>
            <a:r>
              <a:rPr lang="en-US" sz="3200" dirty="0"/>
              <a:t>to detect </a:t>
            </a:r>
            <a:r>
              <a:rPr lang="en-US" sz="3200" dirty="0" smtClean="0"/>
              <a:t>wall motion abnormalities </a:t>
            </a:r>
            <a:r>
              <a:rPr lang="en-US" sz="3200" dirty="0"/>
              <a:t>reflecting ventricular damage. </a:t>
            </a:r>
            <a:endParaRPr lang="en-US" sz="3200" dirty="0" smtClean="0"/>
          </a:p>
          <a:p>
            <a:r>
              <a:rPr lang="en-US" sz="3200" dirty="0" err="1" smtClean="0"/>
              <a:t>Dobutamine</a:t>
            </a:r>
            <a:r>
              <a:rPr lang="en-US" sz="3200" dirty="0" smtClean="0"/>
              <a:t> </a:t>
            </a:r>
            <a:r>
              <a:rPr lang="en-US" sz="3200" dirty="0"/>
              <a:t>echo is very </a:t>
            </a:r>
            <a:r>
              <a:rPr lang="en-US" sz="3200" dirty="0" smtClean="0"/>
              <a:t>useful in </a:t>
            </a:r>
            <a:r>
              <a:rPr lang="en-US" sz="3200" dirty="0"/>
              <a:t>diagnosis of IHD 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22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Causes:</a:t>
            </a:r>
          </a:p>
          <a:p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3200" dirty="0">
                <a:solidFill>
                  <a:srgbClr val="FF0000"/>
                </a:solidFill>
              </a:rPr>
              <a:t>) Decrease </a:t>
            </a:r>
            <a:r>
              <a:rPr lang="en-US" sz="3200" dirty="0" smtClean="0">
                <a:solidFill>
                  <a:srgbClr val="FF0000"/>
                </a:solidFill>
              </a:rPr>
              <a:t>coronary blood </a:t>
            </a:r>
            <a:r>
              <a:rPr lang="en-US" sz="3200" dirty="0">
                <a:solidFill>
                  <a:srgbClr val="FF0000"/>
                </a:solidFill>
              </a:rPr>
              <a:t>flow </a:t>
            </a:r>
            <a:r>
              <a:rPr lang="en-US" sz="3200" dirty="0" smtClean="0">
                <a:solidFill>
                  <a:srgbClr val="FF0000"/>
                </a:solidFill>
              </a:rPr>
              <a:t>by mechanical obstruction</a:t>
            </a:r>
            <a:r>
              <a:rPr lang="en-US" sz="3200" dirty="0">
                <a:solidFill>
                  <a:srgbClr val="FF0000"/>
                </a:solidFill>
              </a:rPr>
              <a:t>.</a:t>
            </a:r>
          </a:p>
          <a:p>
            <a:r>
              <a:rPr lang="en-US" sz="2400" dirty="0"/>
              <a:t>I-Atherosclerosis.</a:t>
            </a:r>
          </a:p>
          <a:p>
            <a:r>
              <a:rPr lang="en-US" sz="2400" dirty="0"/>
              <a:t>2-Coronary spasm.</a:t>
            </a:r>
          </a:p>
          <a:p>
            <a:r>
              <a:rPr lang="en-US" sz="2400" dirty="0"/>
              <a:t>3-Coronary thrombosis or embolism.</a:t>
            </a:r>
          </a:p>
          <a:p>
            <a:r>
              <a:rPr lang="en-US" sz="2400" dirty="0"/>
              <a:t>4- </a:t>
            </a:r>
            <a:r>
              <a:rPr lang="en-US" sz="2400" dirty="0" err="1" smtClean="0"/>
              <a:t>vasculitis</a:t>
            </a:r>
            <a:r>
              <a:rPr lang="en-US" sz="2400" dirty="0" smtClean="0"/>
              <a:t>  Young </a:t>
            </a:r>
            <a:r>
              <a:rPr lang="en-US" sz="2400" dirty="0"/>
              <a:t>female </a:t>
            </a:r>
            <a:r>
              <a:rPr lang="en-US" sz="2400" dirty="0" smtClean="0"/>
              <a:t>(SLE</a:t>
            </a:r>
            <a:r>
              <a:rPr lang="en-US" sz="2400" dirty="0"/>
              <a:t>) </a:t>
            </a:r>
            <a:r>
              <a:rPr lang="en-US" sz="2400" dirty="0" smtClean="0"/>
              <a:t> &amp; Young </a:t>
            </a:r>
            <a:r>
              <a:rPr lang="en-US" sz="2400" dirty="0"/>
              <a:t>male </a:t>
            </a:r>
            <a:r>
              <a:rPr lang="en-US" sz="2400" dirty="0" smtClean="0"/>
              <a:t>( </a:t>
            </a:r>
            <a:r>
              <a:rPr lang="en-US" sz="2400" dirty="0" err="1"/>
              <a:t>Polyarteritis</a:t>
            </a:r>
            <a:r>
              <a:rPr lang="en-US" sz="2400" dirty="0"/>
              <a:t> </a:t>
            </a:r>
            <a:r>
              <a:rPr lang="en-US" sz="2400" dirty="0" err="1"/>
              <a:t>nodosa</a:t>
            </a:r>
            <a:r>
              <a:rPr lang="en-US" sz="2400" dirty="0"/>
              <a:t>)</a:t>
            </a:r>
          </a:p>
          <a:p>
            <a:r>
              <a:rPr lang="en-US" sz="2400" dirty="0"/>
              <a:t>5- Syphilitic coronary </a:t>
            </a:r>
            <a:r>
              <a:rPr lang="en-US" sz="2400" dirty="0" err="1"/>
              <a:t>osteal</a:t>
            </a:r>
            <a:r>
              <a:rPr lang="en-US" sz="2400" dirty="0"/>
              <a:t> obstruction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r>
              <a:rPr lang="en-US" sz="2800" dirty="0">
                <a:solidFill>
                  <a:srgbClr val="FF0000"/>
                </a:solidFill>
              </a:rPr>
              <a:t>Decrease the flow  of oxygenated blood to the myocardium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/>
              <a:t>1</a:t>
            </a:r>
            <a:r>
              <a:rPr lang="en-US" sz="2400" dirty="0" smtClean="0"/>
              <a:t>-Hypoxia </a:t>
            </a:r>
            <a:r>
              <a:rPr lang="en-US" sz="2400" dirty="0"/>
              <a:t>/ </a:t>
            </a:r>
            <a:r>
              <a:rPr lang="en-US" sz="2400" dirty="0" err="1"/>
              <a:t>anaemia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2</a:t>
            </a:r>
            <a:r>
              <a:rPr lang="en-US" sz="2400" dirty="0" smtClean="0"/>
              <a:t>-Hypotension </a:t>
            </a:r>
            <a:r>
              <a:rPr lang="en-US" sz="2400" dirty="0"/>
              <a:t>and decreased COP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800" dirty="0">
                <a:solidFill>
                  <a:srgbClr val="FF0000"/>
                </a:solidFill>
              </a:rPr>
              <a:t>C) Increased oxygen demand</a:t>
            </a:r>
          </a:p>
          <a:p>
            <a:r>
              <a:rPr lang="en-US" sz="2400" dirty="0" smtClean="0"/>
              <a:t>-e.g </a:t>
            </a:r>
            <a:r>
              <a:rPr lang="en-US" sz="2400" dirty="0"/>
              <a:t>left ventricular </a:t>
            </a:r>
            <a:r>
              <a:rPr lang="en-US" sz="2400" dirty="0" smtClean="0"/>
              <a:t>hypertrophy  Hypertension  or Aortic  stenosis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7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Cardiac Catheterization</a:t>
            </a:r>
          </a:p>
        </p:txBody>
      </p:sp>
      <p:pic>
        <p:nvPicPr>
          <p:cNvPr id="4" name="Content Placeholder 9" descr="imagesCANVU8X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219200"/>
            <a:ext cx="4876800" cy="5486400"/>
          </a:xfrm>
        </p:spPr>
      </p:pic>
      <p:pic>
        <p:nvPicPr>
          <p:cNvPr id="3075" name="Picture 3" descr="E:\HD\4\cath lab\cath lab\C\IMG_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11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8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HD\4\cath lab\cath lab\C\IMG_0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1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Coronary angiography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Gold standard test.</a:t>
            </a:r>
          </a:p>
          <a:p>
            <a:pPr marL="0" indent="0">
              <a:buNone/>
            </a:pPr>
            <a:r>
              <a:rPr lang="en-US" dirty="0"/>
              <a:t>• Invasive procedure with </a:t>
            </a:r>
            <a:r>
              <a:rPr lang="en-US" dirty="0" err="1"/>
              <a:t>cannulation</a:t>
            </a:r>
            <a:r>
              <a:rPr lang="en-US" dirty="0"/>
              <a:t> of Rt.</a:t>
            </a:r>
          </a:p>
          <a:p>
            <a:pPr marL="0" indent="0">
              <a:buNone/>
            </a:pPr>
            <a:r>
              <a:rPr lang="en-US" dirty="0"/>
              <a:t>femoral artery.</a:t>
            </a:r>
          </a:p>
          <a:p>
            <a:pPr marL="0" indent="0">
              <a:buNone/>
            </a:pPr>
            <a:r>
              <a:rPr lang="en-US" dirty="0"/>
              <a:t>• Gives detailed anatomical information of</a:t>
            </a:r>
          </a:p>
          <a:p>
            <a:pPr marL="0" indent="0">
              <a:buNone/>
            </a:pPr>
            <a:r>
              <a:rPr lang="en-US" dirty="0"/>
              <a:t>coronary arteries.</a:t>
            </a:r>
          </a:p>
        </p:txBody>
      </p:sp>
    </p:spTree>
    <p:extLst>
      <p:ext uri="{BB962C8B-B14F-4D97-AF65-F5344CB8AC3E}">
        <p14:creationId xmlns:p14="http://schemas.microsoft.com/office/powerpoint/2010/main" val="6623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Arial" pitchFamily="34" charset="0"/>
              </a:rPr>
              <a:t/>
            </a:r>
            <a:br>
              <a:rPr lang="en-US" b="1" u="sng" dirty="0" smtClean="0">
                <a:latin typeface="Arial" pitchFamily="34" charset="0"/>
              </a:rPr>
            </a:br>
            <a:r>
              <a:rPr lang="en-US" b="1" dirty="0" smtClean="0">
                <a:latin typeface="Arial" pitchFamily="34" charset="0"/>
              </a:rPr>
              <a:t>Coronary </a:t>
            </a:r>
            <a:r>
              <a:rPr lang="en-US" b="1" dirty="0">
                <a:latin typeface="Arial" pitchFamily="34" charset="0"/>
              </a:rPr>
              <a:t>angiography</a:t>
            </a:r>
            <a:r>
              <a:rPr lang="en-US" b="1" u="sng" dirty="0">
                <a:latin typeface="Arial" pitchFamily="34" charset="0"/>
              </a:rPr>
              <a:t/>
            </a:r>
            <a:br>
              <a:rPr lang="en-US" b="1" u="sng" dirty="0"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</a:rPr>
              <a:t>A diagnostic procedure</a:t>
            </a:r>
            <a:endParaRPr lang="en-US" sz="2800" b="1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Catheter’ refers to a long narrow rubber tube inserted through artery of leg &amp; advanced </a:t>
            </a:r>
            <a:r>
              <a:rPr lang="en-US" dirty="0" err="1">
                <a:latin typeface="Arial" pitchFamily="34" charset="0"/>
              </a:rPr>
              <a:t>upto</a:t>
            </a:r>
            <a:r>
              <a:rPr lang="en-US" dirty="0">
                <a:latin typeface="Arial" pitchFamily="34" charset="0"/>
              </a:rPr>
              <a:t> the opening of coronary artery in aorta</a:t>
            </a:r>
          </a:p>
          <a:p>
            <a:r>
              <a:rPr lang="en-US" dirty="0">
                <a:latin typeface="Arial" pitchFamily="34" charset="0"/>
              </a:rPr>
              <a:t>‘A small amount of contrast material (dye) is injected through the catheter into coronary arteries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56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Coronary Angiography</a:t>
            </a:r>
            <a:endParaRPr lang="en-US" dirty="0"/>
          </a:p>
        </p:txBody>
      </p:sp>
      <p:pic>
        <p:nvPicPr>
          <p:cNvPr id="4" name="Picture 8" descr="http://t1.gstatic.com/images?q=tbn:ANd9GcTI0l0N1ngHmC1UE0ZzYg2mJAPrEsu3-VxwHcNEsmSO5PY5tsH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371600"/>
            <a:ext cx="54864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1219200"/>
            <a:ext cx="3124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Left Main Trunk</a:t>
            </a:r>
          </a:p>
          <a:p>
            <a:endParaRPr lang="en-US" sz="3200" b="1" dirty="0"/>
          </a:p>
          <a:p>
            <a:r>
              <a:rPr lang="en-US" sz="3200" b="1" dirty="0"/>
              <a:t>Left Anterior </a:t>
            </a:r>
          </a:p>
          <a:p>
            <a:r>
              <a:rPr lang="en-US" sz="3200" b="1" dirty="0"/>
              <a:t>Descending</a:t>
            </a:r>
          </a:p>
          <a:p>
            <a:endParaRPr lang="en-US" sz="3200" b="1" dirty="0"/>
          </a:p>
          <a:p>
            <a:r>
              <a:rPr lang="en-US" sz="3200" b="1" dirty="0"/>
              <a:t>Left Circumflex</a:t>
            </a:r>
          </a:p>
          <a:p>
            <a:endParaRPr lang="en-US" sz="3200" b="1" dirty="0"/>
          </a:p>
          <a:p>
            <a:r>
              <a:rPr lang="en-US" sz="3200" b="1" dirty="0"/>
              <a:t>Diagonal branch</a:t>
            </a:r>
          </a:p>
        </p:txBody>
      </p:sp>
    </p:spTree>
    <p:extLst>
      <p:ext uri="{BB962C8B-B14F-4D97-AF65-F5344CB8AC3E}">
        <p14:creationId xmlns:p14="http://schemas.microsoft.com/office/powerpoint/2010/main" val="17314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NORMAL RCA</a:t>
            </a:r>
          </a:p>
          <a:p>
            <a:endParaRPr lang="en-US" dirty="0"/>
          </a:p>
        </p:txBody>
      </p:sp>
      <p:pic>
        <p:nvPicPr>
          <p:cNvPr id="4" name="Picture Placeholder 4" descr="imagesCAALSQI9.jpg"/>
          <p:cNvPicPr>
            <a:picLocks noChangeAspect="1"/>
          </p:cNvPicPr>
          <p:nvPr/>
        </p:nvPicPr>
        <p:blipFill>
          <a:blip r:embed="rId2" cstate="print"/>
          <a:srcRect t="6999" b="6999"/>
          <a:stretch>
            <a:fillRect/>
          </a:stretch>
        </p:blipFill>
        <p:spPr>
          <a:xfrm>
            <a:off x="3505200" y="1828800"/>
            <a:ext cx="5417402" cy="465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3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RCA</a:t>
            </a:r>
            <a:endParaRPr lang="en-US" sz="5400" dirty="0"/>
          </a:p>
        </p:txBody>
      </p:sp>
      <p:pic>
        <p:nvPicPr>
          <p:cNvPr id="4" name="Picture 4" descr="http://t0.gstatic.com/images?q=tbn:ANd9GcSLxbJBhN6kHPGndcUA7X17y33vrH24IakzhodiVdxKmj4KTOvfe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191" b="7191"/>
          <a:stretch>
            <a:fillRect/>
          </a:stretch>
        </p:blipFill>
        <p:spPr bwMode="auto">
          <a:xfrm>
            <a:off x="4800600" y="2438400"/>
            <a:ext cx="3987198" cy="3429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819400"/>
            <a:ext cx="48220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Stenosis RCA</a:t>
            </a:r>
          </a:p>
        </p:txBody>
      </p:sp>
    </p:spTree>
    <p:extLst>
      <p:ext uri="{BB962C8B-B14F-4D97-AF65-F5344CB8AC3E}">
        <p14:creationId xmlns:p14="http://schemas.microsoft.com/office/powerpoint/2010/main" val="14312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enzyme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Creatinine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kinase </a:t>
            </a:r>
            <a:r>
              <a:rPr lang="en-US" dirty="0" err="1">
                <a:solidFill>
                  <a:srgbClr val="FF0000"/>
                </a:solidFill>
              </a:rPr>
              <a:t>isoenzyme</a:t>
            </a:r>
            <a:r>
              <a:rPr lang="en-US" dirty="0">
                <a:solidFill>
                  <a:srgbClr val="FF0000"/>
                </a:solidFill>
              </a:rPr>
              <a:t> MB (CK-MB).</a:t>
            </a:r>
          </a:p>
          <a:p>
            <a:pPr marL="0" indent="0">
              <a:buNone/>
            </a:pPr>
            <a:r>
              <a:rPr lang="en-US" dirty="0"/>
              <a:t>• Start to raise 4 – 6 hours after start of </a:t>
            </a:r>
            <a:r>
              <a:rPr lang="en-US" dirty="0" smtClean="0"/>
              <a:t>chest pain.  </a:t>
            </a:r>
            <a:r>
              <a:rPr lang="en-US" dirty="0"/>
              <a:t>raise for 3-4 days.</a:t>
            </a:r>
          </a:p>
          <a:p>
            <a:pPr marL="0" indent="0">
              <a:buNone/>
            </a:pPr>
            <a:r>
              <a:rPr lang="en-US" dirty="0"/>
              <a:t>• False +</a:t>
            </a:r>
            <a:r>
              <a:rPr lang="en-US" dirty="0" err="1"/>
              <a:t>ve</a:t>
            </a:r>
            <a:r>
              <a:rPr lang="en-US" dirty="0"/>
              <a:t> results trauma, </a:t>
            </a:r>
            <a:r>
              <a:rPr lang="en-US" dirty="0" err="1" smtClean="0"/>
              <a:t>I.M.injections,D.C.shock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• Serum troponin I &amp; T most sensitive test.</a:t>
            </a:r>
          </a:p>
          <a:p>
            <a:pPr marL="0" indent="0">
              <a:buNone/>
            </a:pPr>
            <a:r>
              <a:rPr lang="en-US" dirty="0"/>
              <a:t>• TNI continue raised for </a:t>
            </a:r>
            <a:r>
              <a:rPr lang="en-US" dirty="0" err="1"/>
              <a:t>upto</a:t>
            </a:r>
            <a:r>
              <a:rPr lang="en-US" dirty="0"/>
              <a:t> 2 weeks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False +</a:t>
            </a:r>
            <a:r>
              <a:rPr lang="en-US" dirty="0" err="1"/>
              <a:t>ve</a:t>
            </a:r>
            <a:r>
              <a:rPr lang="en-US" dirty="0"/>
              <a:t> results in: renal failure, </a:t>
            </a:r>
            <a:r>
              <a:rPr lang="en-US" dirty="0" smtClean="0"/>
              <a:t>Myocarditis, pulmonary </a:t>
            </a:r>
            <a:r>
              <a:rPr lang="en-US" dirty="0"/>
              <a:t>embolism.</a:t>
            </a:r>
          </a:p>
        </p:txBody>
      </p:sp>
    </p:spTree>
    <p:extLst>
      <p:ext uri="{BB962C8B-B14F-4D97-AF65-F5344CB8AC3E}">
        <p14:creationId xmlns:p14="http://schemas.microsoft.com/office/powerpoint/2010/main" val="190294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TLC, ESR.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Normal/No tissue damage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Lipid profile, S. </a:t>
            </a:r>
            <a:r>
              <a:rPr lang="en-US" dirty="0" err="1" smtClean="0"/>
              <a:t>Homocysteine</a:t>
            </a:r>
            <a:r>
              <a:rPr lang="en-US" dirty="0" smtClean="0"/>
              <a:t>, CRP &amp; B. sugar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4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itchFamily="34" charset="0"/>
              </a:rPr>
              <a:t>TREATMENT  OF  </a:t>
            </a:r>
            <a:r>
              <a:rPr lang="en-US" b="1" dirty="0" smtClean="0">
                <a:latin typeface="Arial" pitchFamily="34" charset="0"/>
              </a:rPr>
              <a:t>IHD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3600" b="1" dirty="0">
                <a:latin typeface="Arial" pitchFamily="34" charset="0"/>
              </a:rPr>
              <a:t>Life style modification</a:t>
            </a:r>
            <a:endParaRPr lang="en-US" sz="1100" b="1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Regular  physical  exercise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Stop smoking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Stop alcohol		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</a:rPr>
              <a:t> Dietary controls : weight control</a:t>
            </a:r>
          </a:p>
          <a:p>
            <a:pPr lvl="2">
              <a:lnSpc>
                <a:spcPct val="80000"/>
              </a:lnSpc>
              <a:buNone/>
            </a:pPr>
            <a:r>
              <a:rPr lang="en-US" sz="3600" dirty="0">
                <a:latin typeface="Arial" pitchFamily="34" charset="0"/>
              </a:rPr>
              <a:t>Restrict saturated fats</a:t>
            </a:r>
          </a:p>
          <a:p>
            <a:pPr lvl="2">
              <a:lnSpc>
                <a:spcPct val="80000"/>
              </a:lnSpc>
              <a:buNone/>
            </a:pPr>
            <a:endParaRPr lang="en-US" sz="3600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CORONARY  ARTERY DISEASE</a:t>
            </a:r>
            <a:b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</a:rPr>
              <a:t>Coronary artery disease is a chronic disease caused 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</a:rPr>
              <a:t>    by the gradual narrowing or/&amp; occlusion of coronary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</a:rPr>
              <a:t>    arteries usually due to </a:t>
            </a:r>
            <a:r>
              <a:rPr lang="en-US" b="1" dirty="0">
                <a:latin typeface="Arial" pitchFamily="34" charset="0"/>
              </a:rPr>
              <a:t>atherosclerosis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dirty="0">
              <a:latin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1100" dirty="0">
              <a:latin typeface="Arial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Narrowed  artery reduces oxygen  supply to the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myocardium.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Ischemia (</a:t>
            </a:r>
            <a:r>
              <a:rPr lang="en-US" dirty="0">
                <a:latin typeface="Arial" pitchFamily="34" charset="0"/>
              </a:rPr>
              <a:t>reduced blood &amp; O</a:t>
            </a:r>
            <a:r>
              <a:rPr lang="en-US" baseline="-25000" dirty="0">
                <a:latin typeface="Arial" pitchFamily="34" charset="0"/>
              </a:rPr>
              <a:t>2</a:t>
            </a:r>
            <a:r>
              <a:rPr lang="en-US" dirty="0">
                <a:latin typeface="Arial" pitchFamily="34" charset="0"/>
              </a:rPr>
              <a:t> supply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often causes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chest pain or discomfort known as angina pectoris or 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    Myocardial Infarction due to complete blockage.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0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b="1" dirty="0">
                <a:latin typeface="Arial" pitchFamily="34" charset="0"/>
              </a:rPr>
              <a:t>Pharmacological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err="1">
                <a:latin typeface="Arial" pitchFamily="34" charset="0"/>
              </a:rPr>
              <a:t>Antiplatelets</a:t>
            </a:r>
            <a:r>
              <a:rPr lang="en-US" dirty="0">
                <a:latin typeface="Arial" pitchFamily="34" charset="0"/>
              </a:rPr>
              <a:t>   Aspirin, </a:t>
            </a:r>
            <a:r>
              <a:rPr lang="en-US" dirty="0" err="1">
                <a:latin typeface="Arial" pitchFamily="34" charset="0"/>
              </a:rPr>
              <a:t>clopidogril</a:t>
            </a:r>
            <a:endParaRPr lang="en-US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err="1">
                <a:latin typeface="Arial" pitchFamily="34" charset="0"/>
              </a:rPr>
              <a:t>Statines</a:t>
            </a:r>
            <a:r>
              <a:rPr lang="en-US" dirty="0">
                <a:latin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Nitrates : short &amp; long acting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Beta Blockers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CCBs</a:t>
            </a:r>
          </a:p>
          <a:p>
            <a:pPr lvl="1">
              <a:lnSpc>
                <a:spcPct val="80000"/>
              </a:lnSpc>
              <a:buNone/>
            </a:pPr>
            <a:endParaRPr lang="en-US" dirty="0">
              <a:latin typeface="Arial" pitchFamily="34" charset="0"/>
            </a:endParaRPr>
          </a:p>
          <a:p>
            <a:pPr lvl="1">
              <a:lnSpc>
                <a:spcPct val="80000"/>
              </a:lnSpc>
              <a:buNone/>
            </a:pPr>
            <a:endParaRPr lang="en-US" dirty="0">
              <a:latin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GB" b="1" dirty="0">
                <a:latin typeface="Arial" pitchFamily="34" charset="0"/>
              </a:rPr>
              <a:t>Interventional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</a:rPr>
              <a:t>PCI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GB" dirty="0">
                <a:latin typeface="Arial" pitchFamily="34" charset="0"/>
              </a:rPr>
              <a:t>CABG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7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ACS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Management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0400" y="22098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ASA</a:t>
            </a:r>
            <a:endParaRPr lang="sv-SE" dirty="0"/>
          </a:p>
          <a:p>
            <a:pPr algn="ctr"/>
            <a:r>
              <a:rPr lang="sv-SE" dirty="0"/>
              <a:t>Beta blocker</a:t>
            </a:r>
          </a:p>
          <a:p>
            <a:pPr algn="ctr"/>
            <a:r>
              <a:rPr lang="sv-SE" dirty="0"/>
              <a:t>Nitrates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44196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ST Elevation MI</a:t>
            </a:r>
          </a:p>
          <a:p>
            <a:pPr algn="ctr"/>
            <a:r>
              <a:rPr lang="en-US" dirty="0" smtClean="0"/>
              <a:t>Primary intervention</a:t>
            </a:r>
          </a:p>
          <a:p>
            <a:pPr algn="ctr"/>
            <a:r>
              <a:rPr lang="en-US" dirty="0"/>
              <a:t>Thrombolytic therapy</a:t>
            </a:r>
            <a:endParaRPr lang="sv-SE" dirty="0"/>
          </a:p>
        </p:txBody>
      </p:sp>
      <p:sp>
        <p:nvSpPr>
          <p:cNvPr id="7" name="Rectangle 6"/>
          <p:cNvSpPr/>
          <p:nvPr/>
        </p:nvSpPr>
        <p:spPr>
          <a:xfrm>
            <a:off x="5181600" y="4419600"/>
            <a:ext cx="2895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Non ST Elevation MI and USA</a:t>
            </a:r>
          </a:p>
          <a:p>
            <a:pPr algn="ctr"/>
            <a:r>
              <a:rPr lang="en-US" dirty="0"/>
              <a:t>LMWH</a:t>
            </a:r>
          </a:p>
          <a:p>
            <a:pPr algn="ctr"/>
            <a:r>
              <a:rPr lang="en-US" dirty="0"/>
              <a:t>Platelet inhibitors</a:t>
            </a:r>
          </a:p>
          <a:p>
            <a:pPr algn="ctr"/>
            <a:r>
              <a:rPr lang="en-US" dirty="0"/>
              <a:t>Role of catheterization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46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Early management of </a:t>
            </a:r>
            <a:r>
              <a:rPr lang="en-US" dirty="0" smtClean="0"/>
              <a:t>ACS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Immediate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Oxygen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I.V. access.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ECG </a:t>
            </a:r>
            <a:r>
              <a:rPr lang="en-US" dirty="0"/>
              <a:t>monitor &amp; 12 lead ECG.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Aspirin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I.V</a:t>
            </a:r>
            <a:r>
              <a:rPr lang="en-US" dirty="0"/>
              <a:t>. </a:t>
            </a:r>
            <a:r>
              <a:rPr lang="en-US" dirty="0" smtClean="0"/>
              <a:t>analgesia.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nitrate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1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Early </a:t>
            </a:r>
            <a:r>
              <a:rPr lang="en-US" dirty="0"/>
              <a:t>TT. of </a:t>
            </a:r>
            <a:r>
              <a:rPr lang="en-US" dirty="0" smtClean="0"/>
              <a:t>STEMI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STEMI need reperfusion:</a:t>
            </a:r>
          </a:p>
          <a:p>
            <a:pPr marL="0" indent="0">
              <a:buNone/>
            </a:pPr>
            <a:r>
              <a:rPr lang="en-US" dirty="0" smtClean="0"/>
              <a:t>Primary </a:t>
            </a:r>
            <a:r>
              <a:rPr lang="en-US" dirty="0"/>
              <a:t>angioplasty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Thrombolysis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NSTEMI &amp; unstable angina:</a:t>
            </a:r>
          </a:p>
          <a:p>
            <a:pPr marL="0" indent="0">
              <a:buNone/>
            </a:pPr>
            <a:r>
              <a:rPr lang="en-US" dirty="0"/>
              <a:t>Low molecular weight heparin.</a:t>
            </a:r>
          </a:p>
          <a:p>
            <a:pPr marL="0" indent="0">
              <a:buNone/>
            </a:pPr>
            <a:r>
              <a:rPr lang="en-US" dirty="0"/>
              <a:t>Antiplatelet TT. Aspirin &amp; </a:t>
            </a:r>
            <a:r>
              <a:rPr lang="en-US" dirty="0" err="1"/>
              <a:t>clopidogrel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Coronary angiography. </a:t>
            </a:r>
          </a:p>
        </p:txBody>
      </p:sp>
    </p:spTree>
    <p:extLst>
      <p:ext uri="{BB962C8B-B14F-4D97-AF65-F5344CB8AC3E}">
        <p14:creationId xmlns:p14="http://schemas.microsoft.com/office/powerpoint/2010/main" val="17516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 NITRATES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</a:rPr>
              <a:t>Dilates veins &amp; large </a:t>
            </a:r>
            <a:r>
              <a:rPr lang="en-US" dirty="0">
                <a:latin typeface="Arial" pitchFamily="34" charset="0"/>
              </a:rPr>
              <a:t>arteries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Dilation of veins lead to </a:t>
            </a:r>
            <a:r>
              <a:rPr lang="en-US" dirty="0" smtClean="0">
                <a:latin typeface="Arial" pitchFamily="34" charset="0"/>
              </a:rPr>
              <a:t>reduction of the </a:t>
            </a:r>
            <a:r>
              <a:rPr lang="en-US" dirty="0">
                <a:latin typeface="Arial" pitchFamily="34" charset="0"/>
              </a:rPr>
              <a:t>preload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Dilation of the arteries </a:t>
            </a:r>
            <a:r>
              <a:rPr lang="en-US" dirty="0" smtClean="0">
                <a:latin typeface="Arial" pitchFamily="34" charset="0"/>
              </a:rPr>
              <a:t>leads to </a:t>
            </a:r>
            <a:r>
              <a:rPr lang="en-US" dirty="0">
                <a:latin typeface="Arial" pitchFamily="34" charset="0"/>
              </a:rPr>
              <a:t>reduction of the afterload</a:t>
            </a:r>
          </a:p>
          <a:p>
            <a:pPr>
              <a:buNone/>
            </a:pPr>
            <a:endParaRPr lang="en-US" dirty="0">
              <a:latin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</a:rPr>
              <a:t> Coronary artery dilation</a:t>
            </a:r>
            <a:endParaRPr lang="en-GB" sz="3600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5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BETA 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Reduces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Myocardial Oxygen Demand</a:t>
            </a:r>
            <a:endParaRPr lang="en-US" dirty="0">
              <a:latin typeface="Arial" pitchFamily="34" charset="0"/>
              <a:sym typeface="Symbol" pitchFamily="18" charset="2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Heart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Rate 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↓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Force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contraction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Increases Coronary </a:t>
            </a:r>
            <a:r>
              <a:rPr lang="en-US" dirty="0">
                <a:latin typeface="Arial" pitchFamily="34" charset="0"/>
                <a:cs typeface="Arial" pitchFamily="34" charset="0"/>
              </a:rPr>
              <a:t>filling</a:t>
            </a:r>
          </a:p>
          <a:p>
            <a:pPr lvl="1">
              <a:lnSpc>
                <a:spcPct val="120000"/>
              </a:lnSpc>
              <a:spcBef>
                <a:spcPct val="50000"/>
              </a:spcBef>
              <a:buSzPct val="90000"/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↑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Diastolic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time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CCBs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>
                <a:latin typeface="Arial" pitchFamily="34" charset="0"/>
              </a:rPr>
              <a:t>Block Calcium channels</a:t>
            </a:r>
            <a:endParaRPr lang="en-US" sz="2800" dirty="0">
              <a:latin typeface="Arial" pitchFamily="34" charset="0"/>
            </a:endParaRPr>
          </a:p>
          <a:p>
            <a:pPr marL="0" indent="0" algn="ctr">
              <a:buNone/>
            </a:pPr>
            <a:r>
              <a:rPr lang="en-US" sz="2800" b="1" dirty="0">
                <a:latin typeface="Arial" pitchFamily="34" charset="0"/>
              </a:rPr>
              <a:t>Prevent entry of </a:t>
            </a:r>
            <a:r>
              <a:rPr lang="en-US" sz="2800" b="1" dirty="0" err="1">
                <a:latin typeface="Arial" pitchFamily="34" charset="0"/>
              </a:rPr>
              <a:t>Ca</a:t>
            </a:r>
            <a:r>
              <a:rPr lang="en-US" sz="2800" b="1" dirty="0">
                <a:latin typeface="Arial" pitchFamily="34" charset="0"/>
              </a:rPr>
              <a:t>++ ions</a:t>
            </a:r>
            <a:endParaRPr lang="en-US" sz="2800" dirty="0">
              <a:latin typeface="Arial" pitchFamily="34" charset="0"/>
            </a:endParaRP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209800" y="28194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67200" y="2819400"/>
            <a:ext cx="1676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143000" y="3244334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Myocardial  Cell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1891284" y="364838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3400" y="4800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Decreased  force </a:t>
            </a:r>
            <a:r>
              <a:rPr lang="en-US" b="1" dirty="0" smtClean="0">
                <a:latin typeface="Arial" pitchFamily="34" charset="0"/>
              </a:rPr>
              <a:t>of </a:t>
            </a:r>
            <a:r>
              <a:rPr lang="en-US" b="1" dirty="0">
                <a:latin typeface="Arial" pitchFamily="34" charset="0"/>
              </a:rPr>
              <a:t>contraction</a:t>
            </a:r>
            <a:r>
              <a:rPr lang="en-US" sz="1600" dirty="0">
                <a:latin typeface="Arial" pitchFamily="34" charset="0"/>
              </a:rPr>
              <a:t>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05400" y="3244333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Vascular  smooth  muscle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943600" y="3962400"/>
            <a:ext cx="9525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62800" y="39624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648200" y="43434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</a:rPr>
              <a:t>Coronary Artery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5307843" y="4816142"/>
            <a:ext cx="637032" cy="773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95800" y="53340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latin typeface="Arial" pitchFamily="34" charset="0"/>
            </a:endParaRPr>
          </a:p>
          <a:p>
            <a:r>
              <a:rPr lang="en-US" b="1" dirty="0" smtClean="0">
                <a:latin typeface="Arial" pitchFamily="34" charset="0"/>
              </a:rPr>
              <a:t>Coronary </a:t>
            </a:r>
            <a:r>
              <a:rPr lang="en-US" b="1" dirty="0">
                <a:latin typeface="Arial" pitchFamily="34" charset="0"/>
              </a:rPr>
              <a:t>blood flow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6419849" y="4343401"/>
            <a:ext cx="2724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</a:rPr>
              <a:t>       Peripheral arteriole</a:t>
            </a:r>
            <a:endParaRPr lang="en-US" b="1" dirty="0">
              <a:latin typeface="Arial" pitchFamily="34" charset="0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7834884" y="4834812"/>
            <a:ext cx="637032" cy="773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4267200" y="5488204"/>
            <a:ext cx="242316" cy="4892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7162800" y="5608480"/>
            <a:ext cx="182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itchFamily="34" charset="0"/>
              </a:rPr>
              <a:t>PVR</a:t>
            </a:r>
          </a:p>
        </p:txBody>
      </p:sp>
      <p:sp>
        <p:nvSpPr>
          <p:cNvPr id="24" name="Up Arrow 23"/>
          <p:cNvSpPr/>
          <p:nvPr/>
        </p:nvSpPr>
        <p:spPr>
          <a:xfrm flipV="1">
            <a:off x="8471916" y="5508593"/>
            <a:ext cx="214884" cy="5615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9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  <p:bldP spid="12" grpId="0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Primary angioplasty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More effective than thrombolysis in TT. of</a:t>
            </a:r>
          </a:p>
          <a:p>
            <a:pPr marL="0" indent="0">
              <a:buNone/>
            </a:pPr>
            <a:r>
              <a:rPr lang="en-US" dirty="0"/>
              <a:t>STEMI.</a:t>
            </a:r>
          </a:p>
          <a:p>
            <a:pPr marL="0" indent="0">
              <a:buNone/>
            </a:pPr>
            <a:r>
              <a:rPr lang="en-US" dirty="0"/>
              <a:t>• Death, </a:t>
            </a:r>
            <a:r>
              <a:rPr lang="en-US" dirty="0" err="1"/>
              <a:t>reinfarction</a:t>
            </a:r>
            <a:r>
              <a:rPr lang="en-US" dirty="0"/>
              <a:t>, &amp; stroke reduced from 14</a:t>
            </a:r>
          </a:p>
          <a:p>
            <a:pPr marL="0" indent="0">
              <a:buNone/>
            </a:pPr>
            <a:r>
              <a:rPr lang="en-US" dirty="0"/>
              <a:t>to 8%.</a:t>
            </a:r>
          </a:p>
          <a:p>
            <a:pPr marL="0" indent="0">
              <a:buNone/>
            </a:pPr>
            <a:r>
              <a:rPr lang="en-US" dirty="0"/>
              <a:t>• Need </a:t>
            </a:r>
            <a:r>
              <a:rPr lang="en-US" dirty="0" err="1"/>
              <a:t>specialised</a:t>
            </a:r>
            <a:r>
              <a:rPr lang="en-US" dirty="0"/>
              <a:t> centers with experienced</a:t>
            </a:r>
          </a:p>
          <a:p>
            <a:pPr marL="0" indent="0">
              <a:buNone/>
            </a:pPr>
            <a:r>
              <a:rPr lang="en-US" dirty="0"/>
              <a:t>operators to perform it within 90 minutes of</a:t>
            </a:r>
          </a:p>
          <a:p>
            <a:pPr marL="0" indent="0">
              <a:buNone/>
            </a:pPr>
            <a:r>
              <a:rPr lang="en-US" dirty="0"/>
              <a:t>presentation.</a:t>
            </a:r>
          </a:p>
        </p:txBody>
      </p:sp>
    </p:spTree>
    <p:extLst>
      <p:ext uri="{BB962C8B-B14F-4D97-AF65-F5344CB8AC3E}">
        <p14:creationId xmlns:p14="http://schemas.microsoft.com/office/powerpoint/2010/main" val="25013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Coronary angiography (PCI)</a:t>
            </a:r>
          </a:p>
        </p:txBody>
      </p:sp>
      <p:pic>
        <p:nvPicPr>
          <p:cNvPr id="4" name="Content Placeholder 6" descr="stent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09800"/>
            <a:ext cx="3429000" cy="3047999"/>
          </a:xfrm>
        </p:spPr>
      </p:pic>
      <p:pic>
        <p:nvPicPr>
          <p:cNvPr id="5" name="Content Placeholder 7" descr="s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318657"/>
            <a:ext cx="381032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PCI with STENTING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28" r="4286" b="10001"/>
          <a:stretch>
            <a:fillRect/>
          </a:stretch>
        </p:blipFill>
        <p:spPr>
          <a:xfrm>
            <a:off x="5334000" y="1371600"/>
            <a:ext cx="3591848" cy="487680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457200" y="1524000"/>
            <a:ext cx="449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Also known as</a:t>
            </a:r>
          </a:p>
          <a:p>
            <a:pPr lvl="1"/>
            <a:r>
              <a:rPr lang="en-US" sz="2800" dirty="0"/>
              <a:t>.</a:t>
            </a:r>
            <a:r>
              <a:rPr lang="en-US" sz="2800" dirty="0" smtClean="0"/>
              <a:t>Balloon </a:t>
            </a:r>
            <a:r>
              <a:rPr lang="en-US" sz="2800" dirty="0"/>
              <a:t>angioplasty</a:t>
            </a:r>
          </a:p>
          <a:p>
            <a:pPr lvl="1"/>
            <a:r>
              <a:rPr lang="en-US" sz="2800" dirty="0"/>
              <a:t>Angioplasty</a:t>
            </a:r>
          </a:p>
          <a:p>
            <a:pPr lvl="1"/>
            <a:r>
              <a:rPr lang="en-US" sz="2800" dirty="0" smtClean="0"/>
              <a:t>.PCI </a:t>
            </a:r>
            <a:r>
              <a:rPr lang="en-US" sz="2800" dirty="0"/>
              <a:t>(percutaneous coronary intervention)</a:t>
            </a:r>
          </a:p>
          <a:p>
            <a:pPr lvl="1"/>
            <a:endParaRPr lang="en-US" sz="2800" dirty="0"/>
          </a:p>
          <a:p>
            <a:r>
              <a:rPr lang="en-US" sz="3200" dirty="0"/>
              <a:t>    </a:t>
            </a:r>
            <a:r>
              <a:rPr lang="en-US" sz="2800" dirty="0"/>
              <a:t>Done in Cardiac Catheterization Laboratory (</a:t>
            </a:r>
            <a:r>
              <a:rPr lang="en-US" sz="2800" dirty="0" err="1"/>
              <a:t>Cath</a:t>
            </a:r>
            <a:r>
              <a:rPr lang="en-US" sz="2800" dirty="0"/>
              <a:t> Lab) by an interventional cardiologist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379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Coronary arterial system </a:t>
            </a:r>
          </a:p>
        </p:txBody>
      </p:sp>
      <p:pic>
        <p:nvPicPr>
          <p:cNvPr id="4" name="Content Placeholder 3" descr="Cor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861" t="13866" r="19785" b="14151"/>
          <a:stretch>
            <a:fillRect/>
          </a:stretch>
        </p:blipFill>
        <p:spPr bwMode="auto">
          <a:xfrm>
            <a:off x="1219200" y="1295400"/>
            <a:ext cx="685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71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670bl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14999" b="5000"/>
          <a:stretch>
            <a:fillRect/>
          </a:stretch>
        </p:blipFill>
        <p:spPr>
          <a:xfrm>
            <a:off x="-97155" y="0"/>
            <a:ext cx="924115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76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79539170"/>
              </p:ext>
            </p:extLst>
          </p:nvPr>
        </p:nvGraphicFramePr>
        <p:xfrm>
          <a:off x="-41275" y="0"/>
          <a:ext cx="91852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Bitmap Image" r:id="rId3" imgW="6466667" imgH="5952381" progId="PBrush">
                  <p:embed/>
                </p:oleObj>
              </mc:Choice>
              <mc:Fallback>
                <p:oleObj name="Bitmap Image" r:id="rId3" imgW="6466667" imgH="5952381" progId="PBrush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1275" y="0"/>
                        <a:ext cx="91852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26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</a:rPr>
              <a:t>PTCA WITH STENTING</a:t>
            </a:r>
            <a:endParaRPr lang="en-US" dirty="0"/>
          </a:p>
        </p:txBody>
      </p:sp>
      <p:pic>
        <p:nvPicPr>
          <p:cNvPr id="5" name="Picture 3" descr="470787_DrugElutingStent-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470785_DrugElutingStent-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9634" y="1447800"/>
            <a:ext cx="3193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4648200"/>
            <a:ext cx="434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latin typeface="lucida-sans"/>
            </a:endParaRPr>
          </a:p>
          <a:p>
            <a:endParaRPr lang="en-GB" sz="2400" dirty="0">
              <a:latin typeface="lucida-sans"/>
            </a:endParaRPr>
          </a:p>
          <a:p>
            <a:r>
              <a:rPr lang="en-GB" sz="2400" dirty="0" smtClean="0">
                <a:latin typeface="lucida-sans"/>
              </a:rPr>
              <a:t>The </a:t>
            </a:r>
            <a:r>
              <a:rPr lang="en-GB" sz="2400" dirty="0">
                <a:latin typeface="lucida-sans"/>
              </a:rPr>
              <a:t>arrow on the angiogram shows block in the artery.</a:t>
            </a:r>
            <a:endParaRPr lang="en-US" sz="2400" dirty="0">
              <a:latin typeface="lucida-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8200" y="4813994"/>
            <a:ext cx="4495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ctr" hangingPunct="0"/>
            <a:endParaRPr lang="en-GB" sz="2400" dirty="0" smtClean="0">
              <a:latin typeface="lucida-sans"/>
            </a:endParaRPr>
          </a:p>
          <a:p>
            <a:pPr eaLnBrk="0" fontAlgn="ctr" hangingPunct="0"/>
            <a:r>
              <a:rPr lang="en-GB" sz="2400" dirty="0" smtClean="0">
                <a:latin typeface="lucida-sans"/>
              </a:rPr>
              <a:t>Opening of </a:t>
            </a:r>
            <a:r>
              <a:rPr lang="en-GB" sz="2400" dirty="0">
                <a:latin typeface="lucida-sans"/>
              </a:rPr>
              <a:t>the artery after </a:t>
            </a:r>
            <a:r>
              <a:rPr lang="en-GB" sz="2400" dirty="0" smtClean="0">
                <a:latin typeface="lucida-sans"/>
              </a:rPr>
              <a:t>stenting Opening of </a:t>
            </a:r>
            <a:r>
              <a:rPr lang="en-GB" sz="2400" dirty="0">
                <a:latin typeface="lucida-sans"/>
              </a:rPr>
              <a:t>the artery after stenting</a:t>
            </a:r>
            <a:endParaRPr lang="en-US" sz="2400" dirty="0"/>
          </a:p>
          <a:p>
            <a:pPr eaLnBrk="0" fontAlgn="ctr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2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Thrombolytic therapy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Prompt thrombolytic TT.(within 12 hours of</a:t>
            </a:r>
          </a:p>
          <a:p>
            <a:pPr marL="0" indent="0">
              <a:buNone/>
            </a:pPr>
            <a:r>
              <a:rPr lang="en-US" dirty="0"/>
              <a:t>the onset of chest pain) reduce mortality in</a:t>
            </a:r>
          </a:p>
          <a:p>
            <a:pPr marL="0" indent="0">
              <a:buNone/>
            </a:pPr>
            <a:r>
              <a:rPr lang="en-US" dirty="0"/>
              <a:t>patients with ST elevation MI.</a:t>
            </a:r>
          </a:p>
          <a:p>
            <a:pPr marL="0" indent="0">
              <a:buNone/>
            </a:pPr>
            <a:r>
              <a:rPr lang="en-US" dirty="0"/>
              <a:t>• Not effective in NSTEMI &amp; unstable angina.</a:t>
            </a:r>
          </a:p>
          <a:p>
            <a:pPr marL="0" indent="0">
              <a:buNone/>
            </a:pPr>
            <a:r>
              <a:rPr lang="en-US" dirty="0"/>
              <a:t>• Complications of TT.</a:t>
            </a:r>
          </a:p>
          <a:p>
            <a:pPr marL="0" indent="0">
              <a:buNone/>
            </a:pPr>
            <a:r>
              <a:rPr lang="en-US" dirty="0"/>
              <a:t>Hemorrhagic CVA.</a:t>
            </a:r>
          </a:p>
          <a:p>
            <a:pPr marL="0" indent="0">
              <a:buNone/>
            </a:pPr>
            <a:r>
              <a:rPr lang="en-US" dirty="0"/>
              <a:t>Bleeding.</a:t>
            </a:r>
          </a:p>
        </p:txBody>
      </p:sp>
    </p:spTree>
    <p:extLst>
      <p:ext uri="{BB962C8B-B14F-4D97-AF65-F5344CB8AC3E}">
        <p14:creationId xmlns:p14="http://schemas.microsoft.com/office/powerpoint/2010/main" val="216915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entury" pitchFamily="18" charset="0"/>
              </a:rPr>
              <a:t>Contraindications or cautions:</a:t>
            </a:r>
            <a:br>
              <a:rPr lang="en-US" dirty="0">
                <a:latin typeface="Century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63880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  <a:latin typeface="Century" pitchFamily="18" charset="0"/>
              </a:rPr>
              <a:t>absolute </a:t>
            </a:r>
            <a:r>
              <a:rPr lang="en-US" sz="2400" dirty="0" smtClean="0">
                <a:solidFill>
                  <a:srgbClr val="FF0000"/>
                </a:solidFill>
                <a:latin typeface="Century" pitchFamily="18" charset="0"/>
              </a:rPr>
              <a:t>contraindication</a:t>
            </a:r>
            <a:endParaRPr lang="en-US" sz="2000" dirty="0" smtClean="0">
              <a:latin typeface="Century" pitchFamily="18" charset="0"/>
            </a:endParaRPr>
          </a:p>
          <a:p>
            <a:pPr lvl="1"/>
            <a:r>
              <a:rPr lang="en-US" sz="2000" dirty="0" smtClean="0">
                <a:latin typeface="Century" pitchFamily="18" charset="0"/>
              </a:rPr>
              <a:t>Previous </a:t>
            </a:r>
            <a:r>
              <a:rPr lang="en-US" sz="2000" dirty="0">
                <a:latin typeface="Century" pitchFamily="18" charset="0"/>
              </a:rPr>
              <a:t>ICH </a:t>
            </a:r>
          </a:p>
          <a:p>
            <a:pPr lvl="1"/>
            <a:r>
              <a:rPr lang="en-US" sz="2000" dirty="0">
                <a:latin typeface="Century" pitchFamily="18" charset="0"/>
              </a:rPr>
              <a:t>Ischemic stroke within the last 3 months except acute ischemic stroke within 3 hours </a:t>
            </a:r>
          </a:p>
          <a:p>
            <a:pPr lvl="1"/>
            <a:r>
              <a:rPr lang="en-US" sz="2000" dirty="0">
                <a:latin typeface="Century" pitchFamily="18" charset="0"/>
              </a:rPr>
              <a:t>Malignant intracranial neoplasm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Aortic </a:t>
            </a:r>
            <a:r>
              <a:rPr lang="en-US" sz="2000" dirty="0">
                <a:latin typeface="Century" pitchFamily="18" charset="0"/>
              </a:rPr>
              <a:t>dissection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active </a:t>
            </a:r>
            <a:r>
              <a:rPr lang="en-US" sz="2000" dirty="0">
                <a:latin typeface="Century" pitchFamily="18" charset="0"/>
              </a:rPr>
              <a:t>bleeding excluding menses </a:t>
            </a:r>
            <a:endParaRPr lang="en-US" sz="2000" dirty="0" smtClean="0">
              <a:latin typeface="Century" pitchFamily="18" charset="0"/>
            </a:endParaRPr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  <a:latin typeface="Century" pitchFamily="18" charset="0"/>
              </a:rPr>
              <a:t>relative </a:t>
            </a:r>
            <a:r>
              <a:rPr lang="en-US" sz="2400" dirty="0" smtClean="0">
                <a:solidFill>
                  <a:srgbClr val="FF0000"/>
                </a:solidFill>
                <a:latin typeface="Century" pitchFamily="18" charset="0"/>
              </a:rPr>
              <a:t>contraindication</a:t>
            </a:r>
            <a:endParaRPr lang="en-US" sz="2000" dirty="0">
              <a:latin typeface="Century" pitchFamily="18" charset="0"/>
            </a:endParaRPr>
          </a:p>
          <a:p>
            <a:pPr lvl="1"/>
            <a:r>
              <a:rPr lang="en-US" sz="2000" dirty="0">
                <a:latin typeface="Century" pitchFamily="18" charset="0"/>
              </a:rPr>
              <a:t>Major surgery within 3 weeks </a:t>
            </a:r>
            <a:endParaRPr lang="en-US" sz="2000" dirty="0" smtClean="0">
              <a:latin typeface="Century" pitchFamily="18" charset="0"/>
            </a:endParaRPr>
          </a:p>
          <a:p>
            <a:pPr lvl="1"/>
            <a:r>
              <a:rPr lang="en-US" sz="2000" dirty="0" smtClean="0">
                <a:latin typeface="Century" pitchFamily="18" charset="0"/>
              </a:rPr>
              <a:t>BP </a:t>
            </a:r>
            <a:r>
              <a:rPr lang="en-US" sz="2000" dirty="0">
                <a:latin typeface="Century" pitchFamily="18" charset="0"/>
              </a:rPr>
              <a:t>&gt;180/110 </a:t>
            </a:r>
          </a:p>
          <a:p>
            <a:pPr lvl="1"/>
            <a:r>
              <a:rPr lang="en-US" sz="2000" dirty="0">
                <a:latin typeface="Century" pitchFamily="18" charset="0"/>
              </a:rPr>
              <a:t>Pregnancy </a:t>
            </a:r>
          </a:p>
          <a:p>
            <a:pPr lvl="1"/>
            <a:r>
              <a:rPr lang="en-US" sz="2000" dirty="0" smtClean="0">
                <a:latin typeface="Century" pitchFamily="18" charset="0"/>
              </a:rPr>
              <a:t> Concurrent </a:t>
            </a:r>
            <a:r>
              <a:rPr lang="en-US" sz="2000" dirty="0">
                <a:latin typeface="Century" pitchFamily="18" charset="0"/>
              </a:rPr>
              <a:t>warfarin therapy </a:t>
            </a:r>
          </a:p>
          <a:p>
            <a:pPr lvl="1"/>
            <a:r>
              <a:rPr lang="en-US" sz="2000" dirty="0">
                <a:latin typeface="Century" pitchFamily="18" charset="0"/>
              </a:rPr>
              <a:t>Active peptic ulcer disease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0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/>
              <a:t>CABG</a:t>
            </a:r>
            <a:r>
              <a:rPr lang="en-US" sz="6000"/>
              <a:t/>
            </a:r>
            <a:br>
              <a:rPr lang="en-US" sz="6000"/>
            </a:br>
            <a:r>
              <a:rPr lang="en-US"/>
              <a:t>(Coronary Artery Bypass Graft Surgery)</a:t>
            </a:r>
          </a:p>
        </p:txBody>
      </p:sp>
      <p:pic>
        <p:nvPicPr>
          <p:cNvPr id="4" name="Content Placeholder 3" descr="CABG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47800"/>
            <a:ext cx="7772400" cy="4621427"/>
          </a:xfrm>
          <a:noFill/>
        </p:spPr>
      </p:pic>
      <p:sp>
        <p:nvSpPr>
          <p:cNvPr id="5" name="Rectangle 4"/>
          <p:cNvSpPr/>
          <p:nvPr/>
        </p:nvSpPr>
        <p:spPr>
          <a:xfrm>
            <a:off x="0" y="3244334"/>
            <a:ext cx="602986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(</a:t>
            </a:r>
            <a:r>
              <a:rPr lang="en-US" sz="2800" dirty="0">
                <a:solidFill>
                  <a:schemeClr val="tx2"/>
                </a:solidFill>
              </a:rPr>
              <a:t>Done by CVTS in Cardiac OT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uestions-and-answ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23" y="-24167"/>
            <a:ext cx="9176223" cy="688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7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Atherosclerosis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Deposition  of lipids under the intima of arteries. Chronic process that develops in following stages over 30-40 years </a:t>
            </a:r>
            <a:endParaRPr lang="en-US" dirty="0"/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Fatty streak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Fibrous plaque</a:t>
            </a:r>
          </a:p>
          <a:p>
            <a:pPr>
              <a:lnSpc>
                <a:spcPct val="7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/>
              <a:t> Plaque inflammation , instability &amp; Rupture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Atherosclerosis</a:t>
            </a:r>
            <a:endParaRPr lang="en-US" dirty="0"/>
          </a:p>
        </p:txBody>
      </p:sp>
      <p:pic>
        <p:nvPicPr>
          <p:cNvPr id="4" name="Picture 5" descr="Yoga for Coronary Artery Disease (CAD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934200" cy="479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31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1692</Words>
  <Application>Microsoft Office PowerPoint</Application>
  <PresentationFormat>On-screen Show (4:3)</PresentationFormat>
  <Paragraphs>432</Paragraphs>
  <Slides>76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8" baseType="lpstr"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CORONARY  ARTERY DISEASE </vt:lpstr>
      <vt:lpstr>Coronary arterial system </vt:lpstr>
      <vt:lpstr>Atherosclerosis</vt:lpstr>
      <vt:lpstr>Atherosclerosis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C.A.D. </vt:lpstr>
      <vt:lpstr>Clinical manifestations &amp; pathology</vt:lpstr>
      <vt:lpstr>PowerPoint Presentation</vt:lpstr>
      <vt:lpstr>ATHEROSCLEROSIS: HARMFUL CONSEQUENCES</vt:lpstr>
      <vt:lpstr>PowerPoint Presentation</vt:lpstr>
      <vt:lpstr>Risk factors for Atherosclerosis &amp;CAD</vt:lpstr>
      <vt:lpstr>The Cardiovascular Continuum</vt:lpstr>
      <vt:lpstr>Ischemic heart disease spectrum</vt:lpstr>
      <vt:lpstr>Presentation of IHD</vt:lpstr>
      <vt:lpstr>SYMPTOMS OF CAD</vt:lpstr>
      <vt:lpstr>Location of Chest Pain</vt:lpstr>
      <vt:lpstr>ANGINA  PECTORIS</vt:lpstr>
      <vt:lpstr>MYOCARDIAL INFARCTION</vt:lpstr>
      <vt:lpstr>ACUTE CORONARY SYNDROME</vt:lpstr>
      <vt:lpstr>Classification of ACS </vt:lpstr>
      <vt:lpstr>ACS Algorithm </vt:lpstr>
      <vt:lpstr>Diagnosis of ACS </vt:lpstr>
      <vt:lpstr>Investigations in CAD</vt:lpstr>
      <vt:lpstr>  ECG </vt:lpstr>
      <vt:lpstr> ECG ABNORMALITIES IN ISCHEMIA &amp; MI </vt:lpstr>
      <vt:lpstr>PowerPoint Presentation</vt:lpstr>
      <vt:lpstr>Acute  STEMI (Anterior)</vt:lpstr>
      <vt:lpstr>Acute  STEMI (Inferior)</vt:lpstr>
      <vt:lpstr>Acute  STEMI (anteriorlateral)</vt:lpstr>
      <vt:lpstr>Acute  Non-STEMI (anteriorlateral)</vt:lpstr>
      <vt:lpstr>Exercise (stress) ECG</vt:lpstr>
      <vt:lpstr>Exercise (stress) ECG</vt:lpstr>
      <vt:lpstr>Cardiac scan</vt:lpstr>
      <vt:lpstr>Echocardiography &amp; dobutamine echo</vt:lpstr>
      <vt:lpstr>Cardiac Catheterization</vt:lpstr>
      <vt:lpstr>PowerPoint Presentation</vt:lpstr>
      <vt:lpstr>Coronary angiography </vt:lpstr>
      <vt:lpstr> Coronary angiography </vt:lpstr>
      <vt:lpstr>Coronary Angiography</vt:lpstr>
      <vt:lpstr>RCA</vt:lpstr>
      <vt:lpstr>RCA</vt:lpstr>
      <vt:lpstr>Cardiac enzyme</vt:lpstr>
      <vt:lpstr>TLC, ESR.</vt:lpstr>
      <vt:lpstr>TREATMENT  OF  IHD</vt:lpstr>
      <vt:lpstr>PowerPoint Presentation</vt:lpstr>
      <vt:lpstr>Management of ACS</vt:lpstr>
      <vt:lpstr>Early management of ACS </vt:lpstr>
      <vt:lpstr> Early TT. of STEMI </vt:lpstr>
      <vt:lpstr> NITRATES</vt:lpstr>
      <vt:lpstr>BETA  BLOCKERS</vt:lpstr>
      <vt:lpstr>CCBs</vt:lpstr>
      <vt:lpstr>Primary angioplasty </vt:lpstr>
      <vt:lpstr>Coronary angiography (PCI)</vt:lpstr>
      <vt:lpstr>PCI with STENTING</vt:lpstr>
      <vt:lpstr>PowerPoint Presentation</vt:lpstr>
      <vt:lpstr>PowerPoint Presentation</vt:lpstr>
      <vt:lpstr>PTCA WITH STENTING</vt:lpstr>
      <vt:lpstr>Thrombolytic therapy </vt:lpstr>
      <vt:lpstr>Contraindications or cautions: </vt:lpstr>
      <vt:lpstr>CABG (Coronary Artery Bypass Graft Surgery)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ZAC</cp:lastModifiedBy>
  <cp:revision>84</cp:revision>
  <dcterms:created xsi:type="dcterms:W3CDTF">2006-08-16T00:00:00Z</dcterms:created>
  <dcterms:modified xsi:type="dcterms:W3CDTF">2019-02-15T19:59:13Z</dcterms:modified>
</cp:coreProperties>
</file>