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27"/>
  </p:notesMasterIdLst>
  <p:sldIdLst>
    <p:sldId id="2469" r:id="rId2"/>
    <p:sldId id="2466" r:id="rId3"/>
    <p:sldId id="259" r:id="rId4"/>
    <p:sldId id="2516" r:id="rId5"/>
    <p:sldId id="2470" r:id="rId6"/>
    <p:sldId id="2483" r:id="rId7"/>
    <p:sldId id="2497" r:id="rId8"/>
    <p:sldId id="268" r:id="rId9"/>
    <p:sldId id="2508" r:id="rId10"/>
    <p:sldId id="2509" r:id="rId11"/>
    <p:sldId id="2510" r:id="rId12"/>
    <p:sldId id="2512" r:id="rId13"/>
    <p:sldId id="2501" r:id="rId14"/>
    <p:sldId id="2513" r:id="rId15"/>
    <p:sldId id="2478" r:id="rId16"/>
    <p:sldId id="2506" r:id="rId17"/>
    <p:sldId id="2507" r:id="rId18"/>
    <p:sldId id="2503" r:id="rId19"/>
    <p:sldId id="2504" r:id="rId20"/>
    <p:sldId id="2505" r:id="rId21"/>
    <p:sldId id="2499" r:id="rId22"/>
    <p:sldId id="2502" r:id="rId23"/>
    <p:sldId id="2480" r:id="rId24"/>
    <p:sldId id="277" r:id="rId25"/>
    <p:sldId id="2468" r:id="rId26"/>
  </p:sldIdLst>
  <p:sldSz cx="9144000" cy="5143500" type="screen16x9"/>
  <p:notesSz cx="6858000" cy="9144000"/>
  <p:embeddedFontLst>
    <p:embeddedFont>
      <p:font typeface="Lato Black" panose="020B0604020202020204" charset="0"/>
      <p:bold r:id="rId28"/>
      <p:italic r:id="rId29"/>
      <p:boldItalic r:id="rId30"/>
    </p:embeddedFont>
    <p:embeddedFont>
      <p:font typeface="Poppins Light" panose="020B0604020202020204" charset="0"/>
      <p:regular r:id="rId31"/>
      <p:italic r:id="rId32"/>
    </p:embeddedFont>
    <p:embeddedFont>
      <p:font typeface="Poppins SemiBold" panose="020B0604020202020204" charset="0"/>
      <p:regular r:id="rId33"/>
      <p:bold r:id="rId34"/>
      <p:italic r:id="rId35"/>
      <p:boldItalic r:id="rId36"/>
    </p:embeddedFont>
    <p:embeddedFont>
      <p:font typeface="Lora" panose="020B0604020202020204" charset="0"/>
      <p:regular r:id="rId37"/>
      <p:bold r:id="rId38"/>
      <p:italic r:id="rId39"/>
      <p:boldItalic r:id="rId40"/>
    </p:embeddedFont>
    <p:embeddedFont>
      <p:font typeface="Anton" panose="020B0604020202020204" charset="0"/>
      <p:regular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685">
          <p15:clr>
            <a:srgbClr val="9AA0A6"/>
          </p15:clr>
        </p15:guide>
        <p15:guide id="2" orient="horz" pos="276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9D7"/>
    <a:srgbClr val="A2C4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EE2016B-9091-4F09-97C1-F3902139DD3B}">
  <a:tblStyle styleId="{DEE2016B-9091-4F09-97C1-F3902139DD3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6"/>
    <p:restoredTop sz="94590"/>
  </p:normalViewPr>
  <p:slideViewPr>
    <p:cSldViewPr snapToGrid="0">
      <p:cViewPr varScale="1">
        <p:scale>
          <a:sx n="88" d="100"/>
          <a:sy n="88" d="100"/>
        </p:scale>
        <p:origin x="156" y="66"/>
      </p:cViewPr>
      <p:guideLst>
        <p:guide pos="685"/>
        <p:guide orient="horz" pos="2761"/>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font" Target="fonts/font14.fntdata"/></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380233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1752156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760a3cf719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760a3cf719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79867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13</a:t>
            </a:fld>
            <a:endParaRPr lang="en-US" dirty="0"/>
          </a:p>
        </p:txBody>
      </p:sp>
    </p:spTree>
    <p:extLst>
      <p:ext uri="{BB962C8B-B14F-4D97-AF65-F5344CB8AC3E}">
        <p14:creationId xmlns:p14="http://schemas.microsoft.com/office/powerpoint/2010/main" val="587954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760a3cf719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760a3cf719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4492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760a3cf719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760a3cf719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55486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16</a:t>
            </a:fld>
            <a:endParaRPr lang="en-US" dirty="0"/>
          </a:p>
        </p:txBody>
      </p:sp>
    </p:spTree>
    <p:extLst>
      <p:ext uri="{BB962C8B-B14F-4D97-AF65-F5344CB8AC3E}">
        <p14:creationId xmlns:p14="http://schemas.microsoft.com/office/powerpoint/2010/main" val="1463656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17</a:t>
            </a:fld>
            <a:endParaRPr lang="en-US" dirty="0"/>
          </a:p>
        </p:txBody>
      </p:sp>
    </p:spTree>
    <p:extLst>
      <p:ext uri="{BB962C8B-B14F-4D97-AF65-F5344CB8AC3E}">
        <p14:creationId xmlns:p14="http://schemas.microsoft.com/office/powerpoint/2010/main" val="3446302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indent="-298450" algn="r" rtl="1">
              <a:lnSpc>
                <a:spcPct val="100000"/>
              </a:lnSpc>
              <a:spcBef>
                <a:spcPts val="0"/>
              </a:spcBef>
              <a:spcAft>
                <a:spcPts val="0"/>
              </a:spcAft>
              <a:buClr>
                <a:srgbClr val="000000"/>
              </a:buClr>
              <a:buSzPts val="1100"/>
              <a:buFont typeface="Arial"/>
              <a:buChar char="●"/>
            </a:pPr>
            <a:endParaRPr lang="en-LY"/>
          </a:p>
        </p:txBody>
      </p:sp>
    </p:spTree>
    <p:extLst>
      <p:ext uri="{BB962C8B-B14F-4D97-AF65-F5344CB8AC3E}">
        <p14:creationId xmlns:p14="http://schemas.microsoft.com/office/powerpoint/2010/main" val="1205954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indent="-298450" algn="r" rtl="1">
              <a:lnSpc>
                <a:spcPct val="100000"/>
              </a:lnSpc>
              <a:spcBef>
                <a:spcPts val="0"/>
              </a:spcBef>
              <a:spcAft>
                <a:spcPts val="0"/>
              </a:spcAft>
              <a:buClr>
                <a:srgbClr val="000000"/>
              </a:buClr>
              <a:buSzPts val="1100"/>
              <a:buFont typeface="Arial"/>
              <a:buChar char="●"/>
            </a:pPr>
            <a:endParaRPr lang="en-LY"/>
          </a:p>
        </p:txBody>
      </p:sp>
    </p:spTree>
    <p:extLst>
      <p:ext uri="{BB962C8B-B14F-4D97-AF65-F5344CB8AC3E}">
        <p14:creationId xmlns:p14="http://schemas.microsoft.com/office/powerpoint/2010/main" val="696900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760a3cf719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760a3cf719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1751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342312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21</a:t>
            </a:fld>
            <a:endParaRPr lang="en-US" dirty="0"/>
          </a:p>
        </p:txBody>
      </p:sp>
    </p:spTree>
    <p:extLst>
      <p:ext uri="{BB962C8B-B14F-4D97-AF65-F5344CB8AC3E}">
        <p14:creationId xmlns:p14="http://schemas.microsoft.com/office/powerpoint/2010/main" val="2445463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22</a:t>
            </a:fld>
            <a:endParaRPr lang="en-US" dirty="0"/>
          </a:p>
        </p:txBody>
      </p:sp>
    </p:spTree>
    <p:extLst>
      <p:ext uri="{BB962C8B-B14F-4D97-AF65-F5344CB8AC3E}">
        <p14:creationId xmlns:p14="http://schemas.microsoft.com/office/powerpoint/2010/main" val="34096489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23</a:t>
            </a:fld>
            <a:endParaRPr lang="en-US" dirty="0"/>
          </a:p>
        </p:txBody>
      </p:sp>
    </p:spTree>
    <p:extLst>
      <p:ext uri="{BB962C8B-B14F-4D97-AF65-F5344CB8AC3E}">
        <p14:creationId xmlns:p14="http://schemas.microsoft.com/office/powerpoint/2010/main" val="649715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760a3cf719_0_4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1" name="Google Shape;681;g760a3cf719_0_4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r" rtl="1">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25</a:t>
            </a:fld>
            <a:endParaRPr lang="en-US" dirty="0"/>
          </a:p>
        </p:txBody>
      </p:sp>
    </p:spTree>
    <p:extLst>
      <p:ext uri="{BB962C8B-B14F-4D97-AF65-F5344CB8AC3E}">
        <p14:creationId xmlns:p14="http://schemas.microsoft.com/office/powerpoint/2010/main" val="341280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6bd7ecb238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6bd7ecb238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r" rtl="1">
              <a:lnSpc>
                <a:spcPct val="100000"/>
              </a:lnSpc>
              <a:spcBef>
                <a:spcPts val="0"/>
              </a:spcBef>
              <a:spcAft>
                <a:spcPts val="0"/>
              </a:spcAft>
              <a:buClr>
                <a:srgbClr val="000000"/>
              </a:buClr>
              <a:buSzPts val="1100"/>
              <a:buFont typeface="Arial"/>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3705042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3137381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760a3cf71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760a3cf71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679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760a3cf719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760a3cf719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2863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1983134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760a3cf719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760a3cf719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9336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1"/>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502050" y="2287950"/>
            <a:ext cx="3500700" cy="841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15" name="Google Shape;15;p3"/>
          <p:cNvSpPr txBox="1">
            <a:spLocks noGrp="1"/>
          </p:cNvSpPr>
          <p:nvPr>
            <p:ph type="title" idx="2" hasCustomPrompt="1"/>
          </p:nvPr>
        </p:nvSpPr>
        <p:spPr>
          <a:xfrm>
            <a:off x="4502050" y="1223850"/>
            <a:ext cx="3294600" cy="981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7200"/>
              <a:buNone/>
              <a:defRPr sz="7200">
                <a:solidFill>
                  <a:schemeClr val="lt1"/>
                </a:solidFill>
              </a:defRPr>
            </a:lvl1pPr>
            <a:lvl2pPr lvl="1" rtl="0">
              <a:spcBef>
                <a:spcPts val="0"/>
              </a:spcBef>
              <a:spcAft>
                <a:spcPts val="0"/>
              </a:spcAft>
              <a:buClr>
                <a:schemeClr val="lt1"/>
              </a:buClr>
              <a:buSzPts val="7200"/>
              <a:buNone/>
              <a:defRPr sz="7200">
                <a:solidFill>
                  <a:schemeClr val="lt1"/>
                </a:solidFill>
              </a:defRPr>
            </a:lvl2pPr>
            <a:lvl3pPr lvl="2" rtl="0">
              <a:spcBef>
                <a:spcPts val="0"/>
              </a:spcBef>
              <a:spcAft>
                <a:spcPts val="0"/>
              </a:spcAft>
              <a:buClr>
                <a:schemeClr val="lt1"/>
              </a:buClr>
              <a:buSzPts val="7200"/>
              <a:buNone/>
              <a:defRPr sz="7200">
                <a:solidFill>
                  <a:schemeClr val="lt1"/>
                </a:solidFill>
              </a:defRPr>
            </a:lvl3pPr>
            <a:lvl4pPr lvl="3" rtl="0">
              <a:spcBef>
                <a:spcPts val="0"/>
              </a:spcBef>
              <a:spcAft>
                <a:spcPts val="0"/>
              </a:spcAft>
              <a:buClr>
                <a:schemeClr val="lt1"/>
              </a:buClr>
              <a:buSzPts val="7200"/>
              <a:buNone/>
              <a:defRPr sz="7200">
                <a:solidFill>
                  <a:schemeClr val="lt1"/>
                </a:solidFill>
              </a:defRPr>
            </a:lvl4pPr>
            <a:lvl5pPr lvl="4" rtl="0">
              <a:spcBef>
                <a:spcPts val="0"/>
              </a:spcBef>
              <a:spcAft>
                <a:spcPts val="0"/>
              </a:spcAft>
              <a:buClr>
                <a:schemeClr val="lt1"/>
              </a:buClr>
              <a:buSzPts val="7200"/>
              <a:buNone/>
              <a:defRPr sz="7200">
                <a:solidFill>
                  <a:schemeClr val="lt1"/>
                </a:solidFill>
              </a:defRPr>
            </a:lvl5pPr>
            <a:lvl6pPr lvl="5" rtl="0">
              <a:spcBef>
                <a:spcPts val="0"/>
              </a:spcBef>
              <a:spcAft>
                <a:spcPts val="0"/>
              </a:spcAft>
              <a:buClr>
                <a:schemeClr val="lt1"/>
              </a:buClr>
              <a:buSzPts val="7200"/>
              <a:buNone/>
              <a:defRPr sz="7200">
                <a:solidFill>
                  <a:schemeClr val="lt1"/>
                </a:solidFill>
              </a:defRPr>
            </a:lvl6pPr>
            <a:lvl7pPr lvl="6" rtl="0">
              <a:spcBef>
                <a:spcPts val="0"/>
              </a:spcBef>
              <a:spcAft>
                <a:spcPts val="0"/>
              </a:spcAft>
              <a:buClr>
                <a:schemeClr val="lt1"/>
              </a:buClr>
              <a:buSzPts val="7200"/>
              <a:buNone/>
              <a:defRPr sz="7200">
                <a:solidFill>
                  <a:schemeClr val="lt1"/>
                </a:solidFill>
              </a:defRPr>
            </a:lvl7pPr>
            <a:lvl8pPr lvl="7" rtl="0">
              <a:spcBef>
                <a:spcPts val="0"/>
              </a:spcBef>
              <a:spcAft>
                <a:spcPts val="0"/>
              </a:spcAft>
              <a:buClr>
                <a:schemeClr val="lt1"/>
              </a:buClr>
              <a:buSzPts val="7200"/>
              <a:buNone/>
              <a:defRPr sz="7200">
                <a:solidFill>
                  <a:schemeClr val="lt1"/>
                </a:solidFill>
              </a:defRPr>
            </a:lvl8pPr>
            <a:lvl9pPr lvl="8" rtl="0">
              <a:spcBef>
                <a:spcPts val="0"/>
              </a:spcBef>
              <a:spcAft>
                <a:spcPts val="0"/>
              </a:spcAft>
              <a:buClr>
                <a:schemeClr val="lt1"/>
              </a:buClr>
              <a:buSzPts val="7200"/>
              <a:buNone/>
              <a:defRPr sz="7200">
                <a:solidFill>
                  <a:schemeClr val="lt1"/>
                </a:solidFill>
              </a:defRPr>
            </a:lvl9pPr>
          </a:lstStyle>
          <a:p>
            <a:r>
              <a:t>xx%</a:t>
            </a:r>
          </a:p>
        </p:txBody>
      </p:sp>
      <p:sp>
        <p:nvSpPr>
          <p:cNvPr id="16" name="Google Shape;16;p3"/>
          <p:cNvSpPr txBox="1">
            <a:spLocks noGrp="1"/>
          </p:cNvSpPr>
          <p:nvPr>
            <p:ph type="subTitle" idx="1"/>
          </p:nvPr>
        </p:nvSpPr>
        <p:spPr>
          <a:xfrm>
            <a:off x="4502050" y="3129750"/>
            <a:ext cx="3165900" cy="78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8" name="Google Shape;28;p6"/>
          <p:cNvSpPr/>
          <p:nvPr/>
        </p:nvSpPr>
        <p:spPr>
          <a:xfrm>
            <a:off x="-249025" y="445025"/>
            <a:ext cx="572700" cy="572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body" idx="1"/>
          </p:nvPr>
        </p:nvSpPr>
        <p:spPr>
          <a:xfrm>
            <a:off x="730950" y="2022725"/>
            <a:ext cx="3010800" cy="254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1" name="Google Shape;31;p7"/>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2" name="Google Shape;32;p7"/>
          <p:cNvSpPr/>
          <p:nvPr/>
        </p:nvSpPr>
        <p:spPr>
          <a:xfrm>
            <a:off x="-249025" y="445025"/>
            <a:ext cx="572700" cy="572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1">
  <p:cSld name="TITLE_AND_TWO_COLUMNS_1">
    <p:spTree>
      <p:nvGrpSpPr>
        <p:cNvPr id="1" name="Shape 130"/>
        <p:cNvGrpSpPr/>
        <p:nvPr/>
      </p:nvGrpSpPr>
      <p:grpSpPr>
        <a:xfrm>
          <a:off x="0" y="0"/>
          <a:ext cx="0" cy="0"/>
          <a:chOff x="0" y="0"/>
          <a:chExt cx="0" cy="0"/>
        </a:xfrm>
      </p:grpSpPr>
      <p:sp>
        <p:nvSpPr>
          <p:cNvPr id="131" name="Google Shape;131;p22"/>
          <p:cNvSpPr/>
          <p:nvPr/>
        </p:nvSpPr>
        <p:spPr>
          <a:xfrm flipH="1">
            <a:off x="3296574" y="0"/>
            <a:ext cx="5847423" cy="5180506"/>
          </a:xfrm>
          <a:custGeom>
            <a:avLst/>
            <a:gdLst/>
            <a:ahLst/>
            <a:cxnLst/>
            <a:rect l="l" t="t" r="r" b="b"/>
            <a:pathLst>
              <a:path w="282416" h="208681" extrusionOk="0">
                <a:moveTo>
                  <a:pt x="0" y="0"/>
                </a:moveTo>
                <a:lnTo>
                  <a:pt x="0" y="208681"/>
                </a:lnTo>
                <a:lnTo>
                  <a:pt x="282416" y="208681"/>
                </a:lnTo>
                <a:cubicBezTo>
                  <a:pt x="276843" y="196154"/>
                  <a:pt x="271672" y="183426"/>
                  <a:pt x="259101" y="180305"/>
                </a:cubicBezTo>
                <a:cubicBezTo>
                  <a:pt x="256609" y="179688"/>
                  <a:pt x="254040" y="179555"/>
                  <a:pt x="251452" y="179555"/>
                </a:cubicBezTo>
                <a:cubicBezTo>
                  <a:pt x="249497" y="179555"/>
                  <a:pt x="247531" y="179631"/>
                  <a:pt x="245581" y="179631"/>
                </a:cubicBezTo>
                <a:cubicBezTo>
                  <a:pt x="242559" y="179631"/>
                  <a:pt x="239574" y="179449"/>
                  <a:pt x="236721" y="178522"/>
                </a:cubicBezTo>
                <a:cubicBezTo>
                  <a:pt x="222678" y="173930"/>
                  <a:pt x="220004" y="154961"/>
                  <a:pt x="223303" y="140584"/>
                </a:cubicBezTo>
                <a:cubicBezTo>
                  <a:pt x="226579" y="126207"/>
                  <a:pt x="233266" y="111339"/>
                  <a:pt x="228674" y="97297"/>
                </a:cubicBezTo>
                <a:cubicBezTo>
                  <a:pt x="222723" y="79108"/>
                  <a:pt x="201191" y="71730"/>
                  <a:pt x="188463" y="57420"/>
                </a:cubicBezTo>
                <a:cubicBezTo>
                  <a:pt x="174755" y="42039"/>
                  <a:pt x="173462" y="17587"/>
                  <a:pt x="183738" y="0"/>
                </a:cubicBezTo>
                <a:close/>
              </a:path>
            </a:pathLst>
          </a:custGeom>
          <a:solidFill>
            <a:srgbClr val="FCE5CD">
              <a:alpha val="419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2"/>
          <p:cNvSpPr txBox="1">
            <a:spLocks noGrp="1"/>
          </p:cNvSpPr>
          <p:nvPr>
            <p:ph type="body" idx="1"/>
          </p:nvPr>
        </p:nvSpPr>
        <p:spPr>
          <a:xfrm>
            <a:off x="687075" y="1606800"/>
            <a:ext cx="3647400" cy="28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33" name="Google Shape;133;p22"/>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4" name="Google Shape;134;p22"/>
          <p:cNvSpPr/>
          <p:nvPr/>
        </p:nvSpPr>
        <p:spPr>
          <a:xfrm>
            <a:off x="-249025" y="445025"/>
            <a:ext cx="572700" cy="572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9544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10" name="Picture Placeholder 13"/>
          <p:cNvSpPr>
            <a:spLocks noGrp="1"/>
          </p:cNvSpPr>
          <p:nvPr>
            <p:ph type="pic" sz="quarter" idx="20"/>
          </p:nvPr>
        </p:nvSpPr>
        <p:spPr>
          <a:xfrm>
            <a:off x="5922947"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1" name="Picture Placeholder 13"/>
          <p:cNvSpPr>
            <a:spLocks noGrp="1"/>
          </p:cNvSpPr>
          <p:nvPr>
            <p:ph type="pic" sz="quarter" idx="21"/>
          </p:nvPr>
        </p:nvSpPr>
        <p:spPr>
          <a:xfrm>
            <a:off x="7598126"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2" name="Picture Placeholder 13"/>
          <p:cNvSpPr>
            <a:spLocks noGrp="1"/>
          </p:cNvSpPr>
          <p:nvPr>
            <p:ph type="pic" sz="quarter" idx="22"/>
          </p:nvPr>
        </p:nvSpPr>
        <p:spPr>
          <a:xfrm>
            <a:off x="4245922" y="1513777"/>
            <a:ext cx="1551628" cy="2935558"/>
          </a:xfrm>
          <a:prstGeom prst="rect">
            <a:avLst/>
          </a:prstGeom>
          <a:effectLst/>
        </p:spPr>
        <p:txBody>
          <a:bodyPr>
            <a:normAutofit/>
          </a:bodyPr>
          <a:lstStyle>
            <a:lvl1pPr marL="0" indent="0">
              <a:buNone/>
              <a:defRPr sz="975"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23233313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Anton"/>
              <a:buNone/>
              <a:defRPr sz="2800">
                <a:solidFill>
                  <a:schemeClr val="dk2"/>
                </a:solidFill>
                <a:latin typeface="Anton"/>
                <a:ea typeface="Anton"/>
                <a:cs typeface="Anton"/>
                <a:sym typeface="Anton"/>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Lora"/>
              <a:buChar char="●"/>
              <a:defRPr sz="1800">
                <a:solidFill>
                  <a:schemeClr val="dk2"/>
                </a:solidFill>
                <a:latin typeface="Lora"/>
                <a:ea typeface="Lora"/>
                <a:cs typeface="Lora"/>
                <a:sym typeface="Lora"/>
              </a:defRPr>
            </a:lvl1pPr>
            <a:lvl2pPr marL="914400" lvl="1"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2pPr>
            <a:lvl3pPr marL="1371600" lvl="2"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3pPr>
            <a:lvl4pPr marL="1828800" lvl="3"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4pPr>
            <a:lvl5pPr marL="2286000" lvl="4"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5pPr>
            <a:lvl6pPr marL="2743200" lvl="5"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6pPr>
            <a:lvl7pPr marL="3200400" lvl="6"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7pPr>
            <a:lvl8pPr marL="3657600" lvl="7" indent="-317500">
              <a:lnSpc>
                <a:spcPct val="100000"/>
              </a:lnSpc>
              <a:spcBef>
                <a:spcPts val="1600"/>
              </a:spcBef>
              <a:spcAft>
                <a:spcPts val="0"/>
              </a:spcAft>
              <a:buClr>
                <a:schemeClr val="dk2"/>
              </a:buClr>
              <a:buSzPts val="1400"/>
              <a:buFont typeface="Lora"/>
              <a:buChar char="○"/>
              <a:defRPr>
                <a:solidFill>
                  <a:schemeClr val="dk2"/>
                </a:solidFill>
                <a:latin typeface="Lora"/>
                <a:ea typeface="Lora"/>
                <a:cs typeface="Lora"/>
                <a:sym typeface="Lora"/>
              </a:defRPr>
            </a:lvl8pPr>
            <a:lvl9pPr marL="4114800" lvl="8" indent="-317500">
              <a:lnSpc>
                <a:spcPct val="100000"/>
              </a:lnSpc>
              <a:spcBef>
                <a:spcPts val="1600"/>
              </a:spcBef>
              <a:spcAft>
                <a:spcPts val="1600"/>
              </a:spcAft>
              <a:buClr>
                <a:schemeClr val="dk2"/>
              </a:buClr>
              <a:buSzPts val="1400"/>
              <a:buFont typeface="Lora"/>
              <a:buChar char="■"/>
              <a:defRPr>
                <a:solidFill>
                  <a:schemeClr val="dk2"/>
                </a:solidFill>
                <a:latin typeface="Lora"/>
                <a:ea typeface="Lora"/>
                <a:cs typeface="Lora"/>
                <a:sym typeface="Lor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8" r:id="rId4"/>
    <p:sldLayoutId id="2147483668" r:id="rId5"/>
    <p:sldLayoutId id="2147483672" r:id="rId6"/>
    <p:sldLayoutId id="2147483675" r:id="rId7"/>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wolterskluwer.com/en/expert-insights/the-value-of-capacity-planning-process"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www.wolterskluwer.com/en/expert-insights/the-value-of-capacity-planning-process"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284016" y="3672028"/>
            <a:ext cx="1260662" cy="977371"/>
          </a:xfrm>
          <a:prstGeom prst="hexagon">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1" name="TextBox 20"/>
          <p:cNvSpPr txBox="1"/>
          <p:nvPr/>
        </p:nvSpPr>
        <p:spPr>
          <a:xfrm>
            <a:off x="1320818" y="1624584"/>
            <a:ext cx="6332431" cy="1323439"/>
          </a:xfrm>
          <a:prstGeom prst="rect">
            <a:avLst/>
          </a:prstGeom>
          <a:noFill/>
        </p:spPr>
        <p:txBody>
          <a:bodyPr wrap="square" rtlCol="0">
            <a:spAutoFit/>
          </a:bodyPr>
          <a:lstStyle/>
          <a:p>
            <a:pPr algn="ctr"/>
            <a:r>
              <a:rPr lang="en-US" sz="4000" b="1" spc="300" dirty="0" smtClean="0">
                <a:solidFill>
                  <a:schemeClr val="bg2"/>
                </a:solidFill>
                <a:latin typeface="Lato Black" charset="0"/>
                <a:ea typeface="Lato Black" charset="0"/>
                <a:cs typeface="Lato Black" charset="0"/>
              </a:rPr>
              <a:t>Systems</a:t>
            </a:r>
          </a:p>
          <a:p>
            <a:pPr algn="ctr"/>
            <a:r>
              <a:rPr lang="en-US" sz="4000" b="1" spc="300" dirty="0" smtClean="0">
                <a:solidFill>
                  <a:schemeClr val="bg2"/>
                </a:solidFill>
                <a:latin typeface="Lato Black" charset="0"/>
                <a:ea typeface="Lato Black" charset="0"/>
                <a:cs typeface="Lato Black" charset="0"/>
              </a:rPr>
              <a:t> Design and Capacity </a:t>
            </a:r>
            <a:endParaRPr lang="en-US" sz="4000" b="1" spc="300" dirty="0">
              <a:solidFill>
                <a:schemeClr val="bg2"/>
              </a:solidFill>
              <a:latin typeface="Lato Black" charset="0"/>
              <a:ea typeface="Lato Black" charset="0"/>
              <a:cs typeface="Lato Black" charset="0"/>
            </a:endParaRPr>
          </a:p>
        </p:txBody>
      </p: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09875" y="3048366"/>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22">
            <a:extLst>
              <a:ext uri="{FF2B5EF4-FFF2-40B4-BE49-F238E27FC236}">
                <a16:creationId xmlns:a16="http://schemas.microsoft.com/office/drawing/2014/main" id="{9B1BD23F-49AB-CA49-A064-42DF2BB2669A}"/>
              </a:ext>
            </a:extLst>
          </p:cNvPr>
          <p:cNvSpPr txBox="1"/>
          <p:nvPr/>
        </p:nvSpPr>
        <p:spPr>
          <a:xfrm>
            <a:off x="3034560" y="3835014"/>
            <a:ext cx="3074880" cy="338554"/>
          </a:xfrm>
          <a:prstGeom prst="rect">
            <a:avLst/>
          </a:prstGeom>
          <a:noFill/>
        </p:spPr>
        <p:txBody>
          <a:bodyPr wrap="none" rtlCol="0" anchor="ctr" anchorCtr="0">
            <a:spAutoFit/>
          </a:bodyPr>
          <a:lstStyle/>
          <a:p>
            <a:pPr algn="ctr"/>
            <a:r>
              <a:rPr lang="en-US" sz="1600" b="1" spc="225" dirty="0">
                <a:solidFill>
                  <a:schemeClr val="tx1">
                    <a:lumMod val="50000"/>
                  </a:schemeClr>
                </a:solidFill>
                <a:latin typeface="Poppins SemiBold" charset="0"/>
                <a:ea typeface="Poppins SemiBold" charset="0"/>
                <a:cs typeface="Poppins SemiBold" charset="0"/>
              </a:rPr>
              <a:t>Presented &amp; prepared by:</a:t>
            </a:r>
          </a:p>
        </p:txBody>
      </p:sp>
      <p:sp>
        <p:nvSpPr>
          <p:cNvPr id="10" name="TextBox 22">
            <a:extLst>
              <a:ext uri="{FF2B5EF4-FFF2-40B4-BE49-F238E27FC236}">
                <a16:creationId xmlns:a16="http://schemas.microsoft.com/office/drawing/2014/main" id="{9B1BD23F-49AB-CA49-A064-42DF2BB2669A}"/>
              </a:ext>
            </a:extLst>
          </p:cNvPr>
          <p:cNvSpPr txBox="1"/>
          <p:nvPr/>
        </p:nvSpPr>
        <p:spPr>
          <a:xfrm>
            <a:off x="3257379" y="395147"/>
            <a:ext cx="2480167" cy="600164"/>
          </a:xfrm>
          <a:prstGeom prst="rect">
            <a:avLst/>
          </a:prstGeom>
          <a:noFill/>
        </p:spPr>
        <p:txBody>
          <a:bodyPr wrap="none" rtlCol="0" anchor="ctr" anchorCtr="0">
            <a:spAutoFit/>
          </a:bodyPr>
          <a:lstStyle/>
          <a:p>
            <a:pPr algn="ctr"/>
            <a:r>
              <a:rPr lang="en-US" sz="1650" spc="225" dirty="0">
                <a:solidFill>
                  <a:schemeClr val="tx1">
                    <a:lumMod val="50000"/>
                  </a:schemeClr>
                </a:solidFill>
                <a:latin typeface="Poppins SemiBold" charset="0"/>
                <a:ea typeface="Poppins SemiBold" charset="0"/>
                <a:cs typeface="Poppins SemiBold" charset="0"/>
              </a:rPr>
              <a:t>Libyan International</a:t>
            </a:r>
          </a:p>
          <a:p>
            <a:pPr algn="ctr"/>
            <a:r>
              <a:rPr lang="en-US" sz="1650" spc="225" dirty="0">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3388892" y="1139209"/>
            <a:ext cx="2222083" cy="415498"/>
          </a:xfrm>
          <a:prstGeom prst="rect">
            <a:avLst/>
          </a:prstGeom>
          <a:noFill/>
        </p:spPr>
        <p:txBody>
          <a:bodyPr wrap="none" rtlCol="0" anchor="ctr" anchorCtr="0">
            <a:spAutoFit/>
          </a:bodyPr>
          <a:lstStyle/>
          <a:p>
            <a:pPr algn="ctr"/>
            <a:r>
              <a:rPr lang="en-US" sz="1050" spc="225" dirty="0">
                <a:solidFill>
                  <a:schemeClr val="tx1">
                    <a:lumMod val="50000"/>
                  </a:schemeClr>
                </a:solidFill>
                <a:latin typeface="Poppins SemiBold" charset="0"/>
                <a:ea typeface="Poppins SemiBold" charset="0"/>
                <a:cs typeface="Poppins SemiBold" charset="0"/>
              </a:rPr>
              <a:t>Faculty of</a:t>
            </a:r>
          </a:p>
          <a:p>
            <a:pPr algn="ctr"/>
            <a:r>
              <a:rPr lang="en-US" sz="1050" spc="225" dirty="0">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0742" y="229022"/>
            <a:ext cx="1246542" cy="93241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036" y="223407"/>
            <a:ext cx="1123552" cy="1123552"/>
          </a:xfrm>
          <a:prstGeom prst="rect">
            <a:avLst/>
          </a:prstGeom>
        </p:spPr>
      </p:pic>
      <p:sp>
        <p:nvSpPr>
          <p:cNvPr id="15" name="TextBox 22">
            <a:extLst>
              <a:ext uri="{FF2B5EF4-FFF2-40B4-BE49-F238E27FC236}">
                <a16:creationId xmlns:a16="http://schemas.microsoft.com/office/drawing/2014/main" id="{9B1BD23F-49AB-CA49-A064-42DF2BB2669A}"/>
              </a:ext>
            </a:extLst>
          </p:cNvPr>
          <p:cNvSpPr txBox="1"/>
          <p:nvPr/>
        </p:nvSpPr>
        <p:spPr>
          <a:xfrm>
            <a:off x="3092308" y="3448912"/>
            <a:ext cx="3010761" cy="253916"/>
          </a:xfrm>
          <a:prstGeom prst="rect">
            <a:avLst/>
          </a:prstGeom>
          <a:noFill/>
        </p:spPr>
        <p:txBody>
          <a:bodyPr wrap="none" rtlCol="0" anchor="ctr" anchorCtr="0">
            <a:spAutoFit/>
          </a:bodyPr>
          <a:lstStyle/>
          <a:p>
            <a:pPr algn="ctr"/>
            <a:r>
              <a:rPr lang="en-US" sz="1050" b="1" spc="225" dirty="0">
                <a:solidFill>
                  <a:schemeClr val="tx1">
                    <a:lumMod val="50000"/>
                  </a:schemeClr>
                </a:solidFill>
                <a:latin typeface="Poppins SemiBold" charset="0"/>
                <a:ea typeface="Poppins SemiBold" charset="0"/>
                <a:cs typeface="Poppins SemiBold" charset="0"/>
              </a:rPr>
              <a:t>Instructor: Dr. Zuhair F. Busneina</a:t>
            </a:r>
          </a:p>
        </p:txBody>
      </p:sp>
      <p:sp>
        <p:nvSpPr>
          <p:cNvPr id="16" name="TextBox 22">
            <a:extLst>
              <a:ext uri="{FF2B5EF4-FFF2-40B4-BE49-F238E27FC236}">
                <a16:creationId xmlns:a16="http://schemas.microsoft.com/office/drawing/2014/main" id="{9B1BD23F-49AB-CA49-A064-42DF2BB2669A}"/>
              </a:ext>
            </a:extLst>
          </p:cNvPr>
          <p:cNvSpPr txBox="1"/>
          <p:nvPr/>
        </p:nvSpPr>
        <p:spPr>
          <a:xfrm>
            <a:off x="3109910" y="3170594"/>
            <a:ext cx="2924198" cy="253916"/>
          </a:xfrm>
          <a:prstGeom prst="rect">
            <a:avLst/>
          </a:prstGeom>
          <a:noFill/>
        </p:spPr>
        <p:txBody>
          <a:bodyPr wrap="none" rtlCol="0" anchor="ctr" anchorCtr="0">
            <a:spAutoFit/>
          </a:bodyPr>
          <a:lstStyle/>
          <a:p>
            <a:pPr algn="ctr"/>
            <a:r>
              <a:rPr lang="en-US" sz="1050" b="1" spc="225" dirty="0">
                <a:solidFill>
                  <a:schemeClr val="tx1">
                    <a:lumMod val="50000"/>
                  </a:schemeClr>
                </a:solidFill>
                <a:latin typeface="Poppins SemiBold" charset="0"/>
                <a:ea typeface="Poppins SemiBold" charset="0"/>
                <a:cs typeface="Poppins SemiBold" charset="0"/>
              </a:rPr>
              <a:t>Module: Operations Management</a:t>
            </a:r>
          </a:p>
        </p:txBody>
      </p:sp>
      <p:sp>
        <p:nvSpPr>
          <p:cNvPr id="18" name="TextBox 22">
            <a:extLst>
              <a:ext uri="{FF2B5EF4-FFF2-40B4-BE49-F238E27FC236}">
                <a16:creationId xmlns:a16="http://schemas.microsoft.com/office/drawing/2014/main" id="{9B1BD23F-49AB-CA49-A064-42DF2BB2669A}"/>
              </a:ext>
            </a:extLst>
          </p:cNvPr>
          <p:cNvSpPr txBox="1"/>
          <p:nvPr/>
        </p:nvSpPr>
        <p:spPr>
          <a:xfrm>
            <a:off x="2336360" y="4186424"/>
            <a:ext cx="2105064" cy="261610"/>
          </a:xfrm>
          <a:prstGeom prst="rect">
            <a:avLst/>
          </a:prstGeom>
          <a:noFill/>
        </p:spPr>
        <p:txBody>
          <a:bodyPr wrap="none" rtlCol="0" anchor="ctr" anchorCtr="0">
            <a:spAutoFit/>
          </a:bodyPr>
          <a:lstStyle/>
          <a:p>
            <a:pPr algn="ctr"/>
            <a:r>
              <a:rPr lang="en-US" sz="1100" spc="225" dirty="0">
                <a:solidFill>
                  <a:schemeClr val="tx1">
                    <a:lumMod val="50000"/>
                  </a:schemeClr>
                </a:solidFill>
                <a:latin typeface="Poppins SemiBold" charset="0"/>
                <a:ea typeface="Poppins SemiBold" charset="0"/>
                <a:cs typeface="Poppins SemiBold" charset="0"/>
              </a:rPr>
              <a:t>Shahed Bushiha (2354)</a:t>
            </a:r>
          </a:p>
        </p:txBody>
      </p:sp>
      <p:sp>
        <p:nvSpPr>
          <p:cNvPr id="19" name="TextBox 22">
            <a:extLst>
              <a:ext uri="{FF2B5EF4-FFF2-40B4-BE49-F238E27FC236}">
                <a16:creationId xmlns:a16="http://schemas.microsoft.com/office/drawing/2014/main" id="{9B1BD23F-49AB-CA49-A064-42DF2BB2669A}"/>
              </a:ext>
            </a:extLst>
          </p:cNvPr>
          <p:cNvSpPr txBox="1"/>
          <p:nvPr/>
        </p:nvSpPr>
        <p:spPr>
          <a:xfrm>
            <a:off x="2353116" y="4502162"/>
            <a:ext cx="2133918" cy="261610"/>
          </a:xfrm>
          <a:prstGeom prst="rect">
            <a:avLst/>
          </a:prstGeom>
          <a:noFill/>
        </p:spPr>
        <p:txBody>
          <a:bodyPr wrap="none" rtlCol="0" anchor="ctr" anchorCtr="0">
            <a:spAutoFit/>
          </a:bodyPr>
          <a:lstStyle/>
          <a:p>
            <a:pPr algn="ctr"/>
            <a:r>
              <a:rPr lang="en-US" sz="1100" spc="225" dirty="0">
                <a:solidFill>
                  <a:schemeClr val="tx1">
                    <a:lumMod val="50000"/>
                  </a:schemeClr>
                </a:solidFill>
                <a:latin typeface="Poppins SemiBold" charset="0"/>
                <a:ea typeface="Poppins SemiBold" charset="0"/>
                <a:cs typeface="Poppins SemiBold" charset="0"/>
              </a:rPr>
              <a:t>Saad Elmesmary (2279)</a:t>
            </a:r>
          </a:p>
        </p:txBody>
      </p:sp>
      <p:sp>
        <p:nvSpPr>
          <p:cNvPr id="20" name="TextBox 22">
            <a:extLst>
              <a:ext uri="{FF2B5EF4-FFF2-40B4-BE49-F238E27FC236}">
                <a16:creationId xmlns:a16="http://schemas.microsoft.com/office/drawing/2014/main" id="{207BCC5E-7AD0-6C49-BDE9-B306A7D03A64}"/>
              </a:ext>
            </a:extLst>
          </p:cNvPr>
          <p:cNvSpPr txBox="1"/>
          <p:nvPr/>
        </p:nvSpPr>
        <p:spPr>
          <a:xfrm>
            <a:off x="4775349" y="4182346"/>
            <a:ext cx="2097049" cy="261610"/>
          </a:xfrm>
          <a:prstGeom prst="rect">
            <a:avLst/>
          </a:prstGeom>
          <a:noFill/>
        </p:spPr>
        <p:txBody>
          <a:bodyPr wrap="none" rtlCol="0" anchor="ctr" anchorCtr="0">
            <a:spAutoFit/>
          </a:bodyPr>
          <a:lstStyle/>
          <a:p>
            <a:pPr algn="ctr"/>
            <a:r>
              <a:rPr lang="en-US" sz="1100" spc="225" dirty="0">
                <a:solidFill>
                  <a:schemeClr val="tx1">
                    <a:lumMod val="50000"/>
                  </a:schemeClr>
                </a:solidFill>
                <a:latin typeface="Poppins SemiBold" charset="0"/>
                <a:ea typeface="Poppins SemiBold" charset="0"/>
                <a:cs typeface="Poppins SemiBold" charset="0"/>
              </a:rPr>
              <a:t>Boushra Hweidi (2674)</a:t>
            </a:r>
          </a:p>
        </p:txBody>
      </p:sp>
      <p:sp>
        <p:nvSpPr>
          <p:cNvPr id="24" name="TextBox 22">
            <a:extLst>
              <a:ext uri="{FF2B5EF4-FFF2-40B4-BE49-F238E27FC236}">
                <a16:creationId xmlns:a16="http://schemas.microsoft.com/office/drawing/2014/main" id="{B574AD9D-2C22-C34C-B4BE-B2342B06A6ED}"/>
              </a:ext>
            </a:extLst>
          </p:cNvPr>
          <p:cNvSpPr txBox="1"/>
          <p:nvPr/>
        </p:nvSpPr>
        <p:spPr>
          <a:xfrm>
            <a:off x="4814964" y="4496376"/>
            <a:ext cx="2056973" cy="261610"/>
          </a:xfrm>
          <a:prstGeom prst="rect">
            <a:avLst/>
          </a:prstGeom>
          <a:noFill/>
        </p:spPr>
        <p:txBody>
          <a:bodyPr wrap="none" rtlCol="0" anchor="ctr" anchorCtr="0">
            <a:spAutoFit/>
          </a:bodyPr>
          <a:lstStyle/>
          <a:p>
            <a:pPr algn="ctr"/>
            <a:r>
              <a:rPr lang="en-US" sz="1100" spc="225" dirty="0">
                <a:solidFill>
                  <a:schemeClr val="tx1">
                    <a:lumMod val="50000"/>
                  </a:schemeClr>
                </a:solidFill>
                <a:latin typeface="Poppins SemiBold" charset="0"/>
                <a:ea typeface="Poppins SemiBold" charset="0"/>
                <a:cs typeface="Poppins SemiBold" charset="0"/>
              </a:rPr>
              <a:t>Derar Gargoum (2727)</a:t>
            </a:r>
          </a:p>
        </p:txBody>
      </p:sp>
      <p:sp>
        <p:nvSpPr>
          <p:cNvPr id="32" name="Oval 31">
            <a:extLst>
              <a:ext uri="{FF2B5EF4-FFF2-40B4-BE49-F238E27FC236}">
                <a16:creationId xmlns:a16="http://schemas.microsoft.com/office/drawing/2014/main" id="{53B8EFDF-435D-534A-8BD5-091C461D8E1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1</a:t>
            </a:r>
          </a:p>
        </p:txBody>
      </p:sp>
      <p:sp>
        <p:nvSpPr>
          <p:cNvPr id="22" name="Rectangle 21">
            <a:extLst>
              <a:ext uri="{FF2B5EF4-FFF2-40B4-BE49-F238E27FC236}">
                <a16:creationId xmlns:a16="http://schemas.microsoft.com/office/drawing/2014/main" id="{42012B20-40ED-4803-B804-1C4FCE62B07B}"/>
              </a:ext>
            </a:extLst>
          </p:cNvPr>
          <p:cNvSpPr/>
          <p:nvPr/>
        </p:nvSpPr>
        <p:spPr>
          <a:xfrm>
            <a:off x="1191" y="5507680"/>
            <a:ext cx="325336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3" name="Straight Connector 22">
            <a:extLst>
              <a:ext uri="{FF2B5EF4-FFF2-40B4-BE49-F238E27FC236}">
                <a16:creationId xmlns:a16="http://schemas.microsoft.com/office/drawing/2014/main" id="{54FCB932-C22F-4DCF-A083-CA81C6C5CCC3}"/>
              </a:ext>
            </a:extLst>
          </p:cNvPr>
          <p:cNvCxnSpPr/>
          <p:nvPr/>
        </p:nvCxnSpPr>
        <p:spPr>
          <a:xfrm>
            <a:off x="1413149" y="8079430"/>
            <a:ext cx="44734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DE2F611-E772-4948-9117-4BF10FB7F576}"/>
              </a:ext>
            </a:extLst>
          </p:cNvPr>
          <p:cNvSpPr txBox="1"/>
          <p:nvPr/>
        </p:nvSpPr>
        <p:spPr>
          <a:xfrm>
            <a:off x="628241" y="7324101"/>
            <a:ext cx="1999266" cy="577081"/>
          </a:xfrm>
          <a:prstGeom prst="rect">
            <a:avLst/>
          </a:prstGeom>
          <a:noFill/>
        </p:spPr>
        <p:txBody>
          <a:bodyPr wrap="none" rtlCol="0">
            <a:spAutoFit/>
          </a:bodyPr>
          <a:lstStyle/>
          <a:p>
            <a:pPr algn="ctr"/>
            <a:r>
              <a:rPr lang="en-US" sz="315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6" name="Hexagon 25">
            <a:extLst>
              <a:ext uri="{FF2B5EF4-FFF2-40B4-BE49-F238E27FC236}">
                <a16:creationId xmlns:a16="http://schemas.microsoft.com/office/drawing/2014/main" id="{E612E5CD-6395-40AB-9DF7-6E84BACFE00F}"/>
              </a:ext>
            </a:extLst>
          </p:cNvPr>
          <p:cNvSpPr/>
          <p:nvPr/>
        </p:nvSpPr>
        <p:spPr>
          <a:xfrm rot="5400000">
            <a:off x="1272800" y="6481614"/>
            <a:ext cx="710148" cy="612197"/>
          </a:xfrm>
          <a:prstGeom prst="hexagon">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effectLst>
                <a:outerShdw blurRad="38100" dist="38100" dir="2700000" algn="tl">
                  <a:srgbClr val="000000">
                    <a:alpha val="43137"/>
                  </a:srgbClr>
                </a:outerShdw>
              </a:effectLst>
            </a:endParaRPr>
          </a:p>
        </p:txBody>
      </p:sp>
      <p:sp>
        <p:nvSpPr>
          <p:cNvPr id="27" name="Shape 2785">
            <a:extLst>
              <a:ext uri="{FF2B5EF4-FFF2-40B4-BE49-F238E27FC236}">
                <a16:creationId xmlns:a16="http://schemas.microsoft.com/office/drawing/2014/main" id="{3F2D5DE4-3342-410E-BE2E-9115D5BA3E5C}"/>
              </a:ext>
            </a:extLst>
          </p:cNvPr>
          <p:cNvSpPr/>
          <p:nvPr/>
        </p:nvSpPr>
        <p:spPr>
          <a:xfrm>
            <a:off x="1476523" y="666387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8" name="TextBox 13">
            <a:extLst>
              <a:ext uri="{FF2B5EF4-FFF2-40B4-BE49-F238E27FC236}">
                <a16:creationId xmlns:a16="http://schemas.microsoft.com/office/drawing/2014/main" id="{BF9C420A-E831-481A-895F-741C6E17208F}"/>
              </a:ext>
            </a:extLst>
          </p:cNvPr>
          <p:cNvSpPr txBox="1"/>
          <p:nvPr/>
        </p:nvSpPr>
        <p:spPr>
          <a:xfrm>
            <a:off x="3687656" y="5724884"/>
            <a:ext cx="3112806"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Definitions.</a:t>
            </a:r>
          </a:p>
        </p:txBody>
      </p:sp>
      <p:sp>
        <p:nvSpPr>
          <p:cNvPr id="29" name="TextBox 13">
            <a:extLst>
              <a:ext uri="{FF2B5EF4-FFF2-40B4-BE49-F238E27FC236}">
                <a16:creationId xmlns:a16="http://schemas.microsoft.com/office/drawing/2014/main" id="{EE011D76-C6B1-4154-B2BA-34FD9AAD382B}"/>
              </a:ext>
            </a:extLst>
          </p:cNvPr>
          <p:cNvSpPr txBox="1"/>
          <p:nvPr/>
        </p:nvSpPr>
        <p:spPr>
          <a:xfrm>
            <a:off x="3669349" y="7899178"/>
            <a:ext cx="4569295" cy="600164"/>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Difference Between Design And System Capacity.</a:t>
            </a:r>
          </a:p>
        </p:txBody>
      </p:sp>
      <p:sp>
        <p:nvSpPr>
          <p:cNvPr id="30" name="TextBox 13">
            <a:extLst>
              <a:ext uri="{FF2B5EF4-FFF2-40B4-BE49-F238E27FC236}">
                <a16:creationId xmlns:a16="http://schemas.microsoft.com/office/drawing/2014/main" id="{DFC7BCBA-9648-475F-B374-327CDF55E729}"/>
              </a:ext>
            </a:extLst>
          </p:cNvPr>
          <p:cNvSpPr txBox="1"/>
          <p:nvPr/>
        </p:nvSpPr>
        <p:spPr>
          <a:xfrm>
            <a:off x="3669349" y="6905717"/>
            <a:ext cx="4440161" cy="600164"/>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Manufacturing And Service Systems.</a:t>
            </a:r>
          </a:p>
        </p:txBody>
      </p:sp>
      <p:sp>
        <p:nvSpPr>
          <p:cNvPr id="31" name="TextBox 13">
            <a:extLst>
              <a:ext uri="{FF2B5EF4-FFF2-40B4-BE49-F238E27FC236}">
                <a16:creationId xmlns:a16="http://schemas.microsoft.com/office/drawing/2014/main" id="{335264CE-14B0-4A8F-98C6-72568CAE739D}"/>
              </a:ext>
            </a:extLst>
          </p:cNvPr>
          <p:cNvSpPr txBox="1"/>
          <p:nvPr/>
        </p:nvSpPr>
        <p:spPr>
          <a:xfrm>
            <a:off x="3687656" y="8870044"/>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Capacity Planning.</a:t>
            </a:r>
          </a:p>
        </p:txBody>
      </p:sp>
      <p:sp>
        <p:nvSpPr>
          <p:cNvPr id="33" name="TextBox 13">
            <a:extLst>
              <a:ext uri="{FF2B5EF4-FFF2-40B4-BE49-F238E27FC236}">
                <a16:creationId xmlns:a16="http://schemas.microsoft.com/office/drawing/2014/main" id="{F5BE0614-9DA9-4CD7-9D67-6891F10F3157}"/>
              </a:ext>
            </a:extLst>
          </p:cNvPr>
          <p:cNvSpPr txBox="1"/>
          <p:nvPr/>
        </p:nvSpPr>
        <p:spPr>
          <a:xfrm>
            <a:off x="3669349" y="9768204"/>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Process Of Capacity Planning.</a:t>
            </a:r>
          </a:p>
        </p:txBody>
      </p:sp>
      <p:sp>
        <p:nvSpPr>
          <p:cNvPr id="34" name="TextBox 13">
            <a:extLst>
              <a:ext uri="{FF2B5EF4-FFF2-40B4-BE49-F238E27FC236}">
                <a16:creationId xmlns:a16="http://schemas.microsoft.com/office/drawing/2014/main" id="{9601E836-FAB6-48CD-9829-65EC8863CAFA}"/>
              </a:ext>
            </a:extLst>
          </p:cNvPr>
          <p:cNvSpPr txBox="1"/>
          <p:nvPr/>
        </p:nvSpPr>
        <p:spPr>
          <a:xfrm>
            <a:off x="3669351" y="12157515"/>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References.</a:t>
            </a:r>
          </a:p>
        </p:txBody>
      </p:sp>
      <p:sp>
        <p:nvSpPr>
          <p:cNvPr id="35" name="TextBox 13">
            <a:extLst>
              <a:ext uri="{FF2B5EF4-FFF2-40B4-BE49-F238E27FC236}">
                <a16:creationId xmlns:a16="http://schemas.microsoft.com/office/drawing/2014/main" id="{F00BA533-108C-4EE5-A85A-115B7DD195DC}"/>
              </a:ext>
            </a:extLst>
          </p:cNvPr>
          <p:cNvSpPr txBox="1"/>
          <p:nvPr/>
        </p:nvSpPr>
        <p:spPr>
          <a:xfrm>
            <a:off x="3687657" y="11562462"/>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Conclusion.</a:t>
            </a:r>
          </a:p>
        </p:txBody>
      </p:sp>
      <p:sp>
        <p:nvSpPr>
          <p:cNvPr id="36" name="TextBox 13">
            <a:extLst>
              <a:ext uri="{FF2B5EF4-FFF2-40B4-BE49-F238E27FC236}">
                <a16:creationId xmlns:a16="http://schemas.microsoft.com/office/drawing/2014/main" id="{457E7896-13CD-4A0D-959F-484F310B5C66}"/>
              </a:ext>
            </a:extLst>
          </p:cNvPr>
          <p:cNvSpPr txBox="1"/>
          <p:nvPr/>
        </p:nvSpPr>
        <p:spPr>
          <a:xfrm>
            <a:off x="3669350" y="10538889"/>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lumMod val="50000"/>
                    <a:lumOff val="50000"/>
                  </a:schemeClr>
                </a:solidFill>
                <a:latin typeface="Lato Black" charset="0"/>
                <a:ea typeface="Lato Black" charset="0"/>
                <a:cs typeface="Lato Black" charset="0"/>
              </a:rPr>
              <a:t>Importance Of Capacity Design.</a:t>
            </a:r>
          </a:p>
        </p:txBody>
      </p:sp>
    </p:spTree>
    <p:extLst>
      <p:ext uri="{BB962C8B-B14F-4D97-AF65-F5344CB8AC3E}">
        <p14:creationId xmlns:p14="http://schemas.microsoft.com/office/powerpoint/2010/main" val="4014330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3" grpId="0"/>
      <p:bldP spid="34" grpId="0"/>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31963CB5-63EF-1544-B740-553525BF6FFE}"/>
              </a:ext>
            </a:extLst>
          </p:cNvPr>
          <p:cNvCxnSpPr>
            <a:cxnSpLocks/>
          </p:cNvCxnSpPr>
          <p:nvPr/>
        </p:nvCxnSpPr>
        <p:spPr>
          <a:xfrm flipV="1">
            <a:off x="7352522" y="3443645"/>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992E3135-0F4A-7745-91D3-76AFB5290CA3}"/>
              </a:ext>
            </a:extLst>
          </p:cNvPr>
          <p:cNvCxnSpPr>
            <a:cxnSpLocks/>
          </p:cNvCxnSpPr>
          <p:nvPr/>
        </p:nvCxnSpPr>
        <p:spPr>
          <a:xfrm flipV="1">
            <a:off x="4426478" y="3123963"/>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3" name="Straight Connector 2">
            <a:extLst>
              <a:ext uri="{FF2B5EF4-FFF2-40B4-BE49-F238E27FC236}">
                <a16:creationId xmlns:a16="http://schemas.microsoft.com/office/drawing/2014/main" id="{B55DAB9A-7B28-9645-82DA-5F0D2B6F301C}"/>
              </a:ext>
            </a:extLst>
          </p:cNvPr>
          <p:cNvCxnSpPr>
            <a:cxnSpLocks/>
          </p:cNvCxnSpPr>
          <p:nvPr/>
        </p:nvCxnSpPr>
        <p:spPr>
          <a:xfrm flipV="1">
            <a:off x="1699606" y="3428628"/>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447" name="Google Shape;447;p37"/>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p>
            <a:pPr lvl="0"/>
            <a:r>
              <a:rPr lang="en-US" sz="3200" dirty="0"/>
              <a:t>LONG-TERM CAPACITY STRATEGIES</a:t>
            </a:r>
          </a:p>
        </p:txBody>
      </p:sp>
      <p:cxnSp>
        <p:nvCxnSpPr>
          <p:cNvPr id="448" name="Google Shape;448;p37"/>
          <p:cNvCxnSpPr/>
          <p:nvPr/>
        </p:nvCxnSpPr>
        <p:spPr>
          <a:xfrm>
            <a:off x="300750" y="3475800"/>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449" name="Google Shape;449;p37"/>
          <p:cNvSpPr/>
          <p:nvPr/>
        </p:nvSpPr>
        <p:spPr>
          <a:xfrm>
            <a:off x="1604976"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7"/>
          <p:cNvSpPr/>
          <p:nvPr/>
        </p:nvSpPr>
        <p:spPr>
          <a:xfrm>
            <a:off x="7253822"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7"/>
          <p:cNvSpPr txBox="1">
            <a:spLocks noGrp="1"/>
          </p:cNvSpPr>
          <p:nvPr>
            <p:ph type="title" idx="4294967295"/>
          </p:nvPr>
        </p:nvSpPr>
        <p:spPr>
          <a:xfrm>
            <a:off x="809356" y="3841565"/>
            <a:ext cx="1780500" cy="503700"/>
          </a:xfrm>
          <a:prstGeom prst="rect">
            <a:avLst/>
          </a:prstGeom>
        </p:spPr>
        <p:txBody>
          <a:bodyPr spcFirstLastPara="1" wrap="square" lIns="91425" tIns="91425" rIns="91425" bIns="91425" anchor="t" anchorCtr="0">
            <a:noAutofit/>
          </a:bodyPr>
          <a:lstStyle/>
          <a:p>
            <a:pPr lvl="0" algn="ctr"/>
            <a:r>
              <a:rPr lang="en-US" sz="2300" dirty="0"/>
              <a:t>Multiple Products </a:t>
            </a:r>
          </a:p>
        </p:txBody>
      </p:sp>
      <p:sp>
        <p:nvSpPr>
          <p:cNvPr id="456" name="Google Shape;456;p37"/>
          <p:cNvSpPr txBox="1">
            <a:spLocks noGrp="1"/>
          </p:cNvSpPr>
          <p:nvPr>
            <p:ph type="title" idx="4294967295"/>
          </p:nvPr>
        </p:nvSpPr>
        <p:spPr>
          <a:xfrm>
            <a:off x="3431210" y="2183369"/>
            <a:ext cx="1990535" cy="503700"/>
          </a:xfrm>
          <a:prstGeom prst="rect">
            <a:avLst/>
          </a:prstGeom>
        </p:spPr>
        <p:txBody>
          <a:bodyPr spcFirstLastPara="1" wrap="square" lIns="91425" tIns="91425" rIns="91425" bIns="91425" anchor="t" anchorCtr="0">
            <a:noAutofit/>
          </a:bodyPr>
          <a:lstStyle/>
          <a:p>
            <a:pPr lvl="0" algn="ctr"/>
            <a:r>
              <a:rPr lang="en-US" sz="2300" dirty="0"/>
              <a:t>Phasing in capacity </a:t>
            </a:r>
          </a:p>
        </p:txBody>
      </p:sp>
      <p:sp>
        <p:nvSpPr>
          <p:cNvPr id="458" name="Google Shape;458;p37"/>
          <p:cNvSpPr txBox="1">
            <a:spLocks noGrp="1"/>
          </p:cNvSpPr>
          <p:nvPr>
            <p:ph type="title" idx="4294967295"/>
          </p:nvPr>
        </p:nvSpPr>
        <p:spPr>
          <a:xfrm>
            <a:off x="6462272" y="3847029"/>
            <a:ext cx="1780500" cy="503700"/>
          </a:xfrm>
          <a:prstGeom prst="rect">
            <a:avLst/>
          </a:prstGeom>
        </p:spPr>
        <p:txBody>
          <a:bodyPr spcFirstLastPara="1" wrap="square" lIns="91425" tIns="91425" rIns="91425" bIns="91425" anchor="t" anchorCtr="0">
            <a:noAutofit/>
          </a:bodyPr>
          <a:lstStyle/>
          <a:p>
            <a:pPr lvl="0" algn="ctr"/>
            <a:r>
              <a:rPr lang="en-US" sz="2300" dirty="0"/>
              <a:t>Phasing out capacity </a:t>
            </a:r>
          </a:p>
        </p:txBody>
      </p:sp>
      <p:sp>
        <p:nvSpPr>
          <p:cNvPr id="34" name="Oval 33">
            <a:extLst>
              <a:ext uri="{FF2B5EF4-FFF2-40B4-BE49-F238E27FC236}">
                <a16:creationId xmlns:a16="http://schemas.microsoft.com/office/drawing/2014/main" id="{F73D0F06-D1B6-8045-8D6B-4E3439C1310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10</a:t>
            </a:r>
          </a:p>
        </p:txBody>
      </p:sp>
      <p:sp>
        <p:nvSpPr>
          <p:cNvPr id="15" name="Rectangle 14">
            <a:extLst>
              <a:ext uri="{FF2B5EF4-FFF2-40B4-BE49-F238E27FC236}">
                <a16:creationId xmlns:a16="http://schemas.microsoft.com/office/drawing/2014/main" id="{68E4CC54-7149-4443-A01E-17673AC82901}"/>
              </a:ext>
            </a:extLst>
          </p:cNvPr>
          <p:cNvSpPr/>
          <p:nvPr/>
        </p:nvSpPr>
        <p:spPr>
          <a:xfrm>
            <a:off x="467703" y="1433703"/>
            <a:ext cx="7064779" cy="623248"/>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25" dirty="0">
                <a:solidFill>
                  <a:schemeClr val="bg2"/>
                </a:solidFill>
                <a:latin typeface="Lora"/>
                <a:ea typeface="Lora"/>
                <a:cs typeface="Lora"/>
                <a:sym typeface="Lora"/>
              </a:rPr>
              <a:t>Long-range capacity decisions will be affected by the following parameters:</a:t>
            </a:r>
          </a:p>
        </p:txBody>
      </p:sp>
      <p:sp>
        <p:nvSpPr>
          <p:cNvPr id="4" name="Oval 3">
            <a:extLst>
              <a:ext uri="{FF2B5EF4-FFF2-40B4-BE49-F238E27FC236}">
                <a16:creationId xmlns:a16="http://schemas.microsoft.com/office/drawing/2014/main" id="{CFA6643C-18C9-440E-B569-5C55FA381F73}"/>
              </a:ext>
            </a:extLst>
          </p:cNvPr>
          <p:cNvSpPr/>
          <p:nvPr/>
        </p:nvSpPr>
        <p:spPr>
          <a:xfrm>
            <a:off x="4325412" y="3410750"/>
            <a:ext cx="203905" cy="19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173879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95125" y="0"/>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4" name="Oval 23">
            <a:extLst>
              <a:ext uri="{FF2B5EF4-FFF2-40B4-BE49-F238E27FC236}">
                <a16:creationId xmlns:a16="http://schemas.microsoft.com/office/drawing/2014/main" id="{277E857B-CAE4-40DF-9F96-E984026C0C47}"/>
              </a:ext>
            </a:extLst>
          </p:cNvPr>
          <p:cNvSpPr/>
          <p:nvPr/>
        </p:nvSpPr>
        <p:spPr>
          <a:xfrm>
            <a:off x="2346117" y="1246797"/>
            <a:ext cx="1133426" cy="10732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3" name="Straight Connector 12"/>
          <p:cNvCxnSpPr>
            <a:cxnSpLocks/>
          </p:cNvCxnSpPr>
          <p:nvPr/>
        </p:nvCxnSpPr>
        <p:spPr>
          <a:xfrm>
            <a:off x="7686876" y="3279591"/>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87655" y="2564238"/>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22" name="Hexagon 21"/>
          <p:cNvSpPr/>
          <p:nvPr/>
        </p:nvSpPr>
        <p:spPr>
          <a:xfrm rot="5400000">
            <a:off x="7557293" y="1819852"/>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7761016" y="2002118"/>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4" name="Straight Connector 3">
            <a:extLst>
              <a:ext uri="{FF2B5EF4-FFF2-40B4-BE49-F238E27FC236}">
                <a16:creationId xmlns:a16="http://schemas.microsoft.com/office/drawing/2014/main" id="{796A6316-2EDE-5C43-9461-48322323FAF8}"/>
              </a:ext>
            </a:extLst>
          </p:cNvPr>
          <p:cNvCxnSpPr>
            <a:cxnSpLocks/>
          </p:cNvCxnSpPr>
          <p:nvPr/>
        </p:nvCxnSpPr>
        <p:spPr>
          <a:xfrm>
            <a:off x="315351" y="294158"/>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9A3E37-4E33-2B43-82CB-8833A788E52D}"/>
              </a:ext>
            </a:extLst>
          </p:cNvPr>
          <p:cNvCxnSpPr>
            <a:cxnSpLocks/>
          </p:cNvCxnSpPr>
          <p:nvPr/>
        </p:nvCxnSpPr>
        <p:spPr>
          <a:xfrm>
            <a:off x="438699" y="438537"/>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88A5AA-8259-0F43-89D8-0C12A94F3E70}"/>
              </a:ext>
            </a:extLst>
          </p:cNvPr>
          <p:cNvCxnSpPr>
            <a:cxnSpLocks/>
          </p:cNvCxnSpPr>
          <p:nvPr/>
        </p:nvCxnSpPr>
        <p:spPr>
          <a:xfrm>
            <a:off x="518733" y="4849590"/>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3DD1B7-B00C-F947-8908-F5F013BF29B1}"/>
              </a:ext>
            </a:extLst>
          </p:cNvPr>
          <p:cNvCxnSpPr>
            <a:cxnSpLocks/>
          </p:cNvCxnSpPr>
          <p:nvPr/>
        </p:nvCxnSpPr>
        <p:spPr>
          <a:xfrm>
            <a:off x="347283" y="4678446"/>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596B6DE-6B4B-9B44-AAB8-3AF8FC4DE8CA}"/>
              </a:ext>
            </a:extLst>
          </p:cNvPr>
          <p:cNvSpPr/>
          <p:nvPr/>
        </p:nvSpPr>
        <p:spPr>
          <a:xfrm>
            <a:off x="839147" y="2652598"/>
            <a:ext cx="5735760" cy="1631216"/>
          </a:xfrm>
          <a:prstGeom prst="rect">
            <a:avLst/>
          </a:prstGeom>
        </p:spPr>
        <p:txBody>
          <a:bodyPr wrap="square">
            <a:spAutoFit/>
          </a:bodyPr>
          <a:lstStyle/>
          <a:p>
            <a:pPr algn="ctr" defTabSz="342900">
              <a:defRPr/>
            </a:pPr>
            <a:endParaRPr lang="en-US" sz="2000" dirty="0">
              <a:solidFill>
                <a:schemeClr val="bg2"/>
              </a:solidFill>
              <a:latin typeface="Lora"/>
              <a:ea typeface="Lora"/>
              <a:cs typeface="Lora"/>
              <a:sym typeface="Lora"/>
            </a:endParaRPr>
          </a:p>
          <a:p>
            <a:pPr algn="ctr" defTabSz="342900">
              <a:defRPr/>
            </a:pPr>
            <a:r>
              <a:rPr lang="en-US" sz="2000" dirty="0">
                <a:solidFill>
                  <a:schemeClr val="bg2"/>
                </a:solidFill>
                <a:latin typeface="Lora"/>
                <a:ea typeface="Lora"/>
                <a:cs typeface="Lora"/>
                <a:sym typeface="Lora"/>
              </a:rPr>
              <a:t>In high technology industries, and in industries where obsolescence is high. Products must be brought to market quickly.</a:t>
            </a:r>
          </a:p>
          <a:p>
            <a:pPr algn="ctr" defTabSz="342900">
              <a:defRPr/>
            </a:pPr>
            <a:endParaRPr lang="en-US" sz="2000" dirty="0">
              <a:solidFill>
                <a:schemeClr val="bg2"/>
              </a:solidFill>
              <a:latin typeface="Lora"/>
              <a:ea typeface="Lora"/>
              <a:cs typeface="Lora"/>
              <a:sym typeface="Lora"/>
            </a:endParaRPr>
          </a:p>
        </p:txBody>
      </p:sp>
      <p:sp>
        <p:nvSpPr>
          <p:cNvPr id="18" name="Oval 17">
            <a:extLst>
              <a:ext uri="{FF2B5EF4-FFF2-40B4-BE49-F238E27FC236}">
                <a16:creationId xmlns:a16="http://schemas.microsoft.com/office/drawing/2014/main" id="{0B132FD4-AA78-3045-842E-422D37B7E223}"/>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11</a:t>
            </a:r>
          </a:p>
        </p:txBody>
      </p:sp>
      <p:sp>
        <p:nvSpPr>
          <p:cNvPr id="19" name="Google Shape;456;p37">
            <a:extLst>
              <a:ext uri="{FF2B5EF4-FFF2-40B4-BE49-F238E27FC236}">
                <a16:creationId xmlns:a16="http://schemas.microsoft.com/office/drawing/2014/main" id="{8903342F-9E2E-482F-A3C5-1EE3996D335B}"/>
              </a:ext>
            </a:extLst>
          </p:cNvPr>
          <p:cNvSpPr txBox="1">
            <a:spLocks/>
          </p:cNvSpPr>
          <p:nvPr/>
        </p:nvSpPr>
        <p:spPr>
          <a:xfrm>
            <a:off x="2680128" y="1535944"/>
            <a:ext cx="1990535"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a:t>Phasing in capacity </a:t>
            </a:r>
            <a:endParaRPr lang="en-US" sz="2300" dirty="0"/>
          </a:p>
        </p:txBody>
      </p:sp>
    </p:spTree>
    <p:extLst>
      <p:ext uri="{BB962C8B-B14F-4D97-AF65-F5344CB8AC3E}">
        <p14:creationId xmlns:p14="http://schemas.microsoft.com/office/powerpoint/2010/main" val="2077171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31963CB5-63EF-1544-B740-553525BF6FFE}"/>
              </a:ext>
            </a:extLst>
          </p:cNvPr>
          <p:cNvCxnSpPr>
            <a:cxnSpLocks/>
          </p:cNvCxnSpPr>
          <p:nvPr/>
        </p:nvCxnSpPr>
        <p:spPr>
          <a:xfrm flipV="1">
            <a:off x="7352522" y="3443645"/>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992E3135-0F4A-7745-91D3-76AFB5290CA3}"/>
              </a:ext>
            </a:extLst>
          </p:cNvPr>
          <p:cNvCxnSpPr>
            <a:cxnSpLocks/>
          </p:cNvCxnSpPr>
          <p:nvPr/>
        </p:nvCxnSpPr>
        <p:spPr>
          <a:xfrm flipV="1">
            <a:off x="4426478" y="3123963"/>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3" name="Straight Connector 2">
            <a:extLst>
              <a:ext uri="{FF2B5EF4-FFF2-40B4-BE49-F238E27FC236}">
                <a16:creationId xmlns:a16="http://schemas.microsoft.com/office/drawing/2014/main" id="{B55DAB9A-7B28-9645-82DA-5F0D2B6F301C}"/>
              </a:ext>
            </a:extLst>
          </p:cNvPr>
          <p:cNvCxnSpPr>
            <a:cxnSpLocks/>
          </p:cNvCxnSpPr>
          <p:nvPr/>
        </p:nvCxnSpPr>
        <p:spPr>
          <a:xfrm flipV="1">
            <a:off x="1699606" y="3428628"/>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447" name="Google Shape;447;p37"/>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p>
            <a:pPr lvl="0"/>
            <a:r>
              <a:rPr lang="en-US" sz="3200" dirty="0"/>
              <a:t>LONG-TERM CAPACITY STRATEGIES</a:t>
            </a:r>
          </a:p>
        </p:txBody>
      </p:sp>
      <p:cxnSp>
        <p:nvCxnSpPr>
          <p:cNvPr id="448" name="Google Shape;448;p37"/>
          <p:cNvCxnSpPr/>
          <p:nvPr/>
        </p:nvCxnSpPr>
        <p:spPr>
          <a:xfrm>
            <a:off x="300750" y="3475800"/>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449" name="Google Shape;449;p37"/>
          <p:cNvSpPr/>
          <p:nvPr/>
        </p:nvSpPr>
        <p:spPr>
          <a:xfrm>
            <a:off x="1604976"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7"/>
          <p:cNvSpPr txBox="1">
            <a:spLocks noGrp="1"/>
          </p:cNvSpPr>
          <p:nvPr>
            <p:ph type="title" idx="4294967295"/>
          </p:nvPr>
        </p:nvSpPr>
        <p:spPr>
          <a:xfrm>
            <a:off x="809356" y="3841565"/>
            <a:ext cx="1780500" cy="503700"/>
          </a:xfrm>
          <a:prstGeom prst="rect">
            <a:avLst/>
          </a:prstGeom>
        </p:spPr>
        <p:txBody>
          <a:bodyPr spcFirstLastPara="1" wrap="square" lIns="91425" tIns="91425" rIns="91425" bIns="91425" anchor="t" anchorCtr="0">
            <a:noAutofit/>
          </a:bodyPr>
          <a:lstStyle/>
          <a:p>
            <a:pPr lvl="0" algn="ctr"/>
            <a:r>
              <a:rPr lang="en-US" sz="2300" dirty="0"/>
              <a:t>Multiple Products </a:t>
            </a:r>
          </a:p>
        </p:txBody>
      </p:sp>
      <p:sp>
        <p:nvSpPr>
          <p:cNvPr id="456" name="Google Shape;456;p37"/>
          <p:cNvSpPr txBox="1">
            <a:spLocks noGrp="1"/>
          </p:cNvSpPr>
          <p:nvPr>
            <p:ph type="title" idx="4294967295"/>
          </p:nvPr>
        </p:nvSpPr>
        <p:spPr>
          <a:xfrm>
            <a:off x="3431210" y="2183369"/>
            <a:ext cx="1990535" cy="503700"/>
          </a:xfrm>
          <a:prstGeom prst="rect">
            <a:avLst/>
          </a:prstGeom>
        </p:spPr>
        <p:txBody>
          <a:bodyPr spcFirstLastPara="1" wrap="square" lIns="91425" tIns="91425" rIns="91425" bIns="91425" anchor="t" anchorCtr="0">
            <a:noAutofit/>
          </a:bodyPr>
          <a:lstStyle/>
          <a:p>
            <a:pPr lvl="0" algn="ctr"/>
            <a:r>
              <a:rPr lang="en-US" sz="2300" dirty="0"/>
              <a:t>Phasing in capacity </a:t>
            </a:r>
          </a:p>
        </p:txBody>
      </p:sp>
      <p:sp>
        <p:nvSpPr>
          <p:cNvPr id="458" name="Google Shape;458;p37"/>
          <p:cNvSpPr txBox="1">
            <a:spLocks noGrp="1"/>
          </p:cNvSpPr>
          <p:nvPr>
            <p:ph type="title" idx="4294967295"/>
          </p:nvPr>
        </p:nvSpPr>
        <p:spPr>
          <a:xfrm>
            <a:off x="6462272" y="3847029"/>
            <a:ext cx="1780500" cy="503700"/>
          </a:xfrm>
          <a:prstGeom prst="rect">
            <a:avLst/>
          </a:prstGeom>
        </p:spPr>
        <p:txBody>
          <a:bodyPr spcFirstLastPara="1" wrap="square" lIns="91425" tIns="91425" rIns="91425" bIns="91425" anchor="t" anchorCtr="0">
            <a:noAutofit/>
          </a:bodyPr>
          <a:lstStyle/>
          <a:p>
            <a:pPr lvl="0" algn="ctr"/>
            <a:r>
              <a:rPr lang="en-US" sz="2300" dirty="0"/>
              <a:t>Phasing out capacity </a:t>
            </a:r>
          </a:p>
        </p:txBody>
      </p:sp>
      <p:sp>
        <p:nvSpPr>
          <p:cNvPr id="34" name="Oval 33">
            <a:extLst>
              <a:ext uri="{FF2B5EF4-FFF2-40B4-BE49-F238E27FC236}">
                <a16:creationId xmlns:a16="http://schemas.microsoft.com/office/drawing/2014/main" id="{F73D0F06-D1B6-8045-8D6B-4E3439C1310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12</a:t>
            </a:r>
          </a:p>
        </p:txBody>
      </p:sp>
      <p:sp>
        <p:nvSpPr>
          <p:cNvPr id="15" name="Rectangle 14">
            <a:extLst>
              <a:ext uri="{FF2B5EF4-FFF2-40B4-BE49-F238E27FC236}">
                <a16:creationId xmlns:a16="http://schemas.microsoft.com/office/drawing/2014/main" id="{68E4CC54-7149-4443-A01E-17673AC82901}"/>
              </a:ext>
            </a:extLst>
          </p:cNvPr>
          <p:cNvSpPr/>
          <p:nvPr/>
        </p:nvSpPr>
        <p:spPr>
          <a:xfrm>
            <a:off x="467703" y="1433703"/>
            <a:ext cx="7064779" cy="623248"/>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25" dirty="0">
                <a:solidFill>
                  <a:schemeClr val="bg2"/>
                </a:solidFill>
                <a:latin typeface="Lora"/>
                <a:ea typeface="Lora"/>
                <a:cs typeface="Lora"/>
                <a:sym typeface="Lora"/>
              </a:rPr>
              <a:t>Long-range capacity decisions will be affected by the following parameters:</a:t>
            </a:r>
          </a:p>
        </p:txBody>
      </p:sp>
      <p:sp>
        <p:nvSpPr>
          <p:cNvPr id="4" name="Oval 3">
            <a:extLst>
              <a:ext uri="{FF2B5EF4-FFF2-40B4-BE49-F238E27FC236}">
                <a16:creationId xmlns:a16="http://schemas.microsoft.com/office/drawing/2014/main" id="{CFA6643C-18C9-440E-B569-5C55FA381F73}"/>
              </a:ext>
            </a:extLst>
          </p:cNvPr>
          <p:cNvSpPr/>
          <p:nvPr/>
        </p:nvSpPr>
        <p:spPr>
          <a:xfrm>
            <a:off x="4325412" y="3410750"/>
            <a:ext cx="203905" cy="19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Oval 1">
            <a:extLst>
              <a:ext uri="{FF2B5EF4-FFF2-40B4-BE49-F238E27FC236}">
                <a16:creationId xmlns:a16="http://schemas.microsoft.com/office/drawing/2014/main" id="{2AA6F321-57A2-4FDA-9527-26813281C014}"/>
              </a:ext>
            </a:extLst>
          </p:cNvPr>
          <p:cNvSpPr/>
          <p:nvPr/>
        </p:nvSpPr>
        <p:spPr>
          <a:xfrm>
            <a:off x="7247591" y="3381387"/>
            <a:ext cx="209862" cy="18539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3744434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95125" y="-7512"/>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1" name="Oval 20">
            <a:extLst>
              <a:ext uri="{FF2B5EF4-FFF2-40B4-BE49-F238E27FC236}">
                <a16:creationId xmlns:a16="http://schemas.microsoft.com/office/drawing/2014/main" id="{8924AA7C-FBB4-410D-985B-A55E2F8ECCD8}"/>
              </a:ext>
            </a:extLst>
          </p:cNvPr>
          <p:cNvSpPr/>
          <p:nvPr/>
        </p:nvSpPr>
        <p:spPr>
          <a:xfrm>
            <a:off x="2503358" y="1026587"/>
            <a:ext cx="1039125" cy="9755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3" name="Straight Connector 12"/>
          <p:cNvCxnSpPr>
            <a:cxnSpLocks/>
          </p:cNvCxnSpPr>
          <p:nvPr/>
        </p:nvCxnSpPr>
        <p:spPr>
          <a:xfrm>
            <a:off x="7686876" y="3279591"/>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87655" y="2564238"/>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22" name="Hexagon 21"/>
          <p:cNvSpPr/>
          <p:nvPr/>
        </p:nvSpPr>
        <p:spPr>
          <a:xfrm rot="5400000">
            <a:off x="7557293" y="1819852"/>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7761016" y="2002118"/>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4" name="Straight Connector 3">
            <a:extLst>
              <a:ext uri="{FF2B5EF4-FFF2-40B4-BE49-F238E27FC236}">
                <a16:creationId xmlns:a16="http://schemas.microsoft.com/office/drawing/2014/main" id="{796A6316-2EDE-5C43-9461-48322323FAF8}"/>
              </a:ext>
            </a:extLst>
          </p:cNvPr>
          <p:cNvCxnSpPr>
            <a:cxnSpLocks/>
          </p:cNvCxnSpPr>
          <p:nvPr/>
        </p:nvCxnSpPr>
        <p:spPr>
          <a:xfrm>
            <a:off x="315351" y="294158"/>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9A3E37-4E33-2B43-82CB-8833A788E52D}"/>
              </a:ext>
            </a:extLst>
          </p:cNvPr>
          <p:cNvCxnSpPr>
            <a:cxnSpLocks/>
          </p:cNvCxnSpPr>
          <p:nvPr/>
        </p:nvCxnSpPr>
        <p:spPr>
          <a:xfrm>
            <a:off x="438699" y="438537"/>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88A5AA-8259-0F43-89D8-0C12A94F3E70}"/>
              </a:ext>
            </a:extLst>
          </p:cNvPr>
          <p:cNvCxnSpPr>
            <a:cxnSpLocks/>
          </p:cNvCxnSpPr>
          <p:nvPr/>
        </p:nvCxnSpPr>
        <p:spPr>
          <a:xfrm>
            <a:off x="518733" y="4849590"/>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3DD1B7-B00C-F947-8908-F5F013BF29B1}"/>
              </a:ext>
            </a:extLst>
          </p:cNvPr>
          <p:cNvCxnSpPr>
            <a:cxnSpLocks/>
          </p:cNvCxnSpPr>
          <p:nvPr/>
        </p:nvCxnSpPr>
        <p:spPr>
          <a:xfrm>
            <a:off x="347283" y="4678446"/>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596B6DE-6B4B-9B44-AAB8-3AF8FC4DE8CA}"/>
              </a:ext>
            </a:extLst>
          </p:cNvPr>
          <p:cNvSpPr/>
          <p:nvPr/>
        </p:nvSpPr>
        <p:spPr>
          <a:xfrm>
            <a:off x="717592" y="2355762"/>
            <a:ext cx="6034856" cy="2246769"/>
          </a:xfrm>
          <a:prstGeom prst="rect">
            <a:avLst/>
          </a:prstGeom>
        </p:spPr>
        <p:txBody>
          <a:bodyPr wrap="square">
            <a:spAutoFit/>
          </a:bodyPr>
          <a:lstStyle/>
          <a:p>
            <a:pPr algn="ctr" defTabSz="342900">
              <a:defRPr/>
            </a:pPr>
            <a:r>
              <a:rPr lang="en-US" sz="2000" dirty="0">
                <a:solidFill>
                  <a:schemeClr val="bg2"/>
                </a:solidFill>
                <a:latin typeface="Lora"/>
                <a:ea typeface="Lora"/>
                <a:cs typeface="Lora"/>
                <a:sym typeface="Lora"/>
              </a:rPr>
              <a:t>The outdated manufacturing facilities cause excessive plant closures and down time. The impact of closures is not limited to only fixed costs of plant and machinery. The phasing out here is done with humanistic way without affecting the community. </a:t>
            </a:r>
          </a:p>
          <a:p>
            <a:pPr marL="257175" indent="-257175" algn="ctr" defTabSz="342900">
              <a:buFont typeface="Courier New" panose="02070309020205020404" pitchFamily="49" charset="0"/>
              <a:buChar char="o"/>
              <a:defRPr/>
            </a:pPr>
            <a:endParaRPr lang="en-US" sz="2000" dirty="0">
              <a:solidFill>
                <a:schemeClr val="bg2"/>
              </a:solidFill>
              <a:latin typeface="Lora"/>
              <a:ea typeface="Lora"/>
              <a:cs typeface="Lora"/>
              <a:sym typeface="Lora"/>
            </a:endParaRPr>
          </a:p>
        </p:txBody>
      </p:sp>
      <p:sp>
        <p:nvSpPr>
          <p:cNvPr id="18" name="Oval 17">
            <a:extLst>
              <a:ext uri="{FF2B5EF4-FFF2-40B4-BE49-F238E27FC236}">
                <a16:creationId xmlns:a16="http://schemas.microsoft.com/office/drawing/2014/main" id="{0B132FD4-AA78-3045-842E-422D37B7E223}"/>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13</a:t>
            </a:r>
          </a:p>
        </p:txBody>
      </p:sp>
      <p:sp>
        <p:nvSpPr>
          <p:cNvPr id="19" name="Google Shape;458;p37">
            <a:extLst>
              <a:ext uri="{FF2B5EF4-FFF2-40B4-BE49-F238E27FC236}">
                <a16:creationId xmlns:a16="http://schemas.microsoft.com/office/drawing/2014/main" id="{0873D610-3853-4B8A-9295-64D2B4FC80AB}"/>
              </a:ext>
            </a:extLst>
          </p:cNvPr>
          <p:cNvSpPr txBox="1">
            <a:spLocks/>
          </p:cNvSpPr>
          <p:nvPr/>
        </p:nvSpPr>
        <p:spPr>
          <a:xfrm>
            <a:off x="2913000" y="1267176"/>
            <a:ext cx="1780500"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a:t>Phasing out capacity </a:t>
            </a:r>
            <a:endParaRPr lang="en-US" sz="2300" dirty="0"/>
          </a:p>
        </p:txBody>
      </p:sp>
    </p:spTree>
    <p:extLst>
      <p:ext uri="{BB962C8B-B14F-4D97-AF65-F5344CB8AC3E}">
        <p14:creationId xmlns:p14="http://schemas.microsoft.com/office/powerpoint/2010/main" val="31935762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31963CB5-63EF-1544-B740-553525BF6FFE}"/>
              </a:ext>
            </a:extLst>
          </p:cNvPr>
          <p:cNvCxnSpPr>
            <a:cxnSpLocks/>
          </p:cNvCxnSpPr>
          <p:nvPr/>
        </p:nvCxnSpPr>
        <p:spPr>
          <a:xfrm flipV="1">
            <a:off x="7352522" y="3443645"/>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992E3135-0F4A-7745-91D3-76AFB5290CA3}"/>
              </a:ext>
            </a:extLst>
          </p:cNvPr>
          <p:cNvCxnSpPr>
            <a:cxnSpLocks/>
          </p:cNvCxnSpPr>
          <p:nvPr/>
        </p:nvCxnSpPr>
        <p:spPr>
          <a:xfrm flipV="1">
            <a:off x="4426478" y="3123963"/>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3" name="Straight Connector 2">
            <a:extLst>
              <a:ext uri="{FF2B5EF4-FFF2-40B4-BE49-F238E27FC236}">
                <a16:creationId xmlns:a16="http://schemas.microsoft.com/office/drawing/2014/main" id="{B55DAB9A-7B28-9645-82DA-5F0D2B6F301C}"/>
              </a:ext>
            </a:extLst>
          </p:cNvPr>
          <p:cNvCxnSpPr>
            <a:cxnSpLocks/>
          </p:cNvCxnSpPr>
          <p:nvPr/>
        </p:nvCxnSpPr>
        <p:spPr>
          <a:xfrm flipV="1">
            <a:off x="1699606" y="3428628"/>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447" name="Google Shape;447;p37"/>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p>
            <a:pPr lvl="0"/>
            <a:r>
              <a:rPr lang="en-US" sz="3200" dirty="0"/>
              <a:t>LONG-TERM CAPACITY STRATEGIES</a:t>
            </a:r>
          </a:p>
        </p:txBody>
      </p:sp>
      <p:cxnSp>
        <p:nvCxnSpPr>
          <p:cNvPr id="448" name="Google Shape;448;p37"/>
          <p:cNvCxnSpPr/>
          <p:nvPr/>
        </p:nvCxnSpPr>
        <p:spPr>
          <a:xfrm>
            <a:off x="300750" y="3475800"/>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449" name="Google Shape;449;p37"/>
          <p:cNvSpPr/>
          <p:nvPr/>
        </p:nvSpPr>
        <p:spPr>
          <a:xfrm>
            <a:off x="1604976"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7"/>
          <p:cNvSpPr txBox="1">
            <a:spLocks noGrp="1"/>
          </p:cNvSpPr>
          <p:nvPr>
            <p:ph type="title" idx="4294967295"/>
          </p:nvPr>
        </p:nvSpPr>
        <p:spPr>
          <a:xfrm>
            <a:off x="809356" y="3841565"/>
            <a:ext cx="1780500" cy="503700"/>
          </a:xfrm>
          <a:prstGeom prst="rect">
            <a:avLst/>
          </a:prstGeom>
        </p:spPr>
        <p:txBody>
          <a:bodyPr spcFirstLastPara="1" wrap="square" lIns="91425" tIns="91425" rIns="91425" bIns="91425" anchor="t" anchorCtr="0">
            <a:noAutofit/>
          </a:bodyPr>
          <a:lstStyle/>
          <a:p>
            <a:pPr lvl="0" algn="ctr"/>
            <a:r>
              <a:rPr lang="en-US" sz="2300" dirty="0"/>
              <a:t>Multiple Products </a:t>
            </a:r>
          </a:p>
        </p:txBody>
      </p:sp>
      <p:sp>
        <p:nvSpPr>
          <p:cNvPr id="456" name="Google Shape;456;p37"/>
          <p:cNvSpPr txBox="1">
            <a:spLocks noGrp="1"/>
          </p:cNvSpPr>
          <p:nvPr>
            <p:ph type="title" idx="4294967295"/>
          </p:nvPr>
        </p:nvSpPr>
        <p:spPr>
          <a:xfrm>
            <a:off x="3431210" y="2183369"/>
            <a:ext cx="1990535" cy="503700"/>
          </a:xfrm>
          <a:prstGeom prst="rect">
            <a:avLst/>
          </a:prstGeom>
        </p:spPr>
        <p:txBody>
          <a:bodyPr spcFirstLastPara="1" wrap="square" lIns="91425" tIns="91425" rIns="91425" bIns="91425" anchor="t" anchorCtr="0">
            <a:noAutofit/>
          </a:bodyPr>
          <a:lstStyle/>
          <a:p>
            <a:pPr lvl="0" algn="ctr"/>
            <a:r>
              <a:rPr lang="en-US" sz="2300" dirty="0"/>
              <a:t>Phasing in capacity </a:t>
            </a:r>
          </a:p>
        </p:txBody>
      </p:sp>
      <p:sp>
        <p:nvSpPr>
          <p:cNvPr id="458" name="Google Shape;458;p37"/>
          <p:cNvSpPr txBox="1">
            <a:spLocks noGrp="1"/>
          </p:cNvSpPr>
          <p:nvPr>
            <p:ph type="title" idx="4294967295"/>
          </p:nvPr>
        </p:nvSpPr>
        <p:spPr>
          <a:xfrm>
            <a:off x="6462272" y="3847029"/>
            <a:ext cx="1780500" cy="503700"/>
          </a:xfrm>
          <a:prstGeom prst="rect">
            <a:avLst/>
          </a:prstGeom>
        </p:spPr>
        <p:txBody>
          <a:bodyPr spcFirstLastPara="1" wrap="square" lIns="91425" tIns="91425" rIns="91425" bIns="91425" anchor="t" anchorCtr="0">
            <a:noAutofit/>
          </a:bodyPr>
          <a:lstStyle/>
          <a:p>
            <a:pPr lvl="0" algn="ctr"/>
            <a:r>
              <a:rPr lang="en-US" sz="2300" dirty="0"/>
              <a:t>Phasing out capacity </a:t>
            </a:r>
          </a:p>
        </p:txBody>
      </p:sp>
      <p:sp>
        <p:nvSpPr>
          <p:cNvPr id="34" name="Oval 33">
            <a:extLst>
              <a:ext uri="{FF2B5EF4-FFF2-40B4-BE49-F238E27FC236}">
                <a16:creationId xmlns:a16="http://schemas.microsoft.com/office/drawing/2014/main" id="{F73D0F06-D1B6-8045-8D6B-4E3439C1310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14</a:t>
            </a:r>
          </a:p>
        </p:txBody>
      </p:sp>
      <p:sp>
        <p:nvSpPr>
          <p:cNvPr id="15" name="Rectangle 14">
            <a:extLst>
              <a:ext uri="{FF2B5EF4-FFF2-40B4-BE49-F238E27FC236}">
                <a16:creationId xmlns:a16="http://schemas.microsoft.com/office/drawing/2014/main" id="{68E4CC54-7149-4443-A01E-17673AC82901}"/>
              </a:ext>
            </a:extLst>
          </p:cNvPr>
          <p:cNvSpPr/>
          <p:nvPr/>
        </p:nvSpPr>
        <p:spPr>
          <a:xfrm>
            <a:off x="467703" y="1433703"/>
            <a:ext cx="7064779" cy="623248"/>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25" dirty="0">
                <a:solidFill>
                  <a:schemeClr val="bg2"/>
                </a:solidFill>
                <a:latin typeface="Lora"/>
                <a:ea typeface="Lora"/>
                <a:cs typeface="Lora"/>
                <a:sym typeface="Lora"/>
              </a:rPr>
              <a:t>Long-range capacity decisions will be affected by the following parameters:</a:t>
            </a:r>
          </a:p>
        </p:txBody>
      </p:sp>
      <p:sp>
        <p:nvSpPr>
          <p:cNvPr id="4" name="Oval 3">
            <a:extLst>
              <a:ext uri="{FF2B5EF4-FFF2-40B4-BE49-F238E27FC236}">
                <a16:creationId xmlns:a16="http://schemas.microsoft.com/office/drawing/2014/main" id="{CFA6643C-18C9-440E-B569-5C55FA381F73}"/>
              </a:ext>
            </a:extLst>
          </p:cNvPr>
          <p:cNvSpPr/>
          <p:nvPr/>
        </p:nvSpPr>
        <p:spPr>
          <a:xfrm>
            <a:off x="4325412" y="3410750"/>
            <a:ext cx="203905" cy="19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Oval 1">
            <a:extLst>
              <a:ext uri="{FF2B5EF4-FFF2-40B4-BE49-F238E27FC236}">
                <a16:creationId xmlns:a16="http://schemas.microsoft.com/office/drawing/2014/main" id="{2AA6F321-57A2-4FDA-9527-26813281C014}"/>
              </a:ext>
            </a:extLst>
          </p:cNvPr>
          <p:cNvSpPr/>
          <p:nvPr/>
        </p:nvSpPr>
        <p:spPr>
          <a:xfrm>
            <a:off x="7247591" y="3381387"/>
            <a:ext cx="209862" cy="18539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Oval 15">
            <a:extLst>
              <a:ext uri="{FF2B5EF4-FFF2-40B4-BE49-F238E27FC236}">
                <a16:creationId xmlns:a16="http://schemas.microsoft.com/office/drawing/2014/main" id="{225989C1-E45B-47CF-89C9-06B61A9E9984}"/>
              </a:ext>
            </a:extLst>
          </p:cNvPr>
          <p:cNvSpPr/>
          <p:nvPr/>
        </p:nvSpPr>
        <p:spPr>
          <a:xfrm>
            <a:off x="7247591" y="3387268"/>
            <a:ext cx="209862" cy="223610"/>
          </a:xfrm>
          <a:prstGeom prst="ellipse">
            <a:avLst/>
          </a:prstGeom>
          <a:solidFill>
            <a:srgbClr val="A2C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7" name="Google Shape;328;p32">
            <a:extLst>
              <a:ext uri="{FF2B5EF4-FFF2-40B4-BE49-F238E27FC236}">
                <a16:creationId xmlns:a16="http://schemas.microsoft.com/office/drawing/2014/main" id="{8BA76394-9BAF-4408-96D7-1F145684066C}"/>
              </a:ext>
            </a:extLst>
          </p:cNvPr>
          <p:cNvCxnSpPr>
            <a:cxnSpLocks/>
          </p:cNvCxnSpPr>
          <p:nvPr/>
        </p:nvCxnSpPr>
        <p:spPr>
          <a:xfrm rot="10800000" flipV="1">
            <a:off x="6715359" y="9198635"/>
            <a:ext cx="790426" cy="593326"/>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18" name="Google Shape;330;p32">
            <a:extLst>
              <a:ext uri="{FF2B5EF4-FFF2-40B4-BE49-F238E27FC236}">
                <a16:creationId xmlns:a16="http://schemas.microsoft.com/office/drawing/2014/main" id="{3CA5077F-C5D5-40C8-8B0C-9022E5691483}"/>
              </a:ext>
            </a:extLst>
          </p:cNvPr>
          <p:cNvCxnSpPr>
            <a:cxnSpLocks/>
          </p:cNvCxnSpPr>
          <p:nvPr/>
        </p:nvCxnSpPr>
        <p:spPr>
          <a:xfrm rot="5400000" flipH="1" flipV="1">
            <a:off x="6148979" y="8242883"/>
            <a:ext cx="1035550" cy="807613"/>
          </a:xfrm>
          <a:prstGeom prst="bentConnector3">
            <a:avLst>
              <a:gd name="adj1" fmla="val 50000"/>
            </a:avLst>
          </a:prstGeom>
          <a:noFill/>
          <a:ln w="19050" cap="flat" cmpd="sng">
            <a:solidFill>
              <a:schemeClr val="accent2"/>
            </a:solidFill>
            <a:prstDash val="solid"/>
            <a:round/>
            <a:headEnd type="none" w="med" len="med"/>
            <a:tailEnd type="none" w="med" len="med"/>
          </a:ln>
        </p:spPr>
      </p:cxnSp>
      <p:cxnSp>
        <p:nvCxnSpPr>
          <p:cNvPr id="19" name="Google Shape;331;p32">
            <a:extLst>
              <a:ext uri="{FF2B5EF4-FFF2-40B4-BE49-F238E27FC236}">
                <a16:creationId xmlns:a16="http://schemas.microsoft.com/office/drawing/2014/main" id="{29F89BF7-F5D2-4646-850C-039CFD10A431}"/>
              </a:ext>
            </a:extLst>
          </p:cNvPr>
          <p:cNvCxnSpPr>
            <a:cxnSpLocks/>
          </p:cNvCxnSpPr>
          <p:nvPr/>
        </p:nvCxnSpPr>
        <p:spPr>
          <a:xfrm rot="5400000">
            <a:off x="4891975" y="7702583"/>
            <a:ext cx="1397921" cy="463406"/>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20" name="Google Shape;329;p32">
            <a:extLst>
              <a:ext uri="{FF2B5EF4-FFF2-40B4-BE49-F238E27FC236}">
                <a16:creationId xmlns:a16="http://schemas.microsoft.com/office/drawing/2014/main" id="{DBA21BF2-234C-4F35-AC51-0D181E07245E}"/>
              </a:ext>
            </a:extLst>
          </p:cNvPr>
          <p:cNvCxnSpPr>
            <a:cxnSpLocks/>
          </p:cNvCxnSpPr>
          <p:nvPr/>
        </p:nvCxnSpPr>
        <p:spPr>
          <a:xfrm rot="5400000">
            <a:off x="3415853" y="7646714"/>
            <a:ext cx="1514646" cy="447140"/>
          </a:xfrm>
          <a:prstGeom prst="bentConnector3">
            <a:avLst>
              <a:gd name="adj1" fmla="val 50000"/>
            </a:avLst>
          </a:prstGeom>
          <a:noFill/>
          <a:ln w="19050" cap="flat" cmpd="sng">
            <a:solidFill>
              <a:schemeClr val="accent2"/>
            </a:solidFill>
            <a:prstDash val="solid"/>
            <a:round/>
            <a:headEnd type="none" w="med" len="med"/>
            <a:tailEnd type="none" w="med" len="med"/>
          </a:ln>
        </p:spPr>
      </p:cxnSp>
      <p:cxnSp>
        <p:nvCxnSpPr>
          <p:cNvPr id="21" name="Google Shape;327;p32">
            <a:extLst>
              <a:ext uri="{FF2B5EF4-FFF2-40B4-BE49-F238E27FC236}">
                <a16:creationId xmlns:a16="http://schemas.microsoft.com/office/drawing/2014/main" id="{F4E5DBA0-E177-4200-9679-A71FFDD81D75}"/>
              </a:ext>
            </a:extLst>
          </p:cNvPr>
          <p:cNvCxnSpPr>
            <a:cxnSpLocks/>
          </p:cNvCxnSpPr>
          <p:nvPr/>
        </p:nvCxnSpPr>
        <p:spPr>
          <a:xfrm rot="16200000" flipH="1">
            <a:off x="2391507" y="8397209"/>
            <a:ext cx="1286730" cy="523958"/>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22" name="Google Shape;330;p32">
            <a:extLst>
              <a:ext uri="{FF2B5EF4-FFF2-40B4-BE49-F238E27FC236}">
                <a16:creationId xmlns:a16="http://schemas.microsoft.com/office/drawing/2014/main" id="{D5460AAD-833B-42AF-AA17-654EBE7A292A}"/>
              </a:ext>
            </a:extLst>
          </p:cNvPr>
          <p:cNvCxnSpPr>
            <a:cxnSpLocks/>
          </p:cNvCxnSpPr>
          <p:nvPr/>
        </p:nvCxnSpPr>
        <p:spPr>
          <a:xfrm rot="10800000">
            <a:off x="2026868" y="9158706"/>
            <a:ext cx="931650" cy="710173"/>
          </a:xfrm>
          <a:prstGeom prst="bentConnector3">
            <a:avLst>
              <a:gd name="adj1" fmla="val 50000"/>
            </a:avLst>
          </a:prstGeom>
          <a:noFill/>
          <a:ln w="19050" cap="flat" cmpd="sng">
            <a:solidFill>
              <a:schemeClr val="accent2"/>
            </a:solidFill>
            <a:prstDash val="solid"/>
            <a:round/>
            <a:headEnd type="none" w="med" len="med"/>
            <a:tailEnd type="none" w="med" len="med"/>
          </a:ln>
        </p:spPr>
      </p:cxnSp>
      <p:sp>
        <p:nvSpPr>
          <p:cNvPr id="23" name="Google Shape;306;p32">
            <a:extLst>
              <a:ext uri="{FF2B5EF4-FFF2-40B4-BE49-F238E27FC236}">
                <a16:creationId xmlns:a16="http://schemas.microsoft.com/office/drawing/2014/main" id="{6C46271F-6078-44F2-AC85-E6ACB279B5DE}"/>
              </a:ext>
            </a:extLst>
          </p:cNvPr>
          <p:cNvSpPr txBox="1">
            <a:spLocks/>
          </p:cNvSpPr>
          <p:nvPr/>
        </p:nvSpPr>
        <p:spPr>
          <a:xfrm>
            <a:off x="490327" y="5392768"/>
            <a:ext cx="80253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r>
              <a:rPr lang="en-US"/>
              <a:t>The Short-term Capacity Strategies </a:t>
            </a:r>
            <a:endParaRPr lang="en-US" sz="3200" dirty="0"/>
          </a:p>
        </p:txBody>
      </p:sp>
      <p:grpSp>
        <p:nvGrpSpPr>
          <p:cNvPr id="24" name="Google Shape;307;p32">
            <a:extLst>
              <a:ext uri="{FF2B5EF4-FFF2-40B4-BE49-F238E27FC236}">
                <a16:creationId xmlns:a16="http://schemas.microsoft.com/office/drawing/2014/main" id="{506EE8F9-498D-4C0C-A7D1-D7E6405C2CBA}"/>
              </a:ext>
            </a:extLst>
          </p:cNvPr>
          <p:cNvGrpSpPr/>
          <p:nvPr/>
        </p:nvGrpSpPr>
        <p:grpSpPr>
          <a:xfrm rot="21404509">
            <a:off x="2473941" y="8169174"/>
            <a:ext cx="4361872" cy="2494556"/>
            <a:chOff x="604266" y="3693025"/>
            <a:chExt cx="1556725" cy="796507"/>
          </a:xfrm>
        </p:grpSpPr>
        <p:sp>
          <p:nvSpPr>
            <p:cNvPr id="25" name="Google Shape;308;p32">
              <a:extLst>
                <a:ext uri="{FF2B5EF4-FFF2-40B4-BE49-F238E27FC236}">
                  <a16:creationId xmlns:a16="http://schemas.microsoft.com/office/drawing/2014/main" id="{F47EDB9E-1578-4039-8452-C057AE0C8F33}"/>
                </a:ext>
              </a:extLst>
            </p:cNvPr>
            <p:cNvSpPr/>
            <p:nvPr/>
          </p:nvSpPr>
          <p:spPr>
            <a:xfrm>
              <a:off x="1935108" y="4117162"/>
              <a:ext cx="225883" cy="372370"/>
            </a:xfrm>
            <a:custGeom>
              <a:avLst/>
              <a:gdLst/>
              <a:ahLst/>
              <a:cxnLst/>
              <a:rect l="l" t="t" r="r" b="b"/>
              <a:pathLst>
                <a:path w="45484" h="57312" extrusionOk="0">
                  <a:moveTo>
                    <a:pt x="30704" y="0"/>
                  </a:moveTo>
                  <a:lnTo>
                    <a:pt x="0" y="13745"/>
                  </a:lnTo>
                  <a:cubicBezTo>
                    <a:pt x="6979" y="27270"/>
                    <a:pt x="11042" y="42111"/>
                    <a:pt x="11917" y="57311"/>
                  </a:cubicBezTo>
                  <a:lnTo>
                    <a:pt x="45484" y="57311"/>
                  </a:lnTo>
                  <a:cubicBezTo>
                    <a:pt x="44594" y="37118"/>
                    <a:pt x="39525" y="17683"/>
                    <a:pt x="30704"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309;p32">
              <a:extLst>
                <a:ext uri="{FF2B5EF4-FFF2-40B4-BE49-F238E27FC236}">
                  <a16:creationId xmlns:a16="http://schemas.microsoft.com/office/drawing/2014/main" id="{8E189295-3069-4047-9D37-57C88B05CA01}"/>
                </a:ext>
              </a:extLst>
            </p:cNvPr>
            <p:cNvSpPr/>
            <p:nvPr/>
          </p:nvSpPr>
          <p:spPr>
            <a:xfrm>
              <a:off x="1735281" y="3811479"/>
              <a:ext cx="360950" cy="400623"/>
            </a:xfrm>
            <a:custGeom>
              <a:avLst/>
              <a:gdLst/>
              <a:ahLst/>
              <a:cxnLst/>
              <a:rect l="l" t="t" r="r" b="b"/>
              <a:pathLst>
                <a:path w="70567" h="71099" extrusionOk="0">
                  <a:moveTo>
                    <a:pt x="18573" y="1"/>
                  </a:moveTo>
                  <a:lnTo>
                    <a:pt x="0" y="28008"/>
                  </a:lnTo>
                  <a:cubicBezTo>
                    <a:pt x="16938" y="38505"/>
                    <a:pt x="30711" y="53395"/>
                    <a:pt x="39863" y="71098"/>
                  </a:cubicBezTo>
                  <a:lnTo>
                    <a:pt x="70567" y="57353"/>
                  </a:lnTo>
                  <a:cubicBezTo>
                    <a:pt x="63753" y="43719"/>
                    <a:pt x="54712" y="31125"/>
                    <a:pt x="43629" y="20042"/>
                  </a:cubicBezTo>
                  <a:cubicBezTo>
                    <a:pt x="36049" y="12449"/>
                    <a:pt x="27642" y="5725"/>
                    <a:pt x="18573" y="1"/>
                  </a:cubicBezTo>
                  <a:close/>
                </a:path>
              </a:pathLst>
            </a:custGeom>
            <a:solidFill>
              <a:srgbClr val="A2C4C9"/>
            </a:solidFill>
            <a:ln w="9525" cap="flat" cmpd="sng">
              <a:solidFill>
                <a:srgbClr val="A2C4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310;p32">
              <a:extLst>
                <a:ext uri="{FF2B5EF4-FFF2-40B4-BE49-F238E27FC236}">
                  <a16:creationId xmlns:a16="http://schemas.microsoft.com/office/drawing/2014/main" id="{64DEF2C0-6A1B-4662-AF68-3FA73B35A0FA}"/>
                </a:ext>
              </a:extLst>
            </p:cNvPr>
            <p:cNvSpPr/>
            <p:nvPr/>
          </p:nvSpPr>
          <p:spPr>
            <a:xfrm>
              <a:off x="1443914" y="3693025"/>
              <a:ext cx="387937" cy="278072"/>
            </a:xfrm>
            <a:custGeom>
              <a:avLst/>
              <a:gdLst/>
              <a:ahLst/>
              <a:cxnLst/>
              <a:rect l="l" t="t" r="r" b="b"/>
              <a:pathLst>
                <a:path w="75843" h="49836" extrusionOk="0">
                  <a:moveTo>
                    <a:pt x="0" y="0"/>
                  </a:moveTo>
                  <a:lnTo>
                    <a:pt x="0" y="33518"/>
                  </a:lnTo>
                  <a:cubicBezTo>
                    <a:pt x="20987" y="33552"/>
                    <a:pt x="40615" y="39518"/>
                    <a:pt x="57270" y="49835"/>
                  </a:cubicBezTo>
                  <a:lnTo>
                    <a:pt x="75843" y="21828"/>
                  </a:lnTo>
                  <a:cubicBezTo>
                    <a:pt x="53339" y="7641"/>
                    <a:pt x="27256" y="28"/>
                    <a:pt x="0"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12;p32">
              <a:extLst>
                <a:ext uri="{FF2B5EF4-FFF2-40B4-BE49-F238E27FC236}">
                  <a16:creationId xmlns:a16="http://schemas.microsoft.com/office/drawing/2014/main" id="{EE703DC0-447C-41CB-BF50-C5DBA7ECE002}"/>
                </a:ext>
              </a:extLst>
            </p:cNvPr>
            <p:cNvSpPr/>
            <p:nvPr/>
          </p:nvSpPr>
          <p:spPr>
            <a:xfrm>
              <a:off x="749870" y="3805675"/>
              <a:ext cx="399979" cy="373470"/>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12;p32">
              <a:extLst>
                <a:ext uri="{FF2B5EF4-FFF2-40B4-BE49-F238E27FC236}">
                  <a16:creationId xmlns:a16="http://schemas.microsoft.com/office/drawing/2014/main" id="{3B455383-44DB-4D98-BF56-1DA555731DD7}"/>
                </a:ext>
              </a:extLst>
            </p:cNvPr>
            <p:cNvSpPr/>
            <p:nvPr/>
          </p:nvSpPr>
          <p:spPr>
            <a:xfrm rot="20584659">
              <a:off x="604266" y="4063081"/>
              <a:ext cx="334690" cy="401239"/>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11;p32">
              <a:extLst>
                <a:ext uri="{FF2B5EF4-FFF2-40B4-BE49-F238E27FC236}">
                  <a16:creationId xmlns:a16="http://schemas.microsoft.com/office/drawing/2014/main" id="{43AF157A-5B43-43DB-B386-4B7B809BBD03}"/>
                </a:ext>
              </a:extLst>
            </p:cNvPr>
            <p:cNvSpPr/>
            <p:nvPr/>
          </p:nvSpPr>
          <p:spPr>
            <a:xfrm>
              <a:off x="1023682" y="3693025"/>
              <a:ext cx="420234" cy="277178"/>
            </a:xfrm>
            <a:custGeom>
              <a:avLst/>
              <a:gdLst/>
              <a:ahLst/>
              <a:cxnLst/>
              <a:rect l="l" t="t" r="r" b="b"/>
              <a:pathLst>
                <a:path w="76065" h="49767" extrusionOk="0">
                  <a:moveTo>
                    <a:pt x="75892" y="0"/>
                  </a:moveTo>
                  <a:cubicBezTo>
                    <a:pt x="48629" y="0"/>
                    <a:pt x="22525" y="7579"/>
                    <a:pt x="1" y="21745"/>
                  </a:cubicBezTo>
                  <a:lnTo>
                    <a:pt x="18574" y="49766"/>
                  </a:lnTo>
                  <a:cubicBezTo>
                    <a:pt x="35250" y="39463"/>
                    <a:pt x="54898" y="33518"/>
                    <a:pt x="75892" y="33518"/>
                  </a:cubicBezTo>
                  <a:lnTo>
                    <a:pt x="76064" y="33518"/>
                  </a:lnTo>
                  <a:lnTo>
                    <a:pt x="76064" y="0"/>
                  </a:lnTo>
                  <a:close/>
                </a:path>
              </a:pathLst>
            </a:custGeom>
            <a:solidFill>
              <a:srgbClr val="A2C4C9"/>
            </a:solidFill>
            <a:ln w="9525" cap="flat" cmpd="sng">
              <a:solidFill>
                <a:srgbClr val="A2C4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3" name="Google Shape;318;p32">
            <a:extLst>
              <a:ext uri="{FF2B5EF4-FFF2-40B4-BE49-F238E27FC236}">
                <a16:creationId xmlns:a16="http://schemas.microsoft.com/office/drawing/2014/main" id="{C1665732-37BC-48D0-963D-1654A9331958}"/>
              </a:ext>
            </a:extLst>
          </p:cNvPr>
          <p:cNvSpPr txBox="1">
            <a:spLocks/>
          </p:cNvSpPr>
          <p:nvPr/>
        </p:nvSpPr>
        <p:spPr>
          <a:xfrm>
            <a:off x="2894150" y="6750770"/>
            <a:ext cx="2596334"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400" dirty="0">
                <a:solidFill>
                  <a:schemeClr val="tx1">
                    <a:lumMod val="50000"/>
                    <a:lumOff val="50000"/>
                  </a:schemeClr>
                </a:solidFill>
              </a:rPr>
              <a:t>Backlog </a:t>
            </a:r>
          </a:p>
        </p:txBody>
      </p:sp>
      <p:sp>
        <p:nvSpPr>
          <p:cNvPr id="35" name="Google Shape;320;p32">
            <a:extLst>
              <a:ext uri="{FF2B5EF4-FFF2-40B4-BE49-F238E27FC236}">
                <a16:creationId xmlns:a16="http://schemas.microsoft.com/office/drawing/2014/main" id="{14DBDC82-7C1E-46F0-9D6B-390A466E0137}"/>
              </a:ext>
            </a:extLst>
          </p:cNvPr>
          <p:cNvSpPr txBox="1">
            <a:spLocks/>
          </p:cNvSpPr>
          <p:nvPr/>
        </p:nvSpPr>
        <p:spPr>
          <a:xfrm>
            <a:off x="-1111928" y="7065891"/>
            <a:ext cx="2596334"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400" dirty="0">
                <a:solidFill>
                  <a:schemeClr val="tx1">
                    <a:lumMod val="50000"/>
                    <a:lumOff val="50000"/>
                  </a:schemeClr>
                </a:solidFill>
              </a:rPr>
              <a:t>Employment level (hiring or firing) </a:t>
            </a:r>
          </a:p>
        </p:txBody>
      </p:sp>
      <p:sp>
        <p:nvSpPr>
          <p:cNvPr id="36" name="Google Shape;324;p32">
            <a:extLst>
              <a:ext uri="{FF2B5EF4-FFF2-40B4-BE49-F238E27FC236}">
                <a16:creationId xmlns:a16="http://schemas.microsoft.com/office/drawing/2014/main" id="{74197FAB-0825-4ADE-A558-ED5B41259F9D}"/>
              </a:ext>
            </a:extLst>
          </p:cNvPr>
          <p:cNvSpPr txBox="1">
            <a:spLocks/>
          </p:cNvSpPr>
          <p:nvPr/>
        </p:nvSpPr>
        <p:spPr>
          <a:xfrm>
            <a:off x="7754409" y="7467466"/>
            <a:ext cx="2485301"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r>
              <a:rPr lang="en-US" sz="2400" dirty="0">
                <a:solidFill>
                  <a:schemeClr val="tx1">
                    <a:lumMod val="50000"/>
                    <a:lumOff val="50000"/>
                  </a:schemeClr>
                </a:solidFill>
              </a:rPr>
              <a:t>Subcontracting </a:t>
            </a:r>
          </a:p>
        </p:txBody>
      </p:sp>
      <p:sp>
        <p:nvSpPr>
          <p:cNvPr id="37" name="Google Shape;320;p32">
            <a:extLst>
              <a:ext uri="{FF2B5EF4-FFF2-40B4-BE49-F238E27FC236}">
                <a16:creationId xmlns:a16="http://schemas.microsoft.com/office/drawing/2014/main" id="{6190DD1D-7E26-4884-9CFB-64E364C338B6}"/>
              </a:ext>
            </a:extLst>
          </p:cNvPr>
          <p:cNvSpPr txBox="1">
            <a:spLocks/>
          </p:cNvSpPr>
          <p:nvPr/>
        </p:nvSpPr>
        <p:spPr>
          <a:xfrm>
            <a:off x="3772966" y="11079298"/>
            <a:ext cx="2003878"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000" dirty="0">
                <a:solidFill>
                  <a:schemeClr val="bg2"/>
                </a:solidFill>
              </a:rPr>
              <a:t>The short-term capacity strategies </a:t>
            </a:r>
          </a:p>
        </p:txBody>
      </p:sp>
      <p:sp>
        <p:nvSpPr>
          <p:cNvPr id="38" name="Google Shape;320;p32">
            <a:extLst>
              <a:ext uri="{FF2B5EF4-FFF2-40B4-BE49-F238E27FC236}">
                <a16:creationId xmlns:a16="http://schemas.microsoft.com/office/drawing/2014/main" id="{2FB4036D-1945-4A05-932B-6E66596E7D91}"/>
              </a:ext>
            </a:extLst>
          </p:cNvPr>
          <p:cNvSpPr txBox="1">
            <a:spLocks/>
          </p:cNvSpPr>
          <p:nvPr/>
        </p:nvSpPr>
        <p:spPr>
          <a:xfrm>
            <a:off x="5409046" y="6612899"/>
            <a:ext cx="2306149"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400" dirty="0">
                <a:solidFill>
                  <a:schemeClr val="tx1">
                    <a:lumMod val="50000"/>
                    <a:lumOff val="50000"/>
                  </a:schemeClr>
                </a:solidFill>
              </a:rPr>
              <a:t>Employee training </a:t>
            </a:r>
          </a:p>
        </p:txBody>
      </p:sp>
      <p:sp>
        <p:nvSpPr>
          <p:cNvPr id="39" name="Google Shape;316;p32">
            <a:extLst>
              <a:ext uri="{FF2B5EF4-FFF2-40B4-BE49-F238E27FC236}">
                <a16:creationId xmlns:a16="http://schemas.microsoft.com/office/drawing/2014/main" id="{A8B4ED9D-8CBE-4379-AA83-6732EE7B59FC}"/>
              </a:ext>
            </a:extLst>
          </p:cNvPr>
          <p:cNvSpPr txBox="1">
            <a:spLocks/>
          </p:cNvSpPr>
          <p:nvPr/>
        </p:nvSpPr>
        <p:spPr>
          <a:xfrm>
            <a:off x="-2555352" y="8783798"/>
            <a:ext cx="1892797"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r"/>
            <a:r>
              <a:rPr lang="en-US" sz="2400" dirty="0">
                <a:solidFill>
                  <a:schemeClr val="tx1">
                    <a:lumMod val="50000"/>
                    <a:lumOff val="50000"/>
                  </a:schemeClr>
                </a:solidFill>
              </a:rPr>
              <a:t>Inventories </a:t>
            </a:r>
          </a:p>
        </p:txBody>
      </p:sp>
      <p:sp>
        <p:nvSpPr>
          <p:cNvPr id="40" name="Google Shape;322;p32">
            <a:extLst>
              <a:ext uri="{FF2B5EF4-FFF2-40B4-BE49-F238E27FC236}">
                <a16:creationId xmlns:a16="http://schemas.microsoft.com/office/drawing/2014/main" id="{12E94A22-7F0F-4FA6-BB13-AEADC8FF8B09}"/>
              </a:ext>
            </a:extLst>
          </p:cNvPr>
          <p:cNvSpPr txBox="1">
            <a:spLocks/>
          </p:cNvSpPr>
          <p:nvPr/>
        </p:nvSpPr>
        <p:spPr>
          <a:xfrm>
            <a:off x="9581048" y="8975822"/>
            <a:ext cx="1780500"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r>
              <a:rPr lang="en-US" sz="2400" dirty="0">
                <a:solidFill>
                  <a:schemeClr val="tx1">
                    <a:lumMod val="50000"/>
                    <a:lumOff val="50000"/>
                  </a:schemeClr>
                </a:solidFill>
              </a:rPr>
              <a:t>Process design </a:t>
            </a:r>
          </a:p>
        </p:txBody>
      </p:sp>
    </p:spTree>
    <p:extLst>
      <p:ext uri="{BB962C8B-B14F-4D97-AF65-F5344CB8AC3E}">
        <p14:creationId xmlns:p14="http://schemas.microsoft.com/office/powerpoint/2010/main" val="11796489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cxnSp>
        <p:nvCxnSpPr>
          <p:cNvPr id="328" name="Google Shape;328;p32"/>
          <p:cNvCxnSpPr>
            <a:cxnSpLocks/>
          </p:cNvCxnSpPr>
          <p:nvPr/>
        </p:nvCxnSpPr>
        <p:spPr>
          <a:xfrm rot="10800000" flipV="1">
            <a:off x="6715359" y="4221894"/>
            <a:ext cx="790426" cy="593326"/>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31" name="Google Shape;330;p32">
            <a:extLst>
              <a:ext uri="{FF2B5EF4-FFF2-40B4-BE49-F238E27FC236}">
                <a16:creationId xmlns:a16="http://schemas.microsoft.com/office/drawing/2014/main" id="{53167EA0-3B53-0141-912C-EF785A165094}"/>
              </a:ext>
            </a:extLst>
          </p:cNvPr>
          <p:cNvCxnSpPr>
            <a:cxnSpLocks/>
          </p:cNvCxnSpPr>
          <p:nvPr/>
        </p:nvCxnSpPr>
        <p:spPr>
          <a:xfrm rot="5400000" flipH="1" flipV="1">
            <a:off x="6148979" y="3266142"/>
            <a:ext cx="1035550" cy="807613"/>
          </a:xfrm>
          <a:prstGeom prst="bentConnector3">
            <a:avLst>
              <a:gd name="adj1" fmla="val 50000"/>
            </a:avLst>
          </a:prstGeom>
          <a:noFill/>
          <a:ln w="19050" cap="flat" cmpd="sng">
            <a:solidFill>
              <a:schemeClr val="accent2"/>
            </a:solidFill>
            <a:prstDash val="solid"/>
            <a:round/>
            <a:headEnd type="none" w="med" len="med"/>
            <a:tailEnd type="none" w="med" len="med"/>
          </a:ln>
        </p:spPr>
      </p:cxnSp>
      <p:cxnSp>
        <p:nvCxnSpPr>
          <p:cNvPr id="331" name="Google Shape;331;p32"/>
          <p:cNvCxnSpPr>
            <a:cxnSpLocks/>
          </p:cNvCxnSpPr>
          <p:nvPr/>
        </p:nvCxnSpPr>
        <p:spPr>
          <a:xfrm rot="5400000">
            <a:off x="4891975" y="2725842"/>
            <a:ext cx="1397921" cy="463406"/>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329" name="Google Shape;329;p32"/>
          <p:cNvCxnSpPr>
            <a:cxnSpLocks/>
          </p:cNvCxnSpPr>
          <p:nvPr/>
        </p:nvCxnSpPr>
        <p:spPr>
          <a:xfrm rot="5400000">
            <a:off x="3415853" y="2669973"/>
            <a:ext cx="1514646" cy="447140"/>
          </a:xfrm>
          <a:prstGeom prst="bentConnector3">
            <a:avLst>
              <a:gd name="adj1" fmla="val 50000"/>
            </a:avLst>
          </a:prstGeom>
          <a:noFill/>
          <a:ln w="19050" cap="flat" cmpd="sng">
            <a:solidFill>
              <a:schemeClr val="accent2"/>
            </a:solidFill>
            <a:prstDash val="solid"/>
            <a:round/>
            <a:headEnd type="none" w="med" len="med"/>
            <a:tailEnd type="none" w="med" len="med"/>
          </a:ln>
        </p:spPr>
      </p:cxnSp>
      <p:cxnSp>
        <p:nvCxnSpPr>
          <p:cNvPr id="327" name="Google Shape;327;p32"/>
          <p:cNvCxnSpPr>
            <a:cxnSpLocks/>
          </p:cNvCxnSpPr>
          <p:nvPr/>
        </p:nvCxnSpPr>
        <p:spPr>
          <a:xfrm rot="16200000" flipH="1">
            <a:off x="2391507" y="3420468"/>
            <a:ext cx="1286730" cy="523958"/>
          </a:xfrm>
          <a:prstGeom prst="bentConnector3">
            <a:avLst>
              <a:gd name="adj1" fmla="val 50000"/>
            </a:avLst>
          </a:prstGeom>
          <a:noFill/>
          <a:ln w="19050" cap="flat" cmpd="sng">
            <a:solidFill>
              <a:schemeClr val="accent1"/>
            </a:solidFill>
            <a:prstDash val="solid"/>
            <a:round/>
            <a:headEnd type="none" w="med" len="med"/>
            <a:tailEnd type="none" w="med" len="med"/>
          </a:ln>
        </p:spPr>
      </p:cxnSp>
      <p:cxnSp>
        <p:nvCxnSpPr>
          <p:cNvPr id="330" name="Google Shape;330;p32"/>
          <p:cNvCxnSpPr>
            <a:cxnSpLocks/>
          </p:cNvCxnSpPr>
          <p:nvPr/>
        </p:nvCxnSpPr>
        <p:spPr>
          <a:xfrm rot="10800000">
            <a:off x="2026868" y="4181965"/>
            <a:ext cx="931650" cy="710173"/>
          </a:xfrm>
          <a:prstGeom prst="bentConnector3">
            <a:avLst>
              <a:gd name="adj1" fmla="val 50000"/>
            </a:avLst>
          </a:prstGeom>
          <a:noFill/>
          <a:ln w="19050" cap="flat" cmpd="sng">
            <a:solidFill>
              <a:schemeClr val="accent2"/>
            </a:solidFill>
            <a:prstDash val="solid"/>
            <a:round/>
            <a:headEnd type="none" w="med" len="med"/>
            <a:tailEnd type="none" w="med" len="med"/>
          </a:ln>
        </p:spPr>
      </p:cxnSp>
      <p:sp>
        <p:nvSpPr>
          <p:cNvPr id="306" name="Google Shape;306;p32"/>
          <p:cNvSpPr txBox="1">
            <a:spLocks noGrp="1"/>
          </p:cNvSpPr>
          <p:nvPr>
            <p:ph type="title"/>
          </p:nvPr>
        </p:nvSpPr>
        <p:spPr>
          <a:xfrm>
            <a:off x="490327" y="416027"/>
            <a:ext cx="8025300" cy="572700"/>
          </a:xfrm>
          <a:prstGeom prst="rect">
            <a:avLst/>
          </a:prstGeom>
        </p:spPr>
        <p:txBody>
          <a:bodyPr spcFirstLastPara="1" wrap="square" lIns="91425" tIns="91425" rIns="91425" bIns="91425" anchor="t" anchorCtr="0">
            <a:noAutofit/>
          </a:bodyPr>
          <a:lstStyle/>
          <a:p>
            <a:r>
              <a:rPr lang="en-US" dirty="0"/>
              <a:t>The Short-term Capacity Strategies </a:t>
            </a:r>
            <a:endParaRPr lang="en-US" sz="3200" dirty="0">
              <a:effectLst/>
            </a:endParaRPr>
          </a:p>
        </p:txBody>
      </p:sp>
      <p:grpSp>
        <p:nvGrpSpPr>
          <p:cNvPr id="307" name="Google Shape;307;p32"/>
          <p:cNvGrpSpPr/>
          <p:nvPr/>
        </p:nvGrpSpPr>
        <p:grpSpPr>
          <a:xfrm rot="21404509">
            <a:off x="2473941" y="3192433"/>
            <a:ext cx="4361872" cy="2494556"/>
            <a:chOff x="604266" y="3693025"/>
            <a:chExt cx="1556725" cy="796507"/>
          </a:xfrm>
        </p:grpSpPr>
        <p:sp>
          <p:nvSpPr>
            <p:cNvPr id="308" name="Google Shape;308;p32"/>
            <p:cNvSpPr/>
            <p:nvPr/>
          </p:nvSpPr>
          <p:spPr>
            <a:xfrm>
              <a:off x="1935108" y="4117162"/>
              <a:ext cx="225883" cy="372370"/>
            </a:xfrm>
            <a:custGeom>
              <a:avLst/>
              <a:gdLst/>
              <a:ahLst/>
              <a:cxnLst/>
              <a:rect l="l" t="t" r="r" b="b"/>
              <a:pathLst>
                <a:path w="45484" h="57312" extrusionOk="0">
                  <a:moveTo>
                    <a:pt x="30704" y="0"/>
                  </a:moveTo>
                  <a:lnTo>
                    <a:pt x="0" y="13745"/>
                  </a:lnTo>
                  <a:cubicBezTo>
                    <a:pt x="6979" y="27270"/>
                    <a:pt x="11042" y="42111"/>
                    <a:pt x="11917" y="57311"/>
                  </a:cubicBezTo>
                  <a:lnTo>
                    <a:pt x="45484" y="57311"/>
                  </a:lnTo>
                  <a:cubicBezTo>
                    <a:pt x="44594" y="37118"/>
                    <a:pt x="39525" y="17683"/>
                    <a:pt x="30704"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 name="Google Shape;309;p32"/>
            <p:cNvSpPr/>
            <p:nvPr/>
          </p:nvSpPr>
          <p:spPr>
            <a:xfrm>
              <a:off x="1735281" y="3811479"/>
              <a:ext cx="360950" cy="400623"/>
            </a:xfrm>
            <a:custGeom>
              <a:avLst/>
              <a:gdLst/>
              <a:ahLst/>
              <a:cxnLst/>
              <a:rect l="l" t="t" r="r" b="b"/>
              <a:pathLst>
                <a:path w="70567" h="71099" extrusionOk="0">
                  <a:moveTo>
                    <a:pt x="18573" y="1"/>
                  </a:moveTo>
                  <a:lnTo>
                    <a:pt x="0" y="28008"/>
                  </a:lnTo>
                  <a:cubicBezTo>
                    <a:pt x="16938" y="38505"/>
                    <a:pt x="30711" y="53395"/>
                    <a:pt x="39863" y="71098"/>
                  </a:cubicBezTo>
                  <a:lnTo>
                    <a:pt x="70567" y="57353"/>
                  </a:lnTo>
                  <a:cubicBezTo>
                    <a:pt x="63753" y="43719"/>
                    <a:pt x="54712" y="31125"/>
                    <a:pt x="43629" y="20042"/>
                  </a:cubicBezTo>
                  <a:cubicBezTo>
                    <a:pt x="36049" y="12449"/>
                    <a:pt x="27642" y="5725"/>
                    <a:pt x="18573" y="1"/>
                  </a:cubicBezTo>
                  <a:close/>
                </a:path>
              </a:pathLst>
            </a:custGeom>
            <a:solidFill>
              <a:srgbClr val="A2C4C9"/>
            </a:solidFill>
            <a:ln w="9525" cap="flat" cmpd="sng">
              <a:solidFill>
                <a:srgbClr val="A2C4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 name="Google Shape;310;p32"/>
            <p:cNvSpPr/>
            <p:nvPr/>
          </p:nvSpPr>
          <p:spPr>
            <a:xfrm>
              <a:off x="1443914" y="3693025"/>
              <a:ext cx="387937" cy="278072"/>
            </a:xfrm>
            <a:custGeom>
              <a:avLst/>
              <a:gdLst/>
              <a:ahLst/>
              <a:cxnLst/>
              <a:rect l="l" t="t" r="r" b="b"/>
              <a:pathLst>
                <a:path w="75843" h="49836" extrusionOk="0">
                  <a:moveTo>
                    <a:pt x="0" y="0"/>
                  </a:moveTo>
                  <a:lnTo>
                    <a:pt x="0" y="33518"/>
                  </a:lnTo>
                  <a:cubicBezTo>
                    <a:pt x="20987" y="33552"/>
                    <a:pt x="40615" y="39518"/>
                    <a:pt x="57270" y="49835"/>
                  </a:cubicBezTo>
                  <a:lnTo>
                    <a:pt x="75843" y="21828"/>
                  </a:lnTo>
                  <a:cubicBezTo>
                    <a:pt x="53339" y="7641"/>
                    <a:pt x="27256" y="28"/>
                    <a:pt x="0"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2"/>
            <p:cNvSpPr/>
            <p:nvPr/>
          </p:nvSpPr>
          <p:spPr>
            <a:xfrm>
              <a:off x="749870" y="3805675"/>
              <a:ext cx="399979" cy="373470"/>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12;p32">
              <a:extLst>
                <a:ext uri="{FF2B5EF4-FFF2-40B4-BE49-F238E27FC236}">
                  <a16:creationId xmlns:a16="http://schemas.microsoft.com/office/drawing/2014/main" id="{D8039369-6406-DA42-AD91-1E6E7B5CA208}"/>
                </a:ext>
              </a:extLst>
            </p:cNvPr>
            <p:cNvSpPr/>
            <p:nvPr/>
          </p:nvSpPr>
          <p:spPr>
            <a:xfrm rot="20584659">
              <a:off x="604266" y="4063081"/>
              <a:ext cx="334690" cy="401239"/>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 name="Google Shape;311;p32"/>
            <p:cNvSpPr/>
            <p:nvPr/>
          </p:nvSpPr>
          <p:spPr>
            <a:xfrm>
              <a:off x="1023682" y="3693025"/>
              <a:ext cx="420234" cy="277178"/>
            </a:xfrm>
            <a:custGeom>
              <a:avLst/>
              <a:gdLst/>
              <a:ahLst/>
              <a:cxnLst/>
              <a:rect l="l" t="t" r="r" b="b"/>
              <a:pathLst>
                <a:path w="76065" h="49767" extrusionOk="0">
                  <a:moveTo>
                    <a:pt x="75892" y="0"/>
                  </a:moveTo>
                  <a:cubicBezTo>
                    <a:pt x="48629" y="0"/>
                    <a:pt x="22525" y="7579"/>
                    <a:pt x="1" y="21745"/>
                  </a:cubicBezTo>
                  <a:lnTo>
                    <a:pt x="18574" y="49766"/>
                  </a:lnTo>
                  <a:cubicBezTo>
                    <a:pt x="35250" y="39463"/>
                    <a:pt x="54898" y="33518"/>
                    <a:pt x="75892" y="33518"/>
                  </a:cubicBezTo>
                  <a:lnTo>
                    <a:pt x="76064" y="33518"/>
                  </a:lnTo>
                  <a:lnTo>
                    <a:pt x="76064" y="0"/>
                  </a:lnTo>
                  <a:close/>
                </a:path>
              </a:pathLst>
            </a:custGeom>
            <a:solidFill>
              <a:srgbClr val="A2C4C9"/>
            </a:solidFill>
            <a:ln w="9525" cap="flat" cmpd="sng">
              <a:solidFill>
                <a:srgbClr val="A2C4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16" name="Google Shape;316;p32"/>
          <p:cNvSpPr txBox="1">
            <a:spLocks noGrp="1"/>
          </p:cNvSpPr>
          <p:nvPr>
            <p:ph type="title" idx="4294967295"/>
          </p:nvPr>
        </p:nvSpPr>
        <p:spPr>
          <a:xfrm>
            <a:off x="78120" y="3602198"/>
            <a:ext cx="1892797" cy="503700"/>
          </a:xfrm>
          <a:prstGeom prst="rect">
            <a:avLst/>
          </a:prstGeom>
        </p:spPr>
        <p:txBody>
          <a:bodyPr spcFirstLastPara="1" wrap="square" lIns="91425" tIns="91425" rIns="91425" bIns="91425" anchor="t" anchorCtr="0">
            <a:noAutofit/>
          </a:bodyPr>
          <a:lstStyle/>
          <a:p>
            <a:pPr lvl="0" algn="r"/>
            <a:r>
              <a:rPr lang="en-US" sz="2400" dirty="0">
                <a:solidFill>
                  <a:schemeClr val="tx1">
                    <a:lumMod val="50000"/>
                    <a:lumOff val="50000"/>
                  </a:schemeClr>
                </a:solidFill>
              </a:rPr>
              <a:t>Inventories </a:t>
            </a:r>
          </a:p>
        </p:txBody>
      </p:sp>
      <p:sp>
        <p:nvSpPr>
          <p:cNvPr id="318" name="Google Shape;318;p32"/>
          <p:cNvSpPr txBox="1">
            <a:spLocks noGrp="1"/>
          </p:cNvSpPr>
          <p:nvPr>
            <p:ph type="title" idx="4294967295"/>
          </p:nvPr>
        </p:nvSpPr>
        <p:spPr>
          <a:xfrm>
            <a:off x="2894150" y="1505805"/>
            <a:ext cx="2596334" cy="503700"/>
          </a:xfrm>
          <a:prstGeom prst="rect">
            <a:avLst/>
          </a:prstGeom>
        </p:spPr>
        <p:txBody>
          <a:bodyPr spcFirstLastPara="1" wrap="square" lIns="91425" tIns="91425" rIns="91425" bIns="91425" anchor="t" anchorCtr="0">
            <a:noAutofit/>
          </a:bodyPr>
          <a:lstStyle/>
          <a:p>
            <a:pPr lvl="0" algn="ctr"/>
            <a:r>
              <a:rPr lang="en-US" sz="2400" dirty="0">
                <a:solidFill>
                  <a:schemeClr val="tx1">
                    <a:lumMod val="50000"/>
                    <a:lumOff val="50000"/>
                  </a:schemeClr>
                </a:solidFill>
              </a:rPr>
              <a:t>Backlog </a:t>
            </a:r>
          </a:p>
        </p:txBody>
      </p:sp>
      <p:sp>
        <p:nvSpPr>
          <p:cNvPr id="320" name="Google Shape;320;p32"/>
          <p:cNvSpPr txBox="1">
            <a:spLocks noGrp="1"/>
          </p:cNvSpPr>
          <p:nvPr>
            <p:ph type="title" idx="4294967295"/>
          </p:nvPr>
        </p:nvSpPr>
        <p:spPr>
          <a:xfrm>
            <a:off x="790024" y="2089150"/>
            <a:ext cx="2596334" cy="503700"/>
          </a:xfrm>
          <a:prstGeom prst="rect">
            <a:avLst/>
          </a:prstGeom>
        </p:spPr>
        <p:txBody>
          <a:bodyPr spcFirstLastPara="1" wrap="square" lIns="91425" tIns="91425" rIns="91425" bIns="91425" anchor="t" anchorCtr="0">
            <a:noAutofit/>
          </a:bodyPr>
          <a:lstStyle/>
          <a:p>
            <a:pPr lvl="0" algn="ctr"/>
            <a:r>
              <a:rPr lang="en-US" sz="2400" dirty="0">
                <a:solidFill>
                  <a:schemeClr val="tx1">
                    <a:lumMod val="50000"/>
                    <a:lumOff val="50000"/>
                  </a:schemeClr>
                </a:solidFill>
              </a:rPr>
              <a:t>Employment level (hiring or firing) </a:t>
            </a:r>
          </a:p>
        </p:txBody>
      </p:sp>
      <p:sp>
        <p:nvSpPr>
          <p:cNvPr id="322" name="Google Shape;322;p32"/>
          <p:cNvSpPr txBox="1">
            <a:spLocks noGrp="1"/>
          </p:cNvSpPr>
          <p:nvPr>
            <p:ph type="title" idx="4294967295"/>
          </p:nvPr>
        </p:nvSpPr>
        <p:spPr>
          <a:xfrm>
            <a:off x="7679096" y="3794222"/>
            <a:ext cx="1780500" cy="503700"/>
          </a:xfrm>
          <a:prstGeom prst="rect">
            <a:avLst/>
          </a:prstGeom>
        </p:spPr>
        <p:txBody>
          <a:bodyPr spcFirstLastPara="1" wrap="square" lIns="91425" tIns="91425" rIns="91425" bIns="91425" anchor="t" anchorCtr="0">
            <a:noAutofit/>
          </a:bodyPr>
          <a:lstStyle/>
          <a:p>
            <a:pPr lvl="0"/>
            <a:r>
              <a:rPr lang="en-US" sz="2400" dirty="0">
                <a:solidFill>
                  <a:schemeClr val="tx1">
                    <a:lumMod val="50000"/>
                    <a:lumOff val="50000"/>
                  </a:schemeClr>
                </a:solidFill>
              </a:rPr>
              <a:t>Process design </a:t>
            </a:r>
          </a:p>
        </p:txBody>
      </p:sp>
      <p:sp>
        <p:nvSpPr>
          <p:cNvPr id="324" name="Google Shape;324;p32"/>
          <p:cNvSpPr txBox="1">
            <a:spLocks noGrp="1"/>
          </p:cNvSpPr>
          <p:nvPr>
            <p:ph type="title" idx="4294967295"/>
          </p:nvPr>
        </p:nvSpPr>
        <p:spPr>
          <a:xfrm>
            <a:off x="6523017" y="2490725"/>
            <a:ext cx="2485301" cy="503700"/>
          </a:xfrm>
          <a:prstGeom prst="rect">
            <a:avLst/>
          </a:prstGeom>
        </p:spPr>
        <p:txBody>
          <a:bodyPr spcFirstLastPara="1" wrap="square" lIns="91425" tIns="91425" rIns="91425" bIns="91425" anchor="t" anchorCtr="0">
            <a:noAutofit/>
          </a:bodyPr>
          <a:lstStyle/>
          <a:p>
            <a:pPr lvl="0"/>
            <a:r>
              <a:rPr lang="en-US" sz="2400" dirty="0">
                <a:solidFill>
                  <a:schemeClr val="tx1">
                    <a:lumMod val="50000"/>
                    <a:lumOff val="50000"/>
                  </a:schemeClr>
                </a:solidFill>
              </a:rPr>
              <a:t>Subcontracting </a:t>
            </a:r>
          </a:p>
        </p:txBody>
      </p:sp>
      <p:sp>
        <p:nvSpPr>
          <p:cNvPr id="28" name="Google Shape;320;p32">
            <a:extLst>
              <a:ext uri="{FF2B5EF4-FFF2-40B4-BE49-F238E27FC236}">
                <a16:creationId xmlns:a16="http://schemas.microsoft.com/office/drawing/2014/main" id="{9901C8BD-CD91-744A-B1F8-49D6E2B11BD8}"/>
              </a:ext>
            </a:extLst>
          </p:cNvPr>
          <p:cNvSpPr txBox="1">
            <a:spLocks/>
          </p:cNvSpPr>
          <p:nvPr/>
        </p:nvSpPr>
        <p:spPr>
          <a:xfrm>
            <a:off x="3772966" y="4078685"/>
            <a:ext cx="2003878"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000" dirty="0">
                <a:solidFill>
                  <a:schemeClr val="bg2"/>
                </a:solidFill>
              </a:rPr>
              <a:t>The short-term capacity strategies </a:t>
            </a:r>
          </a:p>
        </p:txBody>
      </p:sp>
      <p:sp>
        <p:nvSpPr>
          <p:cNvPr id="29" name="Oval 28">
            <a:extLst>
              <a:ext uri="{FF2B5EF4-FFF2-40B4-BE49-F238E27FC236}">
                <a16:creationId xmlns:a16="http://schemas.microsoft.com/office/drawing/2014/main" id="{0AF97EDD-BDF1-344E-89EF-CBC7E61683F9}"/>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15</a:t>
            </a:r>
          </a:p>
        </p:txBody>
      </p:sp>
      <p:cxnSp>
        <p:nvCxnSpPr>
          <p:cNvPr id="32" name="Google Shape;328;p32">
            <a:extLst>
              <a:ext uri="{FF2B5EF4-FFF2-40B4-BE49-F238E27FC236}">
                <a16:creationId xmlns:a16="http://schemas.microsoft.com/office/drawing/2014/main" id="{ED726325-DBA9-CA43-921B-5D7E5D0FFD1E}"/>
              </a:ext>
            </a:extLst>
          </p:cNvPr>
          <p:cNvCxnSpPr>
            <a:cxnSpLocks/>
          </p:cNvCxnSpPr>
          <p:nvPr/>
        </p:nvCxnSpPr>
        <p:spPr>
          <a:xfrm rot="5400000">
            <a:off x="9558388" y="3548140"/>
            <a:ext cx="959378" cy="580922"/>
          </a:xfrm>
          <a:prstGeom prst="bentConnector3">
            <a:avLst>
              <a:gd name="adj1" fmla="val 50000"/>
            </a:avLst>
          </a:prstGeom>
          <a:noFill/>
          <a:ln w="19050" cap="flat" cmpd="sng">
            <a:solidFill>
              <a:schemeClr val="accent2"/>
            </a:solidFill>
            <a:prstDash val="solid"/>
            <a:round/>
            <a:headEnd type="none" w="med" len="med"/>
            <a:tailEnd type="none" w="med" len="med"/>
          </a:ln>
        </p:spPr>
      </p:cxnSp>
      <p:sp>
        <p:nvSpPr>
          <p:cNvPr id="42" name="Google Shape;320;p32">
            <a:extLst>
              <a:ext uri="{FF2B5EF4-FFF2-40B4-BE49-F238E27FC236}">
                <a16:creationId xmlns:a16="http://schemas.microsoft.com/office/drawing/2014/main" id="{F9CD7E0B-52E6-A54B-B6F8-6DB999A8E59C}"/>
              </a:ext>
            </a:extLst>
          </p:cNvPr>
          <p:cNvSpPr txBox="1">
            <a:spLocks/>
          </p:cNvSpPr>
          <p:nvPr/>
        </p:nvSpPr>
        <p:spPr>
          <a:xfrm>
            <a:off x="4909174" y="1306974"/>
            <a:ext cx="2306149"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400" dirty="0">
                <a:solidFill>
                  <a:schemeClr val="tx1">
                    <a:lumMod val="50000"/>
                    <a:lumOff val="50000"/>
                  </a:schemeClr>
                </a:solidFill>
              </a:rPr>
              <a:t>Employee training </a:t>
            </a:r>
          </a:p>
        </p:txBody>
      </p:sp>
      <p:sp>
        <p:nvSpPr>
          <p:cNvPr id="25" name="Rectangle 24">
            <a:extLst>
              <a:ext uri="{FF2B5EF4-FFF2-40B4-BE49-F238E27FC236}">
                <a16:creationId xmlns:a16="http://schemas.microsoft.com/office/drawing/2014/main" id="{51EFC195-2498-45ED-ABD6-1FDDF532CD7E}"/>
              </a:ext>
            </a:extLst>
          </p:cNvPr>
          <p:cNvSpPr/>
          <p:nvPr/>
        </p:nvSpPr>
        <p:spPr>
          <a:xfrm>
            <a:off x="-7217533" y="0"/>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6" name="Straight Connector 25">
            <a:extLst>
              <a:ext uri="{FF2B5EF4-FFF2-40B4-BE49-F238E27FC236}">
                <a16:creationId xmlns:a16="http://schemas.microsoft.com/office/drawing/2014/main" id="{F914A315-B6A6-46F9-B88D-F55869CA722C}"/>
              </a:ext>
            </a:extLst>
          </p:cNvPr>
          <p:cNvCxnSpPr>
            <a:cxnSpLocks/>
          </p:cNvCxnSpPr>
          <p:nvPr/>
        </p:nvCxnSpPr>
        <p:spPr>
          <a:xfrm>
            <a:off x="-8715597" y="3381985"/>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D41B4F2-EF61-46C3-91C2-E463B01964E7}"/>
              </a:ext>
            </a:extLst>
          </p:cNvPr>
          <p:cNvSpPr txBox="1"/>
          <p:nvPr/>
        </p:nvSpPr>
        <p:spPr>
          <a:xfrm>
            <a:off x="-10514818" y="2666632"/>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30" name="Hexagon 29">
            <a:extLst>
              <a:ext uri="{FF2B5EF4-FFF2-40B4-BE49-F238E27FC236}">
                <a16:creationId xmlns:a16="http://schemas.microsoft.com/office/drawing/2014/main" id="{D222433B-C47F-4EDA-AD9A-0B2712DC0E78}"/>
              </a:ext>
            </a:extLst>
          </p:cNvPr>
          <p:cNvSpPr/>
          <p:nvPr/>
        </p:nvSpPr>
        <p:spPr>
          <a:xfrm rot="5400000">
            <a:off x="-8845180" y="1922246"/>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33" name="Shape 2785">
            <a:extLst>
              <a:ext uri="{FF2B5EF4-FFF2-40B4-BE49-F238E27FC236}">
                <a16:creationId xmlns:a16="http://schemas.microsoft.com/office/drawing/2014/main" id="{1000DD83-50DE-4C13-B9E1-88C45699824A}"/>
              </a:ext>
            </a:extLst>
          </p:cNvPr>
          <p:cNvSpPr/>
          <p:nvPr/>
        </p:nvSpPr>
        <p:spPr>
          <a:xfrm>
            <a:off x="-8641457" y="2104512"/>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34" name="Straight Connector 33">
            <a:extLst>
              <a:ext uri="{FF2B5EF4-FFF2-40B4-BE49-F238E27FC236}">
                <a16:creationId xmlns:a16="http://schemas.microsoft.com/office/drawing/2014/main" id="{08926F1A-59FA-41B5-BFFF-F2EC8714BBB4}"/>
              </a:ext>
            </a:extLst>
          </p:cNvPr>
          <p:cNvCxnSpPr>
            <a:cxnSpLocks/>
          </p:cNvCxnSpPr>
          <p:nvPr/>
        </p:nvCxnSpPr>
        <p:spPr>
          <a:xfrm>
            <a:off x="-7525300" y="167409"/>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690633-7E8C-44B5-9E3B-22008D8CD114}"/>
              </a:ext>
            </a:extLst>
          </p:cNvPr>
          <p:cNvCxnSpPr>
            <a:cxnSpLocks/>
          </p:cNvCxnSpPr>
          <p:nvPr/>
        </p:nvCxnSpPr>
        <p:spPr>
          <a:xfrm>
            <a:off x="-7401952" y="311788"/>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03EE60E-3E60-4F41-9E15-38FFB8714EA0}"/>
              </a:ext>
            </a:extLst>
          </p:cNvPr>
          <p:cNvCxnSpPr>
            <a:cxnSpLocks/>
          </p:cNvCxnSpPr>
          <p:nvPr/>
        </p:nvCxnSpPr>
        <p:spPr>
          <a:xfrm>
            <a:off x="-7293925" y="5003498"/>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A882D69-4756-4C25-A5BB-1B50166BBF4D}"/>
              </a:ext>
            </a:extLst>
          </p:cNvPr>
          <p:cNvCxnSpPr>
            <a:cxnSpLocks/>
          </p:cNvCxnSpPr>
          <p:nvPr/>
        </p:nvCxnSpPr>
        <p:spPr>
          <a:xfrm>
            <a:off x="-7465375" y="4832354"/>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356D5876-17B9-402C-9CBF-7FD420EA9919}"/>
              </a:ext>
            </a:extLst>
          </p:cNvPr>
          <p:cNvSpPr/>
          <p:nvPr/>
        </p:nvSpPr>
        <p:spPr>
          <a:xfrm>
            <a:off x="-7175264" y="529629"/>
            <a:ext cx="6214995" cy="4154984"/>
          </a:xfrm>
          <a:prstGeom prst="rect">
            <a:avLst/>
          </a:prstGeom>
        </p:spPr>
        <p:txBody>
          <a:bodyPr wrap="square">
            <a:spAutoFit/>
          </a:bodyPr>
          <a:lstStyle/>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Inventories:</a:t>
            </a:r>
            <a:r>
              <a:rPr lang="en-US" sz="1200" dirty="0">
                <a:solidFill>
                  <a:schemeClr val="bg2"/>
                </a:solidFill>
                <a:latin typeface="Lora"/>
                <a:ea typeface="Lora"/>
                <a:cs typeface="Lora"/>
                <a:sym typeface="Lora"/>
              </a:rPr>
              <a:t>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Stock finished goods for the duration of slack periods to meet the demand during peak period.</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Backlog: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During peak periods, the willing customers are requested to wait, and their orders are fulfilled after a peak demand period.</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Employment level: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Hire additional employees at some stage in peak demand duration and layoff employees as demand decreases.</a:t>
            </a:r>
          </a:p>
          <a:p>
            <a:pPr defTabSz="342900">
              <a:buClr>
                <a:schemeClr val="bg2"/>
              </a:buClr>
              <a:defRPr/>
            </a:pPr>
            <a:endParaRPr lang="en-US" sz="1200" dirty="0">
              <a:solidFill>
                <a:schemeClr val="bg2"/>
              </a:solidFill>
              <a:latin typeface="Lora"/>
              <a:ea typeface="Lora"/>
              <a:cs typeface="Lora"/>
              <a:sym typeface="Lora"/>
            </a:endParaRPr>
          </a:p>
          <a:p>
            <a:pPr marL="285750" indent="-285750" defTabSz="342900">
              <a:buClr>
                <a:schemeClr val="bg2"/>
              </a:buClr>
              <a:buFont typeface="Courier New" panose="02070309020205020404" pitchFamily="49" charset="0"/>
              <a:buChar char="o"/>
              <a:defRPr/>
            </a:pPr>
            <a:r>
              <a:rPr lang="en-US" sz="1200" b="1" dirty="0">
                <a:solidFill>
                  <a:schemeClr val="bg2"/>
                </a:solidFill>
                <a:latin typeface="Lora"/>
                <a:ea typeface="Lora"/>
                <a:cs typeface="Lora"/>
                <a:sym typeface="Lora"/>
              </a:rPr>
              <a:t>Employee training: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Develop multi skilled employees through training so that they can be rotated amongst distinctive jobs. </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Subcontracting: </a:t>
            </a:r>
            <a:r>
              <a:rPr lang="en-US" sz="1200" dirty="0">
                <a:solidFill>
                  <a:schemeClr val="bg2"/>
                </a:solidFill>
                <a:latin typeface="Lora"/>
                <a:ea typeface="Lora"/>
                <a:cs typeface="Lora"/>
                <a:sym typeface="Lora"/>
              </a:rPr>
              <a:t>During peak periods, employ the capacity of other companies temporarily  to make the factor components or products.</a:t>
            </a:r>
          </a:p>
          <a:p>
            <a:pPr defTabSz="342900">
              <a:defRPr/>
            </a:pPr>
            <a:endParaRPr lang="en-US" sz="1200"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Process design:</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Change job contents by redesigning the job.</a:t>
            </a:r>
          </a:p>
        </p:txBody>
      </p:sp>
    </p:spTree>
    <p:extLst>
      <p:ext uri="{BB962C8B-B14F-4D97-AF65-F5344CB8AC3E}">
        <p14:creationId xmlns:p14="http://schemas.microsoft.com/office/powerpoint/2010/main" val="26083174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487299" y="0"/>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a:cxnSpLocks/>
          </p:cNvCxnSpPr>
          <p:nvPr/>
        </p:nvCxnSpPr>
        <p:spPr>
          <a:xfrm>
            <a:off x="989235" y="3381985"/>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09986" y="2666632"/>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22" name="Hexagon 21"/>
          <p:cNvSpPr/>
          <p:nvPr/>
        </p:nvSpPr>
        <p:spPr>
          <a:xfrm rot="5400000">
            <a:off x="859652" y="1922246"/>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1063375" y="2104512"/>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4" name="Straight Connector 3">
            <a:extLst>
              <a:ext uri="{FF2B5EF4-FFF2-40B4-BE49-F238E27FC236}">
                <a16:creationId xmlns:a16="http://schemas.microsoft.com/office/drawing/2014/main" id="{796A6316-2EDE-5C43-9461-48322323FAF8}"/>
              </a:ext>
            </a:extLst>
          </p:cNvPr>
          <p:cNvCxnSpPr>
            <a:cxnSpLocks/>
          </p:cNvCxnSpPr>
          <p:nvPr/>
        </p:nvCxnSpPr>
        <p:spPr>
          <a:xfrm>
            <a:off x="2179532" y="167409"/>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9A3E37-4E33-2B43-82CB-8833A788E52D}"/>
              </a:ext>
            </a:extLst>
          </p:cNvPr>
          <p:cNvCxnSpPr>
            <a:cxnSpLocks/>
          </p:cNvCxnSpPr>
          <p:nvPr/>
        </p:nvCxnSpPr>
        <p:spPr>
          <a:xfrm>
            <a:off x="2302880" y="311788"/>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88A5AA-8259-0F43-89D8-0C12A94F3E70}"/>
              </a:ext>
            </a:extLst>
          </p:cNvPr>
          <p:cNvCxnSpPr>
            <a:cxnSpLocks/>
          </p:cNvCxnSpPr>
          <p:nvPr/>
        </p:nvCxnSpPr>
        <p:spPr>
          <a:xfrm>
            <a:off x="2410907" y="5003498"/>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3DD1B7-B00C-F947-8908-F5F013BF29B1}"/>
              </a:ext>
            </a:extLst>
          </p:cNvPr>
          <p:cNvCxnSpPr>
            <a:cxnSpLocks/>
          </p:cNvCxnSpPr>
          <p:nvPr/>
        </p:nvCxnSpPr>
        <p:spPr>
          <a:xfrm>
            <a:off x="2239457" y="4832354"/>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596B6DE-6B4B-9B44-AAB8-3AF8FC4DE8CA}"/>
              </a:ext>
            </a:extLst>
          </p:cNvPr>
          <p:cNvSpPr/>
          <p:nvPr/>
        </p:nvSpPr>
        <p:spPr>
          <a:xfrm>
            <a:off x="2529568" y="529629"/>
            <a:ext cx="6214995" cy="4154984"/>
          </a:xfrm>
          <a:prstGeom prst="rect">
            <a:avLst/>
          </a:prstGeom>
        </p:spPr>
        <p:txBody>
          <a:bodyPr wrap="square">
            <a:spAutoFit/>
          </a:bodyPr>
          <a:lstStyle/>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Inventories:</a:t>
            </a:r>
            <a:r>
              <a:rPr lang="en-US" sz="1200" dirty="0">
                <a:solidFill>
                  <a:schemeClr val="bg2"/>
                </a:solidFill>
                <a:latin typeface="Lora"/>
                <a:ea typeface="Lora"/>
                <a:cs typeface="Lora"/>
                <a:sym typeface="Lora"/>
              </a:rPr>
              <a:t>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Stock finished goods for the duration of slack periods to meet the demand during peak period.</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Backlog: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During peak periods, the willing customers are requested to wait, and their orders are fulfilled after a peak demand period.</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Employment level: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Hire additional employees at some stage in peak demand duration and layoff employees as demand decreases.</a:t>
            </a:r>
          </a:p>
          <a:p>
            <a:pPr defTabSz="342900">
              <a:buClr>
                <a:schemeClr val="bg2"/>
              </a:buClr>
              <a:defRPr/>
            </a:pPr>
            <a:endParaRPr lang="en-US" sz="1200" dirty="0">
              <a:solidFill>
                <a:schemeClr val="bg2"/>
              </a:solidFill>
              <a:latin typeface="Lora"/>
              <a:ea typeface="Lora"/>
              <a:cs typeface="Lora"/>
              <a:sym typeface="Lora"/>
            </a:endParaRPr>
          </a:p>
          <a:p>
            <a:pPr marL="285750" indent="-285750" defTabSz="342900">
              <a:buClr>
                <a:schemeClr val="bg2"/>
              </a:buClr>
              <a:buFont typeface="Courier New" panose="02070309020205020404" pitchFamily="49" charset="0"/>
              <a:buChar char="o"/>
              <a:defRPr/>
            </a:pPr>
            <a:r>
              <a:rPr lang="en-US" sz="1200" b="1" dirty="0">
                <a:solidFill>
                  <a:schemeClr val="bg2"/>
                </a:solidFill>
                <a:latin typeface="Lora"/>
                <a:ea typeface="Lora"/>
                <a:cs typeface="Lora"/>
                <a:sym typeface="Lora"/>
              </a:rPr>
              <a:t>Employee training: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Develop multi skilled employees through training so that they can be rotated amongst distinctive jobs. </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Subcontracting: </a:t>
            </a:r>
            <a:r>
              <a:rPr lang="en-US" sz="1200" dirty="0">
                <a:solidFill>
                  <a:schemeClr val="bg2"/>
                </a:solidFill>
                <a:latin typeface="Lora"/>
                <a:ea typeface="Lora"/>
                <a:cs typeface="Lora"/>
                <a:sym typeface="Lora"/>
              </a:rPr>
              <a:t>During peak periods, employ the capacity of other companies temporarily  to make the factor components or products.</a:t>
            </a:r>
          </a:p>
          <a:p>
            <a:pPr defTabSz="342900">
              <a:defRPr/>
            </a:pPr>
            <a:endParaRPr lang="en-US" sz="1200"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Process design:</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Change job contents by redesigning the job.</a:t>
            </a:r>
          </a:p>
        </p:txBody>
      </p:sp>
      <p:sp>
        <p:nvSpPr>
          <p:cNvPr id="18" name="Oval 17">
            <a:extLst>
              <a:ext uri="{FF2B5EF4-FFF2-40B4-BE49-F238E27FC236}">
                <a16:creationId xmlns:a16="http://schemas.microsoft.com/office/drawing/2014/main" id="{D2C7A5A8-7A9D-6544-BE71-33D9253BE254}"/>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16</a:t>
            </a:r>
          </a:p>
        </p:txBody>
      </p:sp>
      <p:sp>
        <p:nvSpPr>
          <p:cNvPr id="19" name="Rectangle 30">
            <a:extLst>
              <a:ext uri="{FF2B5EF4-FFF2-40B4-BE49-F238E27FC236}">
                <a16:creationId xmlns:a16="http://schemas.microsoft.com/office/drawing/2014/main" id="{1BD292CD-885E-47D1-A2D7-149ADF684EC0}"/>
              </a:ext>
            </a:extLst>
          </p:cNvPr>
          <p:cNvSpPr/>
          <p:nvPr/>
        </p:nvSpPr>
        <p:spPr>
          <a:xfrm>
            <a:off x="-4888993" y="1482538"/>
            <a:ext cx="3986045" cy="3244690"/>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1" name="Rectangle 30">
            <a:extLst>
              <a:ext uri="{FF2B5EF4-FFF2-40B4-BE49-F238E27FC236}">
                <a16:creationId xmlns:a16="http://schemas.microsoft.com/office/drawing/2014/main" id="{55D76ADD-BBBE-4143-A677-8D556DD78A4D}"/>
              </a:ext>
            </a:extLst>
          </p:cNvPr>
          <p:cNvSpPr/>
          <p:nvPr/>
        </p:nvSpPr>
        <p:spPr>
          <a:xfrm>
            <a:off x="-8875036" y="1482538"/>
            <a:ext cx="3986045" cy="3244690"/>
          </a:xfrm>
          <a:prstGeom prst="rect">
            <a:avLst/>
          </a:prstGeom>
          <a:solidFill>
            <a:schemeClr val="accent6">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4" name="Straight Connector 23">
            <a:extLst>
              <a:ext uri="{FF2B5EF4-FFF2-40B4-BE49-F238E27FC236}">
                <a16:creationId xmlns:a16="http://schemas.microsoft.com/office/drawing/2014/main" id="{FD2BD854-A003-46CC-8527-2F6DF7A7786C}"/>
              </a:ext>
            </a:extLst>
          </p:cNvPr>
          <p:cNvCxnSpPr>
            <a:cxnSpLocks/>
          </p:cNvCxnSpPr>
          <p:nvPr/>
        </p:nvCxnSpPr>
        <p:spPr>
          <a:xfrm>
            <a:off x="-5641551" y="1055963"/>
            <a:ext cx="1124872"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AFD040DC-70CF-40D8-97A0-CF7600F73570}"/>
              </a:ext>
            </a:extLst>
          </p:cNvPr>
          <p:cNvSpPr/>
          <p:nvPr/>
        </p:nvSpPr>
        <p:spPr>
          <a:xfrm>
            <a:off x="-8760609" y="1880153"/>
            <a:ext cx="3757189" cy="2631490"/>
          </a:xfrm>
          <a:prstGeom prst="rect">
            <a:avLst/>
          </a:prstGeom>
        </p:spPr>
        <p:txBody>
          <a:bodyPr wrap="square">
            <a:spAutoFit/>
          </a:bodyPr>
          <a:lstStyle/>
          <a:p>
            <a:pPr marL="257175" indent="-257175" defTabSz="342900">
              <a:buFont typeface="Wingdings" pitchFamily="2" charset="2"/>
              <a:buChar char="Ø"/>
              <a:defRPr/>
            </a:pPr>
            <a:r>
              <a:rPr lang="en-US" sz="1500" dirty="0">
                <a:solidFill>
                  <a:schemeClr val="bg2"/>
                </a:solidFill>
                <a:latin typeface="Lora"/>
                <a:ea typeface="Lora"/>
                <a:cs typeface="Lora"/>
                <a:sym typeface="Lora"/>
              </a:rPr>
              <a:t>Design capacity : maximum output rate or service capacity an operation, process, or facility is designed for. </a:t>
            </a:r>
          </a:p>
          <a:p>
            <a:pPr marL="257175" indent="-257175" defTabSz="342900">
              <a:buFont typeface="Wingdings" pitchFamily="2" charset="2"/>
              <a:buChar char="Ø"/>
              <a:defRPr/>
            </a:pPr>
            <a:endParaRPr lang="en-US" sz="1500" dirty="0">
              <a:solidFill>
                <a:schemeClr val="bg2"/>
              </a:solidFill>
              <a:latin typeface="Lora"/>
              <a:ea typeface="Lora"/>
              <a:cs typeface="Lora"/>
              <a:sym typeface="Lora"/>
            </a:endParaRPr>
          </a:p>
          <a:p>
            <a:pPr marL="257175" indent="-257175" defTabSz="342900">
              <a:buFont typeface="Wingdings" pitchFamily="2" charset="2"/>
              <a:buChar char="Ø"/>
              <a:defRPr/>
            </a:pPr>
            <a:r>
              <a:rPr lang="en-US" sz="1500" dirty="0">
                <a:solidFill>
                  <a:schemeClr val="bg2"/>
                </a:solidFill>
                <a:latin typeface="Lora"/>
                <a:ea typeface="Lora"/>
                <a:cs typeface="Lora"/>
                <a:sym typeface="Lora"/>
              </a:rPr>
              <a:t>Effective capacity : Design capacity minus allowances such as personal time, maintenance, and scrap.</a:t>
            </a:r>
          </a:p>
          <a:p>
            <a:pPr marL="257175" indent="-257175" defTabSz="342900">
              <a:buFont typeface="Wingdings" pitchFamily="2" charset="2"/>
              <a:buChar char="Ø"/>
              <a:defRPr/>
            </a:pPr>
            <a:endParaRPr lang="en-US" sz="1500" dirty="0">
              <a:solidFill>
                <a:schemeClr val="bg2"/>
              </a:solidFill>
              <a:latin typeface="Lora"/>
              <a:ea typeface="Lora"/>
              <a:cs typeface="Lora"/>
              <a:sym typeface="Lora"/>
            </a:endParaRPr>
          </a:p>
          <a:p>
            <a:pPr marL="257175" indent="-257175" defTabSz="342900">
              <a:buFont typeface="Wingdings" pitchFamily="2" charset="2"/>
              <a:buChar char="Ø"/>
              <a:defRPr/>
            </a:pPr>
            <a:r>
              <a:rPr lang="en-US" sz="1500" dirty="0">
                <a:solidFill>
                  <a:schemeClr val="bg2"/>
                </a:solidFill>
                <a:latin typeface="Lora"/>
                <a:ea typeface="Lora"/>
                <a:cs typeface="Lora"/>
                <a:sym typeface="Lora"/>
              </a:rPr>
              <a:t> Actual output : rate of output achieved, cannot exceed effective capacity.</a:t>
            </a:r>
          </a:p>
        </p:txBody>
      </p:sp>
      <p:pic>
        <p:nvPicPr>
          <p:cNvPr id="27" name="Picture 26" descr="Diagram&#10;&#10;Description automatically generated">
            <a:extLst>
              <a:ext uri="{FF2B5EF4-FFF2-40B4-BE49-F238E27FC236}">
                <a16:creationId xmlns:a16="http://schemas.microsoft.com/office/drawing/2014/main" id="{A0060939-2917-4DE9-8E1B-109583D0144C}"/>
              </a:ext>
            </a:extLst>
          </p:cNvPr>
          <p:cNvPicPr>
            <a:picLocks noChangeAspect="1"/>
          </p:cNvPicPr>
          <p:nvPr/>
        </p:nvPicPr>
        <p:blipFill>
          <a:blip r:embed="rId3"/>
          <a:stretch>
            <a:fillRect/>
          </a:stretch>
        </p:blipFill>
        <p:spPr>
          <a:xfrm>
            <a:off x="-4680762" y="1691928"/>
            <a:ext cx="3576880" cy="2819715"/>
          </a:xfrm>
          <a:prstGeom prst="rect">
            <a:avLst/>
          </a:prstGeom>
        </p:spPr>
      </p:pic>
      <p:sp>
        <p:nvSpPr>
          <p:cNvPr id="26" name="Google Shape;150;p26">
            <a:extLst>
              <a:ext uri="{FF2B5EF4-FFF2-40B4-BE49-F238E27FC236}">
                <a16:creationId xmlns:a16="http://schemas.microsoft.com/office/drawing/2014/main" id="{EA5B5591-1D8A-8042-8A23-BCED354102C6}"/>
              </a:ext>
            </a:extLst>
          </p:cNvPr>
          <p:cNvSpPr txBox="1">
            <a:spLocks/>
          </p:cNvSpPr>
          <p:nvPr/>
        </p:nvSpPr>
        <p:spPr>
          <a:xfrm>
            <a:off x="-7651329" y="311788"/>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DESIGN &amp; SYSTEM CAPACITY</a:t>
            </a:r>
          </a:p>
        </p:txBody>
      </p:sp>
    </p:spTree>
    <p:extLst>
      <p:ext uri="{BB962C8B-B14F-4D97-AF65-F5344CB8AC3E}">
        <p14:creationId xmlns:p14="http://schemas.microsoft.com/office/powerpoint/2010/main" val="17303403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0">
            <a:extLst>
              <a:ext uri="{FF2B5EF4-FFF2-40B4-BE49-F238E27FC236}">
                <a16:creationId xmlns:a16="http://schemas.microsoft.com/office/drawing/2014/main" id="{9FABA48A-6DA6-0B4B-B83B-C786E304BA5B}"/>
              </a:ext>
            </a:extLst>
          </p:cNvPr>
          <p:cNvSpPr/>
          <p:nvPr/>
        </p:nvSpPr>
        <p:spPr>
          <a:xfrm>
            <a:off x="4571999" y="1482538"/>
            <a:ext cx="3986045" cy="3244690"/>
          </a:xfrm>
          <a:prstGeom prst="rect">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1" name="Rectangle 30">
            <a:extLst>
              <a:ext uri="{FF2B5EF4-FFF2-40B4-BE49-F238E27FC236}">
                <a16:creationId xmlns:a16="http://schemas.microsoft.com/office/drawing/2014/main" id="{2DE8C1E7-3AE9-0C47-8CD8-CCE963BD8DD5}"/>
              </a:ext>
            </a:extLst>
          </p:cNvPr>
          <p:cNvSpPr/>
          <p:nvPr/>
        </p:nvSpPr>
        <p:spPr>
          <a:xfrm>
            <a:off x="585956" y="1482538"/>
            <a:ext cx="3986045" cy="3244690"/>
          </a:xfrm>
          <a:prstGeom prst="rect">
            <a:avLst/>
          </a:prstGeom>
          <a:solidFill>
            <a:schemeClr val="accent6">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7" name="Straight Connector 16">
            <a:extLst>
              <a:ext uri="{FF2B5EF4-FFF2-40B4-BE49-F238E27FC236}">
                <a16:creationId xmlns:a16="http://schemas.microsoft.com/office/drawing/2014/main" id="{1B2E0F9F-A2FE-024D-A5B8-48B2829C4315}"/>
              </a:ext>
            </a:extLst>
          </p:cNvPr>
          <p:cNvCxnSpPr>
            <a:cxnSpLocks/>
          </p:cNvCxnSpPr>
          <p:nvPr/>
        </p:nvCxnSpPr>
        <p:spPr>
          <a:xfrm>
            <a:off x="3819441" y="1055963"/>
            <a:ext cx="1124872"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67478890-615E-0E4B-9314-0671AA56B593}"/>
              </a:ext>
            </a:extLst>
          </p:cNvPr>
          <p:cNvSpPr/>
          <p:nvPr/>
        </p:nvSpPr>
        <p:spPr>
          <a:xfrm>
            <a:off x="700383" y="1880153"/>
            <a:ext cx="3757189" cy="2631490"/>
          </a:xfrm>
          <a:prstGeom prst="rect">
            <a:avLst/>
          </a:prstGeom>
        </p:spPr>
        <p:txBody>
          <a:bodyPr wrap="square">
            <a:spAutoFit/>
          </a:bodyPr>
          <a:lstStyle/>
          <a:p>
            <a:pPr marL="257175" indent="-257175" defTabSz="342900">
              <a:buFont typeface="Wingdings" pitchFamily="2" charset="2"/>
              <a:buChar char="Ø"/>
              <a:defRPr/>
            </a:pPr>
            <a:r>
              <a:rPr lang="en-US" sz="1500" dirty="0">
                <a:solidFill>
                  <a:schemeClr val="bg2"/>
                </a:solidFill>
                <a:latin typeface="Lora"/>
                <a:ea typeface="Lora"/>
                <a:cs typeface="Lora"/>
                <a:sym typeface="Lora"/>
              </a:rPr>
              <a:t>Design capacity : maximum output rate or service capacity an operation, process, or facility is designed for. </a:t>
            </a:r>
          </a:p>
          <a:p>
            <a:pPr marL="257175" indent="-257175" defTabSz="342900">
              <a:buFont typeface="Wingdings" pitchFamily="2" charset="2"/>
              <a:buChar char="Ø"/>
              <a:defRPr/>
            </a:pPr>
            <a:endParaRPr lang="en-US" sz="1500" dirty="0">
              <a:solidFill>
                <a:schemeClr val="bg2"/>
              </a:solidFill>
              <a:latin typeface="Lora"/>
              <a:ea typeface="Lora"/>
              <a:cs typeface="Lora"/>
              <a:sym typeface="Lora"/>
            </a:endParaRPr>
          </a:p>
          <a:p>
            <a:pPr marL="257175" indent="-257175" defTabSz="342900">
              <a:buFont typeface="Wingdings" pitchFamily="2" charset="2"/>
              <a:buChar char="Ø"/>
              <a:defRPr/>
            </a:pPr>
            <a:r>
              <a:rPr lang="en-US" sz="1500" dirty="0">
                <a:solidFill>
                  <a:schemeClr val="bg2"/>
                </a:solidFill>
                <a:latin typeface="Lora"/>
                <a:ea typeface="Lora"/>
                <a:cs typeface="Lora"/>
                <a:sym typeface="Lora"/>
              </a:rPr>
              <a:t>Effective capacity : Design capacity minus allowances such as personal time, maintenance, and scrap.</a:t>
            </a:r>
          </a:p>
          <a:p>
            <a:pPr marL="257175" indent="-257175" defTabSz="342900">
              <a:buFont typeface="Wingdings" pitchFamily="2" charset="2"/>
              <a:buChar char="Ø"/>
              <a:defRPr/>
            </a:pPr>
            <a:endParaRPr lang="en-US" sz="1500" dirty="0">
              <a:solidFill>
                <a:schemeClr val="bg2"/>
              </a:solidFill>
              <a:latin typeface="Lora"/>
              <a:ea typeface="Lora"/>
              <a:cs typeface="Lora"/>
              <a:sym typeface="Lora"/>
            </a:endParaRPr>
          </a:p>
          <a:p>
            <a:pPr marL="257175" indent="-257175" defTabSz="342900">
              <a:buFont typeface="Wingdings" pitchFamily="2" charset="2"/>
              <a:buChar char="Ø"/>
              <a:defRPr/>
            </a:pPr>
            <a:r>
              <a:rPr lang="en-US" sz="1500" dirty="0">
                <a:solidFill>
                  <a:schemeClr val="bg2"/>
                </a:solidFill>
                <a:latin typeface="Lora"/>
                <a:ea typeface="Lora"/>
                <a:cs typeface="Lora"/>
                <a:sym typeface="Lora"/>
              </a:rPr>
              <a:t> Actual output : rate of output achieved, cannot exceed effective capacity.</a:t>
            </a:r>
          </a:p>
        </p:txBody>
      </p:sp>
      <p:sp>
        <p:nvSpPr>
          <p:cNvPr id="7" name="Oval 6">
            <a:extLst>
              <a:ext uri="{FF2B5EF4-FFF2-40B4-BE49-F238E27FC236}">
                <a16:creationId xmlns:a16="http://schemas.microsoft.com/office/drawing/2014/main" id="{F316ECDF-B464-1C47-B7CA-95D0338FFD75}"/>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17</a:t>
            </a:r>
          </a:p>
        </p:txBody>
      </p:sp>
      <p:pic>
        <p:nvPicPr>
          <p:cNvPr id="4" name="Picture 3" descr="Diagram&#10;&#10;Description automatically generated">
            <a:extLst>
              <a:ext uri="{FF2B5EF4-FFF2-40B4-BE49-F238E27FC236}">
                <a16:creationId xmlns:a16="http://schemas.microsoft.com/office/drawing/2014/main" id="{F51B8770-DB6A-C64D-97A0-31D5298EAA21}"/>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4780230" y="1691928"/>
            <a:ext cx="3576880" cy="2819715"/>
          </a:xfrm>
          <a:prstGeom prst="rect">
            <a:avLst/>
          </a:prstGeom>
        </p:spPr>
      </p:pic>
      <p:sp>
        <p:nvSpPr>
          <p:cNvPr id="9" name="Rectangle 8">
            <a:extLst>
              <a:ext uri="{FF2B5EF4-FFF2-40B4-BE49-F238E27FC236}">
                <a16:creationId xmlns:a16="http://schemas.microsoft.com/office/drawing/2014/main" id="{F7F94990-5B62-400F-A65C-36FD5F08F53F}"/>
              </a:ext>
            </a:extLst>
          </p:cNvPr>
          <p:cNvSpPr/>
          <p:nvPr/>
        </p:nvSpPr>
        <p:spPr>
          <a:xfrm>
            <a:off x="11137523" y="18288"/>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a:extLst>
              <a:ext uri="{FF2B5EF4-FFF2-40B4-BE49-F238E27FC236}">
                <a16:creationId xmlns:a16="http://schemas.microsoft.com/office/drawing/2014/main" id="{5145EF54-FABB-46CD-AC7E-24C3F808CBAA}"/>
              </a:ext>
            </a:extLst>
          </p:cNvPr>
          <p:cNvCxnSpPr>
            <a:cxnSpLocks/>
          </p:cNvCxnSpPr>
          <p:nvPr/>
        </p:nvCxnSpPr>
        <p:spPr>
          <a:xfrm>
            <a:off x="9749187" y="3400273"/>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B08CFB7-7EA2-41DB-A2D8-BC860DAEB250}"/>
              </a:ext>
            </a:extLst>
          </p:cNvPr>
          <p:cNvSpPr txBox="1"/>
          <p:nvPr/>
        </p:nvSpPr>
        <p:spPr>
          <a:xfrm>
            <a:off x="7949966" y="2684920"/>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15" name="Hexagon 14">
            <a:extLst>
              <a:ext uri="{FF2B5EF4-FFF2-40B4-BE49-F238E27FC236}">
                <a16:creationId xmlns:a16="http://schemas.microsoft.com/office/drawing/2014/main" id="{E15DEF06-54ED-4ACB-B3F2-6A1D00189DF9}"/>
              </a:ext>
            </a:extLst>
          </p:cNvPr>
          <p:cNvSpPr/>
          <p:nvPr/>
        </p:nvSpPr>
        <p:spPr>
          <a:xfrm rot="5400000">
            <a:off x="9619604" y="1940534"/>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6" name="Shape 2785">
            <a:extLst>
              <a:ext uri="{FF2B5EF4-FFF2-40B4-BE49-F238E27FC236}">
                <a16:creationId xmlns:a16="http://schemas.microsoft.com/office/drawing/2014/main" id="{84503224-24C6-4DEB-8256-EBB55A6BCCE4}"/>
              </a:ext>
            </a:extLst>
          </p:cNvPr>
          <p:cNvSpPr/>
          <p:nvPr/>
        </p:nvSpPr>
        <p:spPr>
          <a:xfrm>
            <a:off x="9823327" y="2122800"/>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18" name="Straight Connector 17">
            <a:extLst>
              <a:ext uri="{FF2B5EF4-FFF2-40B4-BE49-F238E27FC236}">
                <a16:creationId xmlns:a16="http://schemas.microsoft.com/office/drawing/2014/main" id="{A82D4CDC-24FD-4A92-B612-E8599F531727}"/>
              </a:ext>
            </a:extLst>
          </p:cNvPr>
          <p:cNvCxnSpPr>
            <a:cxnSpLocks/>
          </p:cNvCxnSpPr>
          <p:nvPr/>
        </p:nvCxnSpPr>
        <p:spPr>
          <a:xfrm>
            <a:off x="10829756" y="185697"/>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95E411-1FE6-48EF-BAA2-F41554594860}"/>
              </a:ext>
            </a:extLst>
          </p:cNvPr>
          <p:cNvCxnSpPr>
            <a:cxnSpLocks/>
          </p:cNvCxnSpPr>
          <p:nvPr/>
        </p:nvCxnSpPr>
        <p:spPr>
          <a:xfrm>
            <a:off x="10953104" y="330076"/>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F08CC57-F6FD-4C2D-9F79-54B024294D03}"/>
              </a:ext>
            </a:extLst>
          </p:cNvPr>
          <p:cNvCxnSpPr>
            <a:cxnSpLocks/>
          </p:cNvCxnSpPr>
          <p:nvPr/>
        </p:nvCxnSpPr>
        <p:spPr>
          <a:xfrm>
            <a:off x="11061131" y="5021786"/>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7E94DF5-B01E-422C-80E7-D057CAAFF10F}"/>
              </a:ext>
            </a:extLst>
          </p:cNvPr>
          <p:cNvCxnSpPr>
            <a:cxnSpLocks/>
          </p:cNvCxnSpPr>
          <p:nvPr/>
        </p:nvCxnSpPr>
        <p:spPr>
          <a:xfrm>
            <a:off x="10889681" y="4850642"/>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12C6FB8-6A43-42BA-8F21-9E265F346E77}"/>
              </a:ext>
            </a:extLst>
          </p:cNvPr>
          <p:cNvSpPr/>
          <p:nvPr/>
        </p:nvSpPr>
        <p:spPr>
          <a:xfrm>
            <a:off x="11179792" y="547917"/>
            <a:ext cx="6214995" cy="4154984"/>
          </a:xfrm>
          <a:prstGeom prst="rect">
            <a:avLst/>
          </a:prstGeom>
        </p:spPr>
        <p:txBody>
          <a:bodyPr wrap="square">
            <a:spAutoFit/>
          </a:bodyPr>
          <a:lstStyle/>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Inventories:</a:t>
            </a:r>
            <a:r>
              <a:rPr lang="en-US" sz="1200" dirty="0">
                <a:solidFill>
                  <a:schemeClr val="bg2"/>
                </a:solidFill>
                <a:latin typeface="Lora"/>
                <a:ea typeface="Lora"/>
                <a:cs typeface="Lora"/>
                <a:sym typeface="Lora"/>
              </a:rPr>
              <a:t>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Stock finished goods for the duration of slack periods to meet the demand during peak period.</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Backlog: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During peak periods, the willing customers are requested to wait, and their orders are fulfilled after a peak demand period.</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Employment level: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Hire additional employees at some stage in peak demand duration and layoff employees as demand decreases.</a:t>
            </a:r>
          </a:p>
          <a:p>
            <a:pPr defTabSz="342900">
              <a:buClr>
                <a:schemeClr val="bg2"/>
              </a:buClr>
              <a:defRPr/>
            </a:pPr>
            <a:endParaRPr lang="en-US" sz="1200" dirty="0">
              <a:solidFill>
                <a:schemeClr val="bg2"/>
              </a:solidFill>
              <a:latin typeface="Lora"/>
              <a:ea typeface="Lora"/>
              <a:cs typeface="Lora"/>
              <a:sym typeface="Lora"/>
            </a:endParaRPr>
          </a:p>
          <a:p>
            <a:pPr marL="285750" indent="-285750" defTabSz="342900">
              <a:buClr>
                <a:schemeClr val="bg2"/>
              </a:buClr>
              <a:buFont typeface="Courier New" panose="02070309020205020404" pitchFamily="49" charset="0"/>
              <a:buChar char="o"/>
              <a:defRPr/>
            </a:pPr>
            <a:r>
              <a:rPr lang="en-US" sz="1200" b="1" dirty="0">
                <a:solidFill>
                  <a:schemeClr val="bg2"/>
                </a:solidFill>
                <a:latin typeface="Lora"/>
                <a:ea typeface="Lora"/>
                <a:cs typeface="Lora"/>
                <a:sym typeface="Lora"/>
              </a:rPr>
              <a:t>Employee training: </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Develop multi skilled employees through training so that they can be rotated amongst distinctive jobs. </a:t>
            </a:r>
          </a:p>
          <a:p>
            <a:pPr marL="285750" indent="-285750" defTabSz="342900">
              <a:buFont typeface="Courier New" panose="02070309020205020404" pitchFamily="49" charset="0"/>
              <a:buChar char="o"/>
              <a:defRPr/>
            </a:pPr>
            <a:endParaRPr lang="en-US" sz="1200" b="1"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Subcontracting: </a:t>
            </a:r>
            <a:r>
              <a:rPr lang="en-US" sz="1200" dirty="0">
                <a:solidFill>
                  <a:schemeClr val="bg2"/>
                </a:solidFill>
                <a:latin typeface="Lora"/>
                <a:ea typeface="Lora"/>
                <a:cs typeface="Lora"/>
                <a:sym typeface="Lora"/>
              </a:rPr>
              <a:t>During peak periods, employ the capacity of other companies temporarily  to make the factor components or products.</a:t>
            </a:r>
          </a:p>
          <a:p>
            <a:pPr defTabSz="342900">
              <a:defRPr/>
            </a:pPr>
            <a:endParaRPr lang="en-US" sz="1200" dirty="0">
              <a:solidFill>
                <a:schemeClr val="bg2"/>
              </a:solidFill>
              <a:latin typeface="Lora"/>
              <a:ea typeface="Lora"/>
              <a:cs typeface="Lora"/>
              <a:sym typeface="Lora"/>
            </a:endParaRPr>
          </a:p>
          <a:p>
            <a:pPr marL="285750" indent="-285750" defTabSz="342900">
              <a:buFont typeface="Courier New" panose="02070309020205020404" pitchFamily="49" charset="0"/>
              <a:buChar char="o"/>
              <a:defRPr/>
            </a:pPr>
            <a:r>
              <a:rPr lang="en-US" sz="1200" b="1" dirty="0">
                <a:solidFill>
                  <a:schemeClr val="bg2"/>
                </a:solidFill>
                <a:latin typeface="Lora"/>
                <a:ea typeface="Lora"/>
                <a:cs typeface="Lora"/>
                <a:sym typeface="Lora"/>
              </a:rPr>
              <a:t>Process design:</a:t>
            </a:r>
          </a:p>
          <a:p>
            <a:pPr marL="285750" indent="-285750" defTabSz="342900">
              <a:buClr>
                <a:schemeClr val="accent1"/>
              </a:buClr>
              <a:buFont typeface="Courier New" panose="02070309020205020404" pitchFamily="49" charset="0"/>
              <a:buChar char="o"/>
              <a:defRPr/>
            </a:pPr>
            <a:r>
              <a:rPr lang="en-US" sz="1200" dirty="0">
                <a:solidFill>
                  <a:schemeClr val="bg2"/>
                </a:solidFill>
                <a:latin typeface="Lora"/>
                <a:ea typeface="Lora"/>
                <a:cs typeface="Lora"/>
                <a:sym typeface="Lora"/>
              </a:rPr>
              <a:t>Change job contents by redesigning the job.</a:t>
            </a:r>
          </a:p>
        </p:txBody>
      </p:sp>
      <p:sp>
        <p:nvSpPr>
          <p:cNvPr id="23" name="Oval 22">
            <a:extLst>
              <a:ext uri="{FF2B5EF4-FFF2-40B4-BE49-F238E27FC236}">
                <a16:creationId xmlns:a16="http://schemas.microsoft.com/office/drawing/2014/main" id="{3C1A3236-745F-4315-9513-C1C159BE22A0}"/>
              </a:ext>
            </a:extLst>
          </p:cNvPr>
          <p:cNvSpPr/>
          <p:nvPr/>
        </p:nvSpPr>
        <p:spPr>
          <a:xfrm>
            <a:off x="17007334" y="241695"/>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3</a:t>
            </a:r>
          </a:p>
        </p:txBody>
      </p:sp>
      <p:sp>
        <p:nvSpPr>
          <p:cNvPr id="24" name="Rectangle 11">
            <a:extLst>
              <a:ext uri="{FF2B5EF4-FFF2-40B4-BE49-F238E27FC236}">
                <a16:creationId xmlns:a16="http://schemas.microsoft.com/office/drawing/2014/main" id="{156AA889-6493-4D53-BDEA-8393E7A4F3C1}"/>
              </a:ext>
            </a:extLst>
          </p:cNvPr>
          <p:cNvSpPr/>
          <p:nvPr/>
        </p:nvSpPr>
        <p:spPr>
          <a:xfrm>
            <a:off x="6566624" y="7980925"/>
            <a:ext cx="4200107" cy="2240865"/>
          </a:xfrm>
          <a:prstGeom prst="rect">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cxnSp>
        <p:nvCxnSpPr>
          <p:cNvPr id="25" name="Straight Connector 24">
            <a:extLst>
              <a:ext uri="{FF2B5EF4-FFF2-40B4-BE49-F238E27FC236}">
                <a16:creationId xmlns:a16="http://schemas.microsoft.com/office/drawing/2014/main" id="{15DCBFB9-94DC-4A3C-B9D1-EF478857AC76}"/>
              </a:ext>
            </a:extLst>
          </p:cNvPr>
          <p:cNvCxnSpPr/>
          <p:nvPr/>
        </p:nvCxnSpPr>
        <p:spPr>
          <a:xfrm>
            <a:off x="2935791" y="6432192"/>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Rectangle 11">
            <a:extLst>
              <a:ext uri="{FF2B5EF4-FFF2-40B4-BE49-F238E27FC236}">
                <a16:creationId xmlns:a16="http://schemas.microsoft.com/office/drawing/2014/main" id="{B08E6B61-CB2E-407F-B5D0-AF1D3EEEF4FC}"/>
              </a:ext>
            </a:extLst>
          </p:cNvPr>
          <p:cNvSpPr/>
          <p:nvPr/>
        </p:nvSpPr>
        <p:spPr>
          <a:xfrm>
            <a:off x="-2412747" y="7099821"/>
            <a:ext cx="4200107" cy="2240865"/>
          </a:xfrm>
          <a:prstGeom prst="rect">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27" name="Rectangle 26">
            <a:extLst>
              <a:ext uri="{FF2B5EF4-FFF2-40B4-BE49-F238E27FC236}">
                <a16:creationId xmlns:a16="http://schemas.microsoft.com/office/drawing/2014/main" id="{2947754D-3C31-45F7-8713-C3A16DB447D0}"/>
              </a:ext>
            </a:extLst>
          </p:cNvPr>
          <p:cNvSpPr/>
          <p:nvPr/>
        </p:nvSpPr>
        <p:spPr>
          <a:xfrm>
            <a:off x="6878645" y="8256510"/>
            <a:ext cx="3576063" cy="1689693"/>
          </a:xfrm>
          <a:prstGeom prst="rect">
            <a:avLst/>
          </a:prstGeom>
        </p:spPr>
        <p:txBody>
          <a:bodyPr wrap="square">
            <a:spAutoFit/>
          </a:bodyPr>
          <a:lstStyle/>
          <a:p>
            <a:pPr defTabSz="342900">
              <a:defRPr/>
            </a:pPr>
            <a:r>
              <a:rPr lang="en-US" sz="1730" b="1" dirty="0">
                <a:solidFill>
                  <a:schemeClr val="bg2"/>
                </a:solidFill>
                <a:latin typeface="Lora"/>
                <a:ea typeface="Lora"/>
                <a:cs typeface="Lora"/>
                <a:sym typeface="Lora"/>
              </a:rPr>
              <a:t>Machines :</a:t>
            </a:r>
          </a:p>
          <a:p>
            <a:pPr marL="257175" indent="-257175" defTabSz="342900">
              <a:buFont typeface="Courier New" panose="02070309020205020404" pitchFamily="49" charset="0"/>
              <a:buChar char="o"/>
              <a:defRPr/>
            </a:pPr>
            <a:r>
              <a:rPr lang="en-US" sz="1730" dirty="0">
                <a:solidFill>
                  <a:schemeClr val="bg2"/>
                </a:solidFill>
                <a:latin typeface="Lora"/>
                <a:ea typeface="Lora"/>
                <a:cs typeface="Lora"/>
                <a:sym typeface="Lora"/>
              </a:rPr>
              <a:t> A robot can sort 10,300 recycling items an hour under ideal conditions such as a high density of objects the robot is able to recognize.</a:t>
            </a:r>
          </a:p>
        </p:txBody>
      </p:sp>
      <p:sp>
        <p:nvSpPr>
          <p:cNvPr id="28" name="Rectangle 27">
            <a:extLst>
              <a:ext uri="{FF2B5EF4-FFF2-40B4-BE49-F238E27FC236}">
                <a16:creationId xmlns:a16="http://schemas.microsoft.com/office/drawing/2014/main" id="{68632268-9D43-4E7A-923E-C8710B9C00DD}"/>
              </a:ext>
            </a:extLst>
          </p:cNvPr>
          <p:cNvSpPr/>
          <p:nvPr/>
        </p:nvSpPr>
        <p:spPr>
          <a:xfrm>
            <a:off x="-2066716" y="7517846"/>
            <a:ext cx="3542053" cy="1477328"/>
          </a:xfrm>
          <a:prstGeom prst="rect">
            <a:avLst/>
          </a:prstGeom>
        </p:spPr>
        <p:txBody>
          <a:bodyPr wrap="square">
            <a:spAutoFit/>
          </a:bodyPr>
          <a:lstStyle/>
          <a:p>
            <a:pPr defTabSz="342900">
              <a:defRPr/>
            </a:pPr>
            <a:r>
              <a:rPr lang="en-US" sz="1730" b="1" dirty="0">
                <a:solidFill>
                  <a:schemeClr val="bg2"/>
                </a:solidFill>
                <a:latin typeface="Lora"/>
                <a:ea typeface="Lora"/>
                <a:cs typeface="Lora"/>
                <a:sym typeface="Lora"/>
              </a:rPr>
              <a:t>Production : </a:t>
            </a:r>
          </a:p>
          <a:p>
            <a:pPr marL="257175" indent="-257175" defTabSz="342900">
              <a:buFont typeface="Courier New" panose="02070309020205020404" pitchFamily="49" charset="0"/>
              <a:buChar char="o"/>
              <a:defRPr/>
            </a:pPr>
            <a:r>
              <a:rPr lang="en-US" sz="1730" dirty="0">
                <a:solidFill>
                  <a:schemeClr val="bg2"/>
                </a:solidFill>
                <a:latin typeface="Lora"/>
                <a:ea typeface="Lora"/>
                <a:cs typeface="Lora"/>
                <a:sym typeface="Lora"/>
              </a:rPr>
              <a:t>The batch production line of a bakery can produce 12,000 loaves of bread an hour on a fully staffed shift.</a:t>
            </a:r>
          </a:p>
        </p:txBody>
      </p:sp>
      <p:sp>
        <p:nvSpPr>
          <p:cNvPr id="29" name="Google Shape;150;p26">
            <a:extLst>
              <a:ext uri="{FF2B5EF4-FFF2-40B4-BE49-F238E27FC236}">
                <a16:creationId xmlns:a16="http://schemas.microsoft.com/office/drawing/2014/main" id="{A4BCE756-4800-4EC2-836F-9F1CF97935F4}"/>
              </a:ext>
            </a:extLst>
          </p:cNvPr>
          <p:cNvSpPr txBox="1">
            <a:spLocks/>
          </p:cNvSpPr>
          <p:nvPr/>
        </p:nvSpPr>
        <p:spPr>
          <a:xfrm>
            <a:off x="1584482" y="5738142"/>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EXAMPLES… </a:t>
            </a:r>
          </a:p>
        </p:txBody>
      </p:sp>
      <p:sp>
        <p:nvSpPr>
          <p:cNvPr id="30" name="Google Shape;150;p26">
            <a:extLst>
              <a:ext uri="{FF2B5EF4-FFF2-40B4-BE49-F238E27FC236}">
                <a16:creationId xmlns:a16="http://schemas.microsoft.com/office/drawing/2014/main" id="{9B2D9C10-1D1B-A04B-A788-12AF161CD1EF}"/>
              </a:ext>
            </a:extLst>
          </p:cNvPr>
          <p:cNvSpPr txBox="1">
            <a:spLocks/>
          </p:cNvSpPr>
          <p:nvPr/>
        </p:nvSpPr>
        <p:spPr>
          <a:xfrm>
            <a:off x="1587815" y="343039"/>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DESIGN &amp; SYSTEM CAPACITY</a:t>
            </a:r>
          </a:p>
        </p:txBody>
      </p:sp>
    </p:spTree>
    <p:extLst>
      <p:ext uri="{BB962C8B-B14F-4D97-AF65-F5344CB8AC3E}">
        <p14:creationId xmlns:p14="http://schemas.microsoft.com/office/powerpoint/2010/main" val="37273528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1">
            <a:extLst>
              <a:ext uri="{FF2B5EF4-FFF2-40B4-BE49-F238E27FC236}">
                <a16:creationId xmlns:a16="http://schemas.microsoft.com/office/drawing/2014/main" id="{700770F9-0787-B043-A459-004CE8191BD7}"/>
              </a:ext>
            </a:extLst>
          </p:cNvPr>
          <p:cNvSpPr/>
          <p:nvPr/>
        </p:nvSpPr>
        <p:spPr>
          <a:xfrm>
            <a:off x="4664672" y="2531101"/>
            <a:ext cx="4200107" cy="2240865"/>
          </a:xfrm>
          <a:prstGeom prst="rect">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cxnSp>
        <p:nvCxnSpPr>
          <p:cNvPr id="21" name="Straight Connector 20">
            <a:extLst>
              <a:ext uri="{FF2B5EF4-FFF2-40B4-BE49-F238E27FC236}">
                <a16:creationId xmlns:a16="http://schemas.microsoft.com/office/drawing/2014/main" id="{0A34F52C-EA09-A94F-B422-F4BCE9A3E65F}"/>
              </a:ext>
            </a:extLst>
          </p:cNvPr>
          <p:cNvCxnSpPr/>
          <p:nvPr/>
        </p:nvCxnSpPr>
        <p:spPr>
          <a:xfrm>
            <a:off x="2935791" y="982368"/>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Rectangle 11"/>
          <p:cNvSpPr/>
          <p:nvPr/>
        </p:nvSpPr>
        <p:spPr>
          <a:xfrm>
            <a:off x="464565" y="1649997"/>
            <a:ext cx="4200107" cy="2240865"/>
          </a:xfrm>
          <a:prstGeom prst="rect">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8" name="Rectangle 7">
            <a:extLst>
              <a:ext uri="{FF2B5EF4-FFF2-40B4-BE49-F238E27FC236}">
                <a16:creationId xmlns:a16="http://schemas.microsoft.com/office/drawing/2014/main" id="{0560CFEF-4651-9548-A1ED-CFBD2E0F9614}"/>
              </a:ext>
            </a:extLst>
          </p:cNvPr>
          <p:cNvSpPr/>
          <p:nvPr/>
        </p:nvSpPr>
        <p:spPr>
          <a:xfrm>
            <a:off x="4976693" y="2806686"/>
            <a:ext cx="3576063" cy="1689693"/>
          </a:xfrm>
          <a:prstGeom prst="rect">
            <a:avLst/>
          </a:prstGeom>
        </p:spPr>
        <p:txBody>
          <a:bodyPr wrap="square">
            <a:spAutoFit/>
          </a:bodyPr>
          <a:lstStyle/>
          <a:p>
            <a:pPr defTabSz="342900">
              <a:defRPr/>
            </a:pPr>
            <a:r>
              <a:rPr lang="en-US" sz="1730" b="1" dirty="0">
                <a:solidFill>
                  <a:schemeClr val="bg2"/>
                </a:solidFill>
                <a:latin typeface="Lora"/>
                <a:ea typeface="Lora"/>
                <a:cs typeface="Lora"/>
                <a:sym typeface="Lora"/>
              </a:rPr>
              <a:t>Machines :</a:t>
            </a:r>
          </a:p>
          <a:p>
            <a:pPr marL="257175" indent="-257175" defTabSz="342900">
              <a:buFont typeface="Courier New" panose="02070309020205020404" pitchFamily="49" charset="0"/>
              <a:buChar char="o"/>
              <a:defRPr/>
            </a:pPr>
            <a:r>
              <a:rPr lang="en-US" sz="1730" dirty="0">
                <a:solidFill>
                  <a:schemeClr val="bg2"/>
                </a:solidFill>
                <a:latin typeface="Lora"/>
                <a:ea typeface="Lora"/>
                <a:cs typeface="Lora"/>
                <a:sym typeface="Lora"/>
              </a:rPr>
              <a:t> A robot can sort 10,300 recycling items an hour under ideal conditions such as a high density of objects the robot is able to recognize.</a:t>
            </a:r>
          </a:p>
        </p:txBody>
      </p:sp>
      <p:sp>
        <p:nvSpPr>
          <p:cNvPr id="10" name="Rectangle 9">
            <a:extLst>
              <a:ext uri="{FF2B5EF4-FFF2-40B4-BE49-F238E27FC236}">
                <a16:creationId xmlns:a16="http://schemas.microsoft.com/office/drawing/2014/main" id="{6EFE8142-977E-3249-86DD-10312BF8D2B9}"/>
              </a:ext>
            </a:extLst>
          </p:cNvPr>
          <p:cNvSpPr/>
          <p:nvPr/>
        </p:nvSpPr>
        <p:spPr>
          <a:xfrm>
            <a:off x="810596" y="2068022"/>
            <a:ext cx="3542053" cy="1477328"/>
          </a:xfrm>
          <a:prstGeom prst="rect">
            <a:avLst/>
          </a:prstGeom>
        </p:spPr>
        <p:txBody>
          <a:bodyPr wrap="square">
            <a:spAutoFit/>
          </a:bodyPr>
          <a:lstStyle/>
          <a:p>
            <a:pPr defTabSz="342900">
              <a:defRPr/>
            </a:pPr>
            <a:r>
              <a:rPr lang="en-US" sz="1730" b="1" dirty="0">
                <a:solidFill>
                  <a:schemeClr val="bg2"/>
                </a:solidFill>
                <a:latin typeface="Lora"/>
                <a:ea typeface="Lora"/>
                <a:cs typeface="Lora"/>
                <a:sym typeface="Lora"/>
              </a:rPr>
              <a:t>Production : </a:t>
            </a:r>
          </a:p>
          <a:p>
            <a:pPr marL="257175" indent="-257175" defTabSz="342900">
              <a:buFont typeface="Courier New" panose="02070309020205020404" pitchFamily="49" charset="0"/>
              <a:buChar char="o"/>
              <a:defRPr/>
            </a:pPr>
            <a:r>
              <a:rPr lang="en-US" sz="1730" dirty="0">
                <a:solidFill>
                  <a:schemeClr val="bg2"/>
                </a:solidFill>
                <a:latin typeface="Lora"/>
                <a:ea typeface="Lora"/>
                <a:cs typeface="Lora"/>
                <a:sym typeface="Lora"/>
              </a:rPr>
              <a:t>The batch production line of a bakery can produce 12,000 loaves of bread an hour on a fully staffed shift.</a:t>
            </a:r>
          </a:p>
        </p:txBody>
      </p:sp>
      <p:sp>
        <p:nvSpPr>
          <p:cNvPr id="11" name="Google Shape;150;p26">
            <a:extLst>
              <a:ext uri="{FF2B5EF4-FFF2-40B4-BE49-F238E27FC236}">
                <a16:creationId xmlns:a16="http://schemas.microsoft.com/office/drawing/2014/main" id="{5EF85EE7-4E2D-EE4C-BA6C-9B1BEEC45248}"/>
              </a:ext>
            </a:extLst>
          </p:cNvPr>
          <p:cNvSpPr txBox="1">
            <a:spLocks/>
          </p:cNvSpPr>
          <p:nvPr/>
        </p:nvSpPr>
        <p:spPr>
          <a:xfrm>
            <a:off x="1584482" y="288318"/>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EXAMPLES… </a:t>
            </a:r>
          </a:p>
        </p:txBody>
      </p:sp>
      <p:sp>
        <p:nvSpPr>
          <p:cNvPr id="12" name="Oval 11">
            <a:extLst>
              <a:ext uri="{FF2B5EF4-FFF2-40B4-BE49-F238E27FC236}">
                <a16:creationId xmlns:a16="http://schemas.microsoft.com/office/drawing/2014/main" id="{3E82FF6E-4EEA-7040-A764-11889C032AC3}"/>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18</a:t>
            </a:r>
          </a:p>
        </p:txBody>
      </p:sp>
      <p:cxnSp>
        <p:nvCxnSpPr>
          <p:cNvPr id="23" name="Straight Connector 22">
            <a:extLst>
              <a:ext uri="{FF2B5EF4-FFF2-40B4-BE49-F238E27FC236}">
                <a16:creationId xmlns:a16="http://schemas.microsoft.com/office/drawing/2014/main" id="{38CD5150-98EF-4E41-BB3E-14508A144083}"/>
              </a:ext>
            </a:extLst>
          </p:cNvPr>
          <p:cNvCxnSpPr/>
          <p:nvPr/>
        </p:nvCxnSpPr>
        <p:spPr>
          <a:xfrm>
            <a:off x="2935790" y="6603604"/>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92B1A43C-A45E-4B4F-8D83-643608B864AC}"/>
              </a:ext>
            </a:extLst>
          </p:cNvPr>
          <p:cNvSpPr/>
          <p:nvPr/>
        </p:nvSpPr>
        <p:spPr>
          <a:xfrm>
            <a:off x="7825535" y="9035600"/>
            <a:ext cx="2085010" cy="1955920"/>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repair calls made by a computer service engineer in a day</a:t>
            </a:r>
          </a:p>
          <a:p>
            <a:pPr algn="ctr" defTabSz="342900">
              <a:defRPr/>
            </a:pPr>
            <a:r>
              <a:rPr lang="en-US" sz="1730" dirty="0">
                <a:solidFill>
                  <a:schemeClr val="bg2"/>
                </a:solidFill>
                <a:latin typeface="Lora"/>
                <a:ea typeface="Lora"/>
                <a:cs typeface="Lora"/>
                <a:sym typeface="Lora"/>
              </a:rPr>
              <a:t/>
            </a:r>
            <a:br>
              <a:rPr lang="en-US" sz="1730" dirty="0">
                <a:solidFill>
                  <a:schemeClr val="bg2"/>
                </a:solidFill>
                <a:latin typeface="Lora"/>
                <a:ea typeface="Lora"/>
                <a:cs typeface="Lora"/>
                <a:sym typeface="Lora"/>
              </a:rPr>
            </a:br>
            <a:endParaRPr lang="en-US" sz="1730" dirty="0">
              <a:solidFill>
                <a:schemeClr val="bg2"/>
              </a:solidFill>
              <a:latin typeface="Lora"/>
              <a:ea typeface="Lora"/>
              <a:cs typeface="Lora"/>
              <a:sym typeface="Lora"/>
            </a:endParaRPr>
          </a:p>
        </p:txBody>
      </p:sp>
      <p:sp>
        <p:nvSpPr>
          <p:cNvPr id="25" name="Rectangle 24">
            <a:extLst>
              <a:ext uri="{FF2B5EF4-FFF2-40B4-BE49-F238E27FC236}">
                <a16:creationId xmlns:a16="http://schemas.microsoft.com/office/drawing/2014/main" id="{E69B906D-A5A2-4CF3-ACEE-36DECB0768CD}"/>
              </a:ext>
            </a:extLst>
          </p:cNvPr>
          <p:cNvSpPr/>
          <p:nvPr/>
        </p:nvSpPr>
        <p:spPr>
          <a:xfrm>
            <a:off x="3509371" y="9096560"/>
            <a:ext cx="1984406" cy="1423467"/>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meals served by a restaurant during the lunch time period</a:t>
            </a:r>
          </a:p>
        </p:txBody>
      </p:sp>
      <p:sp>
        <p:nvSpPr>
          <p:cNvPr id="27" name="Rectangle 26">
            <a:extLst>
              <a:ext uri="{FF2B5EF4-FFF2-40B4-BE49-F238E27FC236}">
                <a16:creationId xmlns:a16="http://schemas.microsoft.com/office/drawing/2014/main" id="{9787782A-278E-48F9-BE7B-026BECCCD80A}"/>
              </a:ext>
            </a:extLst>
          </p:cNvPr>
          <p:cNvSpPr/>
          <p:nvPr/>
        </p:nvSpPr>
        <p:spPr>
          <a:xfrm>
            <a:off x="-1273088" y="9023408"/>
            <a:ext cx="1840595" cy="1423467"/>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calls a customer service agent can handle during a shift</a:t>
            </a:r>
          </a:p>
        </p:txBody>
      </p:sp>
      <p:sp>
        <p:nvSpPr>
          <p:cNvPr id="28" name="Rectangle 27">
            <a:extLst>
              <a:ext uri="{FF2B5EF4-FFF2-40B4-BE49-F238E27FC236}">
                <a16:creationId xmlns:a16="http://schemas.microsoft.com/office/drawing/2014/main" id="{969FA814-CA7E-4AE2-B4A7-435221D5921F}"/>
              </a:ext>
            </a:extLst>
          </p:cNvPr>
          <p:cNvSpPr/>
          <p:nvPr/>
        </p:nvSpPr>
        <p:spPr>
          <a:xfrm>
            <a:off x="564153" y="6995759"/>
            <a:ext cx="7064779" cy="1419619"/>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Service capacity is the maximum level of value-added activity over a period that the service process can consistently achieve.</a:t>
            </a:r>
          </a:p>
          <a:p>
            <a:pPr marL="285750" indent="-285750" defTabSz="342900">
              <a:buClr>
                <a:schemeClr val="bg2"/>
              </a:buClr>
              <a:buFont typeface="Wingdings" pitchFamily="2" charset="2"/>
              <a:buChar char="Ø"/>
              <a:defRPr/>
            </a:pPr>
            <a:endParaRPr lang="en-US" sz="1700" dirty="0">
              <a:solidFill>
                <a:schemeClr val="bg2"/>
              </a:solidFill>
              <a:latin typeface="Lora"/>
              <a:ea typeface="Lora"/>
              <a:cs typeface="Lora"/>
              <a:sym typeface="Lora"/>
            </a:endParaRPr>
          </a:p>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Examples: </a:t>
            </a:r>
          </a:p>
          <a:p>
            <a:pPr defTabSz="342900">
              <a:buClr>
                <a:schemeClr val="bg2"/>
              </a:buClr>
              <a:defRPr/>
            </a:pPr>
            <a:endParaRPr lang="en-US" sz="1700" dirty="0">
              <a:solidFill>
                <a:schemeClr val="bg2"/>
              </a:solidFill>
              <a:latin typeface="Lora"/>
              <a:ea typeface="Lora"/>
              <a:cs typeface="Lora"/>
              <a:sym typeface="Lora"/>
            </a:endParaRPr>
          </a:p>
        </p:txBody>
      </p:sp>
      <p:sp>
        <p:nvSpPr>
          <p:cNvPr id="29" name="Rectangle 28">
            <a:extLst>
              <a:ext uri="{FF2B5EF4-FFF2-40B4-BE49-F238E27FC236}">
                <a16:creationId xmlns:a16="http://schemas.microsoft.com/office/drawing/2014/main" id="{337865CA-0F59-4F13-8D0F-56B13E3567D7}"/>
              </a:ext>
            </a:extLst>
          </p:cNvPr>
          <p:cNvSpPr/>
          <p:nvPr/>
        </p:nvSpPr>
        <p:spPr>
          <a:xfrm>
            <a:off x="-1812172" y="8677155"/>
            <a:ext cx="2636667" cy="2240865"/>
          </a:xfrm>
          <a:prstGeom prst="rect">
            <a:avLst/>
          </a:prstGeom>
          <a:noFill/>
          <a:ln w="76200">
            <a:solidFill>
              <a:srgbClr val="FAE9D7"/>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1" name="Rectangle 30">
            <a:extLst>
              <a:ext uri="{FF2B5EF4-FFF2-40B4-BE49-F238E27FC236}">
                <a16:creationId xmlns:a16="http://schemas.microsoft.com/office/drawing/2014/main" id="{E521953F-C125-4553-A9AE-FF3240C9BA25}"/>
              </a:ext>
            </a:extLst>
          </p:cNvPr>
          <p:cNvSpPr/>
          <p:nvPr/>
        </p:nvSpPr>
        <p:spPr>
          <a:xfrm>
            <a:off x="3202292" y="8750307"/>
            <a:ext cx="2636667" cy="2240865"/>
          </a:xfrm>
          <a:prstGeom prst="rect">
            <a:avLst/>
          </a:prstGeom>
          <a:noFill/>
          <a:ln w="76200">
            <a:solidFill>
              <a:srgbClr val="A2C4C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2" name="Rectangle 31">
            <a:extLst>
              <a:ext uri="{FF2B5EF4-FFF2-40B4-BE49-F238E27FC236}">
                <a16:creationId xmlns:a16="http://schemas.microsoft.com/office/drawing/2014/main" id="{747CACC5-03EF-491C-B5DC-DFC2A9A2EAC3}"/>
              </a:ext>
            </a:extLst>
          </p:cNvPr>
          <p:cNvSpPr/>
          <p:nvPr/>
        </p:nvSpPr>
        <p:spPr>
          <a:xfrm>
            <a:off x="7549706" y="8689347"/>
            <a:ext cx="2636667" cy="2240862"/>
          </a:xfrm>
          <a:prstGeom prst="rect">
            <a:avLst/>
          </a:prstGeom>
          <a:noFill/>
          <a:ln w="76200">
            <a:solidFill>
              <a:srgbClr val="FAE9D7"/>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Google Shape;150;p26">
            <a:extLst>
              <a:ext uri="{FF2B5EF4-FFF2-40B4-BE49-F238E27FC236}">
                <a16:creationId xmlns:a16="http://schemas.microsoft.com/office/drawing/2014/main" id="{460CA43B-8C0C-544D-876B-0B7F762D8F34}"/>
              </a:ext>
            </a:extLst>
          </p:cNvPr>
          <p:cNvSpPr txBox="1">
            <a:spLocks/>
          </p:cNvSpPr>
          <p:nvPr/>
        </p:nvSpPr>
        <p:spPr>
          <a:xfrm>
            <a:off x="1584482" y="5828305"/>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200" dirty="0">
                <a:solidFill>
                  <a:schemeClr val="bg2"/>
                </a:solidFill>
              </a:rPr>
              <a:t>SERVICE </a:t>
            </a:r>
            <a:r>
              <a:rPr lang="en-US" sz="3100" dirty="0">
                <a:solidFill>
                  <a:schemeClr val="bg2"/>
                </a:solidFill>
              </a:rPr>
              <a:t>CAPACITY</a:t>
            </a:r>
            <a:r>
              <a:rPr lang="en-US" sz="3200" dirty="0">
                <a:solidFill>
                  <a:schemeClr val="bg2"/>
                </a:solidFill>
              </a:rPr>
              <a:t> </a:t>
            </a:r>
          </a:p>
        </p:txBody>
      </p:sp>
    </p:spTree>
    <p:extLst>
      <p:ext uri="{BB962C8B-B14F-4D97-AF65-F5344CB8AC3E}">
        <p14:creationId xmlns:p14="http://schemas.microsoft.com/office/powerpoint/2010/main" val="9781797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0A34F52C-EA09-A94F-B422-F4BCE9A3E65F}"/>
              </a:ext>
            </a:extLst>
          </p:cNvPr>
          <p:cNvCxnSpPr/>
          <p:nvPr/>
        </p:nvCxnSpPr>
        <p:spPr>
          <a:xfrm>
            <a:off x="2935790" y="909940"/>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0560CFEF-4651-9548-A1ED-CFBD2E0F9614}"/>
              </a:ext>
            </a:extLst>
          </p:cNvPr>
          <p:cNvSpPr/>
          <p:nvPr/>
        </p:nvSpPr>
        <p:spPr>
          <a:xfrm>
            <a:off x="6350303" y="2963984"/>
            <a:ext cx="2085010" cy="1955920"/>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repair calls made by a computer service engineer in a day</a:t>
            </a:r>
          </a:p>
          <a:p>
            <a:pPr algn="ctr" defTabSz="342900">
              <a:defRPr/>
            </a:pPr>
            <a:r>
              <a:rPr lang="en-US" sz="1730" dirty="0">
                <a:solidFill>
                  <a:schemeClr val="bg2"/>
                </a:solidFill>
                <a:latin typeface="Lora"/>
                <a:ea typeface="Lora"/>
                <a:cs typeface="Lora"/>
                <a:sym typeface="Lora"/>
              </a:rPr>
              <a:t/>
            </a:r>
            <a:br>
              <a:rPr lang="en-US" sz="1730" dirty="0">
                <a:solidFill>
                  <a:schemeClr val="bg2"/>
                </a:solidFill>
                <a:latin typeface="Lora"/>
                <a:ea typeface="Lora"/>
                <a:cs typeface="Lora"/>
                <a:sym typeface="Lora"/>
              </a:rPr>
            </a:br>
            <a:endParaRPr lang="en-US" sz="1730" dirty="0">
              <a:solidFill>
                <a:schemeClr val="bg2"/>
              </a:solidFill>
              <a:latin typeface="Lora"/>
              <a:ea typeface="Lora"/>
              <a:cs typeface="Lora"/>
              <a:sym typeface="Lora"/>
            </a:endParaRPr>
          </a:p>
        </p:txBody>
      </p:sp>
      <p:sp>
        <p:nvSpPr>
          <p:cNvPr id="10" name="Rectangle 9">
            <a:extLst>
              <a:ext uri="{FF2B5EF4-FFF2-40B4-BE49-F238E27FC236}">
                <a16:creationId xmlns:a16="http://schemas.microsoft.com/office/drawing/2014/main" id="{6EFE8142-977E-3249-86DD-10312BF8D2B9}"/>
              </a:ext>
            </a:extLst>
          </p:cNvPr>
          <p:cNvSpPr/>
          <p:nvPr/>
        </p:nvSpPr>
        <p:spPr>
          <a:xfrm>
            <a:off x="3509371" y="2963984"/>
            <a:ext cx="1984406" cy="1423467"/>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meals served by a restaurant during the lunch time period</a:t>
            </a:r>
          </a:p>
        </p:txBody>
      </p:sp>
      <p:sp>
        <p:nvSpPr>
          <p:cNvPr id="11" name="Google Shape;150;p26">
            <a:extLst>
              <a:ext uri="{FF2B5EF4-FFF2-40B4-BE49-F238E27FC236}">
                <a16:creationId xmlns:a16="http://schemas.microsoft.com/office/drawing/2014/main" id="{5EF85EE7-4E2D-EE4C-BA6C-9B1BEEC45248}"/>
              </a:ext>
            </a:extLst>
          </p:cNvPr>
          <p:cNvSpPr txBox="1">
            <a:spLocks/>
          </p:cNvSpPr>
          <p:nvPr/>
        </p:nvSpPr>
        <p:spPr>
          <a:xfrm>
            <a:off x="1584481" y="205319"/>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200" dirty="0">
                <a:solidFill>
                  <a:schemeClr val="bg2"/>
                </a:solidFill>
              </a:rPr>
              <a:t>SERVICE </a:t>
            </a:r>
            <a:r>
              <a:rPr lang="en-US" sz="3100" dirty="0">
                <a:solidFill>
                  <a:schemeClr val="bg2"/>
                </a:solidFill>
              </a:rPr>
              <a:t>CAPACITY</a:t>
            </a:r>
            <a:r>
              <a:rPr lang="en-US" sz="3200" dirty="0">
                <a:solidFill>
                  <a:schemeClr val="bg2"/>
                </a:solidFill>
              </a:rPr>
              <a:t> </a:t>
            </a:r>
          </a:p>
        </p:txBody>
      </p:sp>
      <p:sp>
        <p:nvSpPr>
          <p:cNvPr id="13" name="Rectangle 12">
            <a:extLst>
              <a:ext uri="{FF2B5EF4-FFF2-40B4-BE49-F238E27FC236}">
                <a16:creationId xmlns:a16="http://schemas.microsoft.com/office/drawing/2014/main" id="{2A2FEB40-E070-2C44-9324-C4C6F8668925}"/>
              </a:ext>
            </a:extLst>
          </p:cNvPr>
          <p:cNvSpPr/>
          <p:nvPr/>
        </p:nvSpPr>
        <p:spPr>
          <a:xfrm>
            <a:off x="729797" y="2963984"/>
            <a:ext cx="1840595" cy="1423467"/>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calls a customer service agent can handle during a shift</a:t>
            </a:r>
          </a:p>
        </p:txBody>
      </p:sp>
      <p:sp>
        <p:nvSpPr>
          <p:cNvPr id="15" name="Rectangle 14">
            <a:extLst>
              <a:ext uri="{FF2B5EF4-FFF2-40B4-BE49-F238E27FC236}">
                <a16:creationId xmlns:a16="http://schemas.microsoft.com/office/drawing/2014/main" id="{8113A4F0-29B0-744E-9E50-F14BB090546B}"/>
              </a:ext>
            </a:extLst>
          </p:cNvPr>
          <p:cNvSpPr/>
          <p:nvPr/>
        </p:nvSpPr>
        <p:spPr>
          <a:xfrm>
            <a:off x="564153" y="1302095"/>
            <a:ext cx="7064779" cy="1419619"/>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Service capacity is the maximum level of value-added activity over a period that the service process can consistently achieve.</a:t>
            </a:r>
          </a:p>
          <a:p>
            <a:pPr marL="285750" indent="-285750" defTabSz="342900">
              <a:buClr>
                <a:schemeClr val="bg2"/>
              </a:buClr>
              <a:buFont typeface="Wingdings" pitchFamily="2" charset="2"/>
              <a:buChar char="Ø"/>
              <a:defRPr/>
            </a:pPr>
            <a:endParaRPr lang="en-US" sz="1700" dirty="0">
              <a:solidFill>
                <a:schemeClr val="bg2"/>
              </a:solidFill>
              <a:latin typeface="Lora"/>
              <a:ea typeface="Lora"/>
              <a:cs typeface="Lora"/>
              <a:sym typeface="Lora"/>
            </a:endParaRPr>
          </a:p>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Examples: </a:t>
            </a:r>
          </a:p>
          <a:p>
            <a:pPr defTabSz="342900">
              <a:buClr>
                <a:schemeClr val="bg2"/>
              </a:buClr>
              <a:defRPr/>
            </a:pPr>
            <a:endParaRPr lang="en-US" sz="1700" dirty="0">
              <a:solidFill>
                <a:schemeClr val="bg2"/>
              </a:solidFill>
              <a:latin typeface="Lora"/>
              <a:ea typeface="Lora"/>
              <a:cs typeface="Lora"/>
              <a:sym typeface="Lora"/>
            </a:endParaRPr>
          </a:p>
        </p:txBody>
      </p:sp>
      <p:sp>
        <p:nvSpPr>
          <p:cNvPr id="16" name="Oval 15">
            <a:extLst>
              <a:ext uri="{FF2B5EF4-FFF2-40B4-BE49-F238E27FC236}">
                <a16:creationId xmlns:a16="http://schemas.microsoft.com/office/drawing/2014/main" id="{0A0D5CE9-35A6-D54A-988E-A19020360AD1}"/>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19</a:t>
            </a:r>
          </a:p>
        </p:txBody>
      </p:sp>
      <p:sp>
        <p:nvSpPr>
          <p:cNvPr id="2" name="Rectangle 1">
            <a:extLst>
              <a:ext uri="{FF2B5EF4-FFF2-40B4-BE49-F238E27FC236}">
                <a16:creationId xmlns:a16="http://schemas.microsoft.com/office/drawing/2014/main" id="{82120AA6-44FE-4187-8915-05B90E490D75}"/>
              </a:ext>
            </a:extLst>
          </p:cNvPr>
          <p:cNvSpPr/>
          <p:nvPr/>
        </p:nvSpPr>
        <p:spPr>
          <a:xfrm>
            <a:off x="333620" y="2617731"/>
            <a:ext cx="2636667" cy="2240865"/>
          </a:xfrm>
          <a:prstGeom prst="rect">
            <a:avLst/>
          </a:prstGeom>
          <a:noFill/>
          <a:ln w="76200">
            <a:solidFill>
              <a:srgbClr val="FAE9D7"/>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88D2D21B-E91E-43BD-83E7-EF1EE2B549DE}"/>
              </a:ext>
            </a:extLst>
          </p:cNvPr>
          <p:cNvSpPr/>
          <p:nvPr/>
        </p:nvSpPr>
        <p:spPr>
          <a:xfrm>
            <a:off x="3202292" y="2617731"/>
            <a:ext cx="2636667" cy="2240865"/>
          </a:xfrm>
          <a:prstGeom prst="rect">
            <a:avLst/>
          </a:prstGeom>
          <a:noFill/>
          <a:ln w="76200">
            <a:solidFill>
              <a:srgbClr val="A2C4C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Rectangle 3">
            <a:extLst>
              <a:ext uri="{FF2B5EF4-FFF2-40B4-BE49-F238E27FC236}">
                <a16:creationId xmlns:a16="http://schemas.microsoft.com/office/drawing/2014/main" id="{AF3B4804-AEA2-45C5-98B6-F0561A20822E}"/>
              </a:ext>
            </a:extLst>
          </p:cNvPr>
          <p:cNvSpPr/>
          <p:nvPr/>
        </p:nvSpPr>
        <p:spPr>
          <a:xfrm>
            <a:off x="6074474" y="2617731"/>
            <a:ext cx="2636667" cy="2240862"/>
          </a:xfrm>
          <a:prstGeom prst="rect">
            <a:avLst/>
          </a:prstGeom>
          <a:noFill/>
          <a:ln w="76200">
            <a:solidFill>
              <a:srgbClr val="FAE9D7"/>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7" name="Straight Connector 16">
            <a:extLst>
              <a:ext uri="{FF2B5EF4-FFF2-40B4-BE49-F238E27FC236}">
                <a16:creationId xmlns:a16="http://schemas.microsoft.com/office/drawing/2014/main" id="{EBF7DE66-3626-471D-95B4-6D0D38C76F61}"/>
              </a:ext>
            </a:extLst>
          </p:cNvPr>
          <p:cNvCxnSpPr>
            <a:cxnSpLocks/>
          </p:cNvCxnSpPr>
          <p:nvPr/>
        </p:nvCxnSpPr>
        <p:spPr>
          <a:xfrm flipV="1">
            <a:off x="-1632982" y="3760509"/>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562A4E24-5772-432F-B1F9-4A30267AD5B7}"/>
              </a:ext>
            </a:extLst>
          </p:cNvPr>
          <p:cNvCxnSpPr>
            <a:cxnSpLocks/>
          </p:cNvCxnSpPr>
          <p:nvPr/>
        </p:nvCxnSpPr>
        <p:spPr>
          <a:xfrm flipV="1">
            <a:off x="-4559026" y="3440827"/>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9" name="Straight Connector 18">
            <a:extLst>
              <a:ext uri="{FF2B5EF4-FFF2-40B4-BE49-F238E27FC236}">
                <a16:creationId xmlns:a16="http://schemas.microsoft.com/office/drawing/2014/main" id="{7D0C9834-9FF9-479C-BD27-B16781F0D038}"/>
              </a:ext>
            </a:extLst>
          </p:cNvPr>
          <p:cNvCxnSpPr>
            <a:cxnSpLocks/>
          </p:cNvCxnSpPr>
          <p:nvPr/>
        </p:nvCxnSpPr>
        <p:spPr>
          <a:xfrm flipV="1">
            <a:off x="-7285898" y="3745492"/>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0" name="Google Shape;448;p37">
            <a:extLst>
              <a:ext uri="{FF2B5EF4-FFF2-40B4-BE49-F238E27FC236}">
                <a16:creationId xmlns:a16="http://schemas.microsoft.com/office/drawing/2014/main" id="{12F3CDBC-FA9E-4385-84B0-A7A6347F9A77}"/>
              </a:ext>
            </a:extLst>
          </p:cNvPr>
          <p:cNvCxnSpPr/>
          <p:nvPr/>
        </p:nvCxnSpPr>
        <p:spPr>
          <a:xfrm>
            <a:off x="-8684754" y="3792664"/>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22" name="Google Shape;449;p37">
            <a:extLst>
              <a:ext uri="{FF2B5EF4-FFF2-40B4-BE49-F238E27FC236}">
                <a16:creationId xmlns:a16="http://schemas.microsoft.com/office/drawing/2014/main" id="{833AB632-01D9-45B5-BF42-71E01B4236E3}"/>
              </a:ext>
            </a:extLst>
          </p:cNvPr>
          <p:cNvSpPr/>
          <p:nvPr/>
        </p:nvSpPr>
        <p:spPr>
          <a:xfrm>
            <a:off x="-7380528" y="3693664"/>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52;p37">
            <a:extLst>
              <a:ext uri="{FF2B5EF4-FFF2-40B4-BE49-F238E27FC236}">
                <a16:creationId xmlns:a16="http://schemas.microsoft.com/office/drawing/2014/main" id="{679023D2-C491-4626-9D70-FAA47866C38D}"/>
              </a:ext>
            </a:extLst>
          </p:cNvPr>
          <p:cNvSpPr/>
          <p:nvPr/>
        </p:nvSpPr>
        <p:spPr>
          <a:xfrm>
            <a:off x="-1731682" y="3693664"/>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53;p37">
            <a:extLst>
              <a:ext uri="{FF2B5EF4-FFF2-40B4-BE49-F238E27FC236}">
                <a16:creationId xmlns:a16="http://schemas.microsoft.com/office/drawing/2014/main" id="{B9AD56B9-C421-408F-AE91-E1CF26DE4FA9}"/>
              </a:ext>
            </a:extLst>
          </p:cNvPr>
          <p:cNvSpPr/>
          <p:nvPr/>
        </p:nvSpPr>
        <p:spPr>
          <a:xfrm>
            <a:off x="-4657714" y="3693664"/>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54;p37">
            <a:extLst>
              <a:ext uri="{FF2B5EF4-FFF2-40B4-BE49-F238E27FC236}">
                <a16:creationId xmlns:a16="http://schemas.microsoft.com/office/drawing/2014/main" id="{9AD5AA6E-F7E1-4251-B8F5-B4838E293DEF}"/>
              </a:ext>
            </a:extLst>
          </p:cNvPr>
          <p:cNvSpPr txBox="1">
            <a:spLocks/>
          </p:cNvSpPr>
          <p:nvPr/>
        </p:nvSpPr>
        <p:spPr>
          <a:xfrm>
            <a:off x="-8696296" y="4206640"/>
            <a:ext cx="2820796"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1900"/>
              <a:t>Determining Capacity Requirements</a:t>
            </a:r>
            <a:endParaRPr lang="en-US" sz="1900" dirty="0"/>
          </a:p>
        </p:txBody>
      </p:sp>
      <p:sp>
        <p:nvSpPr>
          <p:cNvPr id="26" name="Google Shape;456;p37">
            <a:extLst>
              <a:ext uri="{FF2B5EF4-FFF2-40B4-BE49-F238E27FC236}">
                <a16:creationId xmlns:a16="http://schemas.microsoft.com/office/drawing/2014/main" id="{491F2B27-F4C6-4C84-933F-0BEB418AF427}"/>
              </a:ext>
            </a:extLst>
          </p:cNvPr>
          <p:cNvSpPr txBox="1">
            <a:spLocks/>
          </p:cNvSpPr>
          <p:nvPr/>
        </p:nvSpPr>
        <p:spPr>
          <a:xfrm>
            <a:off x="-5912380" y="2704105"/>
            <a:ext cx="2706708"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1900"/>
              <a:t>Analyzing Current Capacity</a:t>
            </a:r>
            <a:endParaRPr lang="en-US" sz="1900" dirty="0"/>
          </a:p>
        </p:txBody>
      </p:sp>
      <p:sp>
        <p:nvSpPr>
          <p:cNvPr id="27" name="Google Shape;458;p37">
            <a:extLst>
              <a:ext uri="{FF2B5EF4-FFF2-40B4-BE49-F238E27FC236}">
                <a16:creationId xmlns:a16="http://schemas.microsoft.com/office/drawing/2014/main" id="{5BB5536D-F417-41AC-B62B-CCFD8DBB7774}"/>
              </a:ext>
            </a:extLst>
          </p:cNvPr>
          <p:cNvSpPr txBox="1">
            <a:spLocks/>
          </p:cNvSpPr>
          <p:nvPr/>
        </p:nvSpPr>
        <p:spPr>
          <a:xfrm>
            <a:off x="-2771756" y="4206640"/>
            <a:ext cx="2277548"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1900"/>
              <a:t>Planning For The Future</a:t>
            </a:r>
            <a:endParaRPr lang="en-US" sz="1900" dirty="0"/>
          </a:p>
        </p:txBody>
      </p:sp>
      <p:sp>
        <p:nvSpPr>
          <p:cNvPr id="28" name="Rectangle 27">
            <a:extLst>
              <a:ext uri="{FF2B5EF4-FFF2-40B4-BE49-F238E27FC236}">
                <a16:creationId xmlns:a16="http://schemas.microsoft.com/office/drawing/2014/main" id="{4953D444-C790-4567-97D8-E31F8928CFFB}"/>
              </a:ext>
            </a:extLst>
          </p:cNvPr>
          <p:cNvSpPr/>
          <p:nvPr/>
        </p:nvSpPr>
        <p:spPr>
          <a:xfrm>
            <a:off x="-8519508" y="1285233"/>
            <a:ext cx="8070137" cy="1138773"/>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Capacity planning is the process of determining the production capacity needed by an organization to meet changing demands for its products. </a:t>
            </a:r>
          </a:p>
          <a:p>
            <a:pPr marL="285750" indent="-285750" defTabSz="342900">
              <a:buClr>
                <a:schemeClr val="bg2"/>
              </a:buClr>
              <a:buFont typeface="Wingdings" pitchFamily="2" charset="2"/>
              <a:buChar char="Ø"/>
              <a:defRPr/>
            </a:pPr>
            <a:endParaRPr lang="en-US" sz="1700" dirty="0">
              <a:solidFill>
                <a:schemeClr val="bg2"/>
              </a:solidFill>
              <a:latin typeface="Lora"/>
              <a:ea typeface="Lora"/>
              <a:cs typeface="Lora"/>
              <a:sym typeface="Lora"/>
            </a:endParaRPr>
          </a:p>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Planning for capacity breaks down into three steps: </a:t>
            </a:r>
          </a:p>
        </p:txBody>
      </p:sp>
      <p:sp>
        <p:nvSpPr>
          <p:cNvPr id="29" name="Title 3">
            <a:extLst>
              <a:ext uri="{FF2B5EF4-FFF2-40B4-BE49-F238E27FC236}">
                <a16:creationId xmlns:a16="http://schemas.microsoft.com/office/drawing/2014/main" id="{2FA8D136-AF44-4E18-8A3A-5640F85B17AE}"/>
              </a:ext>
            </a:extLst>
          </p:cNvPr>
          <p:cNvSpPr txBox="1">
            <a:spLocks/>
          </p:cNvSpPr>
          <p:nvPr/>
        </p:nvSpPr>
        <p:spPr>
          <a:xfrm>
            <a:off x="-8519508" y="408399"/>
            <a:ext cx="8025300" cy="57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LY" sz="2700"/>
              <a:t>CAPACITY PLANNING</a:t>
            </a:r>
            <a:endParaRPr lang="en-LY" sz="2700" dirty="0"/>
          </a:p>
        </p:txBody>
      </p:sp>
    </p:spTree>
    <p:extLst>
      <p:ext uri="{BB962C8B-B14F-4D97-AF65-F5344CB8AC3E}">
        <p14:creationId xmlns:p14="http://schemas.microsoft.com/office/powerpoint/2010/main" val="42136999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191" y="0"/>
            <a:ext cx="325336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p:nvPr/>
        </p:nvCxnSpPr>
        <p:spPr>
          <a:xfrm>
            <a:off x="1413149" y="2571750"/>
            <a:ext cx="44734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8241" y="1816421"/>
            <a:ext cx="1999266" cy="577081"/>
          </a:xfrm>
          <a:prstGeom prst="rect">
            <a:avLst/>
          </a:prstGeom>
          <a:noFill/>
        </p:spPr>
        <p:txBody>
          <a:bodyPr wrap="none" rtlCol="0">
            <a:spAutoFit/>
          </a:bodyPr>
          <a:lstStyle/>
          <a:p>
            <a:pPr algn="ctr"/>
            <a:r>
              <a:rPr lang="en-US" sz="315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2" name="Hexagon 21"/>
          <p:cNvSpPr/>
          <p:nvPr/>
        </p:nvSpPr>
        <p:spPr>
          <a:xfrm rot="5400000">
            <a:off x="1272800" y="973934"/>
            <a:ext cx="710148" cy="612197"/>
          </a:xfrm>
          <a:prstGeom prst="hexagon">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effectLst>
                <a:outerShdw blurRad="38100" dist="38100" dir="2700000" algn="tl">
                  <a:srgbClr val="000000">
                    <a:alpha val="43137"/>
                  </a:srgbClr>
                </a:outerShdw>
              </a:effectLst>
            </a:endParaRPr>
          </a:p>
        </p:txBody>
      </p:sp>
      <p:sp>
        <p:nvSpPr>
          <p:cNvPr id="23" name="Shape 2785"/>
          <p:cNvSpPr/>
          <p:nvPr/>
        </p:nvSpPr>
        <p:spPr>
          <a:xfrm>
            <a:off x="1476523" y="11561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 name="TextBox 13"/>
          <p:cNvSpPr txBox="1"/>
          <p:nvPr/>
        </p:nvSpPr>
        <p:spPr>
          <a:xfrm>
            <a:off x="3539494" y="382156"/>
            <a:ext cx="3112806"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Definitions.</a:t>
            </a:r>
          </a:p>
        </p:txBody>
      </p:sp>
      <p:sp>
        <p:nvSpPr>
          <p:cNvPr id="17" name="TextBox 13"/>
          <p:cNvSpPr txBox="1"/>
          <p:nvPr/>
        </p:nvSpPr>
        <p:spPr>
          <a:xfrm>
            <a:off x="3521187" y="1620790"/>
            <a:ext cx="4569295" cy="600164"/>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Difference Between Design And System Capacity.</a:t>
            </a:r>
          </a:p>
        </p:txBody>
      </p:sp>
      <p:sp>
        <p:nvSpPr>
          <p:cNvPr id="18" name="TextBox 13"/>
          <p:cNvSpPr txBox="1"/>
          <p:nvPr/>
        </p:nvSpPr>
        <p:spPr>
          <a:xfrm>
            <a:off x="3521187" y="889596"/>
            <a:ext cx="4440161" cy="600164"/>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Manufacturing And Service Systems.</a:t>
            </a:r>
          </a:p>
        </p:txBody>
      </p:sp>
      <p:sp>
        <p:nvSpPr>
          <p:cNvPr id="19" name="TextBox 13"/>
          <p:cNvSpPr txBox="1"/>
          <p:nvPr/>
        </p:nvSpPr>
        <p:spPr>
          <a:xfrm>
            <a:off x="3539494" y="2393180"/>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Capacity Planning.</a:t>
            </a:r>
          </a:p>
        </p:txBody>
      </p:sp>
      <p:sp>
        <p:nvSpPr>
          <p:cNvPr id="21" name="TextBox 13">
            <a:extLst>
              <a:ext uri="{FF2B5EF4-FFF2-40B4-BE49-F238E27FC236}">
                <a16:creationId xmlns:a16="http://schemas.microsoft.com/office/drawing/2014/main" id="{DBA04D64-92E0-074A-8A9F-1E22C643D876}"/>
              </a:ext>
            </a:extLst>
          </p:cNvPr>
          <p:cNvSpPr txBox="1"/>
          <p:nvPr/>
        </p:nvSpPr>
        <p:spPr>
          <a:xfrm>
            <a:off x="3535363" y="2930981"/>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Process Of Capacity Planning.</a:t>
            </a:r>
          </a:p>
        </p:txBody>
      </p:sp>
      <p:sp>
        <p:nvSpPr>
          <p:cNvPr id="24" name="TextBox 13">
            <a:extLst>
              <a:ext uri="{FF2B5EF4-FFF2-40B4-BE49-F238E27FC236}">
                <a16:creationId xmlns:a16="http://schemas.microsoft.com/office/drawing/2014/main" id="{2ABC9571-2F16-F14F-8B18-EDCC342EC797}"/>
              </a:ext>
            </a:extLst>
          </p:cNvPr>
          <p:cNvSpPr txBox="1"/>
          <p:nvPr/>
        </p:nvSpPr>
        <p:spPr>
          <a:xfrm>
            <a:off x="3549541" y="4426006"/>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References.</a:t>
            </a:r>
          </a:p>
        </p:txBody>
      </p:sp>
      <p:sp>
        <p:nvSpPr>
          <p:cNvPr id="16" name="Oval 15">
            <a:extLst>
              <a:ext uri="{FF2B5EF4-FFF2-40B4-BE49-F238E27FC236}">
                <a16:creationId xmlns:a16="http://schemas.microsoft.com/office/drawing/2014/main" id="{F0510A0A-C3D4-2E47-8D08-C9588C1B3CB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2</a:t>
            </a:r>
          </a:p>
        </p:txBody>
      </p:sp>
      <p:sp>
        <p:nvSpPr>
          <p:cNvPr id="25" name="TextBox 13">
            <a:extLst>
              <a:ext uri="{FF2B5EF4-FFF2-40B4-BE49-F238E27FC236}">
                <a16:creationId xmlns:a16="http://schemas.microsoft.com/office/drawing/2014/main" id="{77FA54C4-9594-1B44-B60E-A9C27FC748DE}"/>
              </a:ext>
            </a:extLst>
          </p:cNvPr>
          <p:cNvSpPr txBox="1"/>
          <p:nvPr/>
        </p:nvSpPr>
        <p:spPr>
          <a:xfrm>
            <a:off x="3539493" y="4017443"/>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Conclusion.</a:t>
            </a:r>
          </a:p>
        </p:txBody>
      </p:sp>
      <p:sp>
        <p:nvSpPr>
          <p:cNvPr id="26" name="TextBox 13">
            <a:extLst>
              <a:ext uri="{FF2B5EF4-FFF2-40B4-BE49-F238E27FC236}">
                <a16:creationId xmlns:a16="http://schemas.microsoft.com/office/drawing/2014/main" id="{26A4EB50-63FD-0E42-A250-5E2ECBF9B09D}"/>
              </a:ext>
            </a:extLst>
          </p:cNvPr>
          <p:cNvSpPr txBox="1"/>
          <p:nvPr/>
        </p:nvSpPr>
        <p:spPr>
          <a:xfrm>
            <a:off x="3535363" y="3412258"/>
            <a:ext cx="4440161" cy="600164"/>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b="1" spc="300" dirty="0">
                <a:solidFill>
                  <a:schemeClr val="tx1">
                    <a:lumMod val="50000"/>
                    <a:lumOff val="50000"/>
                  </a:schemeClr>
                </a:solidFill>
                <a:latin typeface="Lato Black" charset="0"/>
                <a:ea typeface="Lato Black" charset="0"/>
                <a:cs typeface="Lato Black" charset="0"/>
              </a:rPr>
              <a:t>Importance Of Capacity Design.</a:t>
            </a:r>
          </a:p>
        </p:txBody>
      </p:sp>
      <p:sp>
        <p:nvSpPr>
          <p:cNvPr id="20" name="Google Shape;220;p28">
            <a:extLst>
              <a:ext uri="{FF2B5EF4-FFF2-40B4-BE49-F238E27FC236}">
                <a16:creationId xmlns:a16="http://schemas.microsoft.com/office/drawing/2014/main" id="{FC477440-4EB8-40E4-831C-745CFDEC6DBC}"/>
              </a:ext>
            </a:extLst>
          </p:cNvPr>
          <p:cNvSpPr txBox="1">
            <a:spLocks/>
          </p:cNvSpPr>
          <p:nvPr/>
        </p:nvSpPr>
        <p:spPr>
          <a:xfrm>
            <a:off x="-9552988" y="1750111"/>
            <a:ext cx="3834929"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Aft>
                <a:spcPts val="1600"/>
              </a:spcAft>
              <a:buClr>
                <a:schemeClr val="accent4"/>
              </a:buClr>
              <a:buSzPct val="120000"/>
              <a:buFont typeface="Wingdings" pitchFamily="2" charset="2"/>
              <a:buChar char="Ø"/>
            </a:pPr>
            <a:r>
              <a:rPr lang="en-US"/>
              <a:t>Capacity is the maximum level of output that a company can sustain to make a product or provide a service. </a:t>
            </a:r>
          </a:p>
          <a:p>
            <a:pPr marL="285750" indent="-285750">
              <a:spcAft>
                <a:spcPts val="1600"/>
              </a:spcAft>
              <a:buClr>
                <a:schemeClr val="accent4"/>
              </a:buClr>
              <a:buSzPct val="120000"/>
              <a:buFont typeface="Wingdings" pitchFamily="2" charset="2"/>
              <a:buChar char="Ø"/>
            </a:pPr>
            <a:r>
              <a:rPr lang="en-US"/>
              <a:t>The capacity of the manufacturing unit can be expressed in number of units of output per period.</a:t>
            </a:r>
          </a:p>
          <a:p>
            <a:pPr marL="285750" indent="-285750">
              <a:spcAft>
                <a:spcPts val="1600"/>
              </a:spcAft>
              <a:buClr>
                <a:schemeClr val="accent4"/>
              </a:buClr>
              <a:buSzPct val="120000"/>
              <a:buFont typeface="Wingdings" pitchFamily="2" charset="2"/>
              <a:buChar char="Ø"/>
            </a:pPr>
            <a:r>
              <a:rPr lang="en-US"/>
              <a:t>Planning for capacity requires management to accept limitations on the production process.</a:t>
            </a:r>
            <a:endParaRPr lang="en-US" dirty="0"/>
          </a:p>
        </p:txBody>
      </p:sp>
      <p:sp>
        <p:nvSpPr>
          <p:cNvPr id="27" name="Google Shape;221;p28">
            <a:extLst>
              <a:ext uri="{FF2B5EF4-FFF2-40B4-BE49-F238E27FC236}">
                <a16:creationId xmlns:a16="http://schemas.microsoft.com/office/drawing/2014/main" id="{AC2F8CC8-4F64-4D3E-ABC5-85E38165221E}"/>
              </a:ext>
            </a:extLst>
          </p:cNvPr>
          <p:cNvSpPr txBox="1">
            <a:spLocks/>
          </p:cNvSpPr>
          <p:nvPr/>
        </p:nvSpPr>
        <p:spPr>
          <a:xfrm>
            <a:off x="-9308968" y="445025"/>
            <a:ext cx="8025300" cy="572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solidFill>
                  <a:schemeClr val="bg2"/>
                </a:solidFill>
              </a:rPr>
              <a:t>DEFINITIONS</a:t>
            </a:r>
            <a:endParaRPr lang="en-US" dirty="0">
              <a:solidFill>
                <a:schemeClr val="bg2"/>
              </a:solidFill>
            </a:endParaRPr>
          </a:p>
        </p:txBody>
      </p:sp>
      <p:pic>
        <p:nvPicPr>
          <p:cNvPr id="28" name="Picture 27" descr="A close up of a logo&#10;&#10;Description automatically generated">
            <a:extLst>
              <a:ext uri="{FF2B5EF4-FFF2-40B4-BE49-F238E27FC236}">
                <a16:creationId xmlns:a16="http://schemas.microsoft.com/office/drawing/2014/main" id="{20924FBC-36D2-4C5D-8FB8-0488ECD02012}"/>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5550239" y="656947"/>
            <a:ext cx="4510591" cy="4320459"/>
          </a:xfrm>
          <a:prstGeom prst="rect">
            <a:avLst/>
          </a:prstGeom>
        </p:spPr>
      </p:pic>
    </p:spTree>
    <p:extLst>
      <p:ext uri="{BB962C8B-B14F-4D97-AF65-F5344CB8AC3E}">
        <p14:creationId xmlns:p14="http://schemas.microsoft.com/office/powerpoint/2010/main" val="3022469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31963CB5-63EF-1544-B740-553525BF6FFE}"/>
              </a:ext>
            </a:extLst>
          </p:cNvPr>
          <p:cNvCxnSpPr>
            <a:cxnSpLocks/>
          </p:cNvCxnSpPr>
          <p:nvPr/>
        </p:nvCxnSpPr>
        <p:spPr>
          <a:xfrm flipV="1">
            <a:off x="7352522" y="3760509"/>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992E3135-0F4A-7745-91D3-76AFB5290CA3}"/>
              </a:ext>
            </a:extLst>
          </p:cNvPr>
          <p:cNvCxnSpPr>
            <a:cxnSpLocks/>
          </p:cNvCxnSpPr>
          <p:nvPr/>
        </p:nvCxnSpPr>
        <p:spPr>
          <a:xfrm flipV="1">
            <a:off x="4426478" y="3440827"/>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3" name="Straight Connector 2">
            <a:extLst>
              <a:ext uri="{FF2B5EF4-FFF2-40B4-BE49-F238E27FC236}">
                <a16:creationId xmlns:a16="http://schemas.microsoft.com/office/drawing/2014/main" id="{B55DAB9A-7B28-9645-82DA-5F0D2B6F301C}"/>
              </a:ext>
            </a:extLst>
          </p:cNvPr>
          <p:cNvCxnSpPr>
            <a:cxnSpLocks/>
          </p:cNvCxnSpPr>
          <p:nvPr/>
        </p:nvCxnSpPr>
        <p:spPr>
          <a:xfrm flipV="1">
            <a:off x="1699606" y="3745492"/>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448" name="Google Shape;448;p37"/>
          <p:cNvCxnSpPr/>
          <p:nvPr/>
        </p:nvCxnSpPr>
        <p:spPr>
          <a:xfrm>
            <a:off x="300750" y="3792664"/>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449" name="Google Shape;449;p37"/>
          <p:cNvSpPr/>
          <p:nvPr/>
        </p:nvSpPr>
        <p:spPr>
          <a:xfrm>
            <a:off x="1604976" y="3693664"/>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7"/>
          <p:cNvSpPr/>
          <p:nvPr/>
        </p:nvSpPr>
        <p:spPr>
          <a:xfrm>
            <a:off x="7253822" y="3693664"/>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7"/>
          <p:cNvSpPr/>
          <p:nvPr/>
        </p:nvSpPr>
        <p:spPr>
          <a:xfrm>
            <a:off x="4327790" y="3693664"/>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7"/>
          <p:cNvSpPr txBox="1">
            <a:spLocks noGrp="1"/>
          </p:cNvSpPr>
          <p:nvPr>
            <p:ph type="title" idx="4294967295"/>
          </p:nvPr>
        </p:nvSpPr>
        <p:spPr>
          <a:xfrm>
            <a:off x="289208" y="4206640"/>
            <a:ext cx="2820796" cy="503700"/>
          </a:xfrm>
          <a:prstGeom prst="rect">
            <a:avLst/>
          </a:prstGeom>
        </p:spPr>
        <p:txBody>
          <a:bodyPr spcFirstLastPara="1" wrap="square" lIns="91425" tIns="91425" rIns="91425" bIns="91425" anchor="t" anchorCtr="0">
            <a:noAutofit/>
          </a:bodyPr>
          <a:lstStyle/>
          <a:p>
            <a:pPr lvl="0" algn="ctr"/>
            <a:r>
              <a:rPr lang="en-US" sz="1900" dirty="0"/>
              <a:t>Determining Capacity Requirements</a:t>
            </a:r>
          </a:p>
        </p:txBody>
      </p:sp>
      <p:sp>
        <p:nvSpPr>
          <p:cNvPr id="456" name="Google Shape;456;p37"/>
          <p:cNvSpPr txBox="1">
            <a:spLocks noGrp="1"/>
          </p:cNvSpPr>
          <p:nvPr>
            <p:ph type="title" idx="4294967295"/>
          </p:nvPr>
        </p:nvSpPr>
        <p:spPr>
          <a:xfrm>
            <a:off x="3073124" y="2704105"/>
            <a:ext cx="2706708" cy="503700"/>
          </a:xfrm>
          <a:prstGeom prst="rect">
            <a:avLst/>
          </a:prstGeom>
        </p:spPr>
        <p:txBody>
          <a:bodyPr spcFirstLastPara="1" wrap="square" lIns="91425" tIns="91425" rIns="91425" bIns="91425" anchor="t" anchorCtr="0">
            <a:noAutofit/>
          </a:bodyPr>
          <a:lstStyle/>
          <a:p>
            <a:pPr lvl="0" algn="ctr"/>
            <a:r>
              <a:rPr lang="en-US" sz="1900" dirty="0"/>
              <a:t>Analyzing Current Capacity</a:t>
            </a:r>
          </a:p>
        </p:txBody>
      </p:sp>
      <p:sp>
        <p:nvSpPr>
          <p:cNvPr id="458" name="Google Shape;458;p37"/>
          <p:cNvSpPr txBox="1">
            <a:spLocks noGrp="1"/>
          </p:cNvSpPr>
          <p:nvPr>
            <p:ph type="title" idx="4294967295"/>
          </p:nvPr>
        </p:nvSpPr>
        <p:spPr>
          <a:xfrm>
            <a:off x="6213748" y="4206640"/>
            <a:ext cx="2277548" cy="503700"/>
          </a:xfrm>
          <a:prstGeom prst="rect">
            <a:avLst/>
          </a:prstGeom>
        </p:spPr>
        <p:txBody>
          <a:bodyPr spcFirstLastPara="1" wrap="square" lIns="91425" tIns="91425" rIns="91425" bIns="91425" anchor="t" anchorCtr="0">
            <a:noAutofit/>
          </a:bodyPr>
          <a:lstStyle/>
          <a:p>
            <a:pPr lvl="0" algn="ctr"/>
            <a:r>
              <a:rPr lang="en-US" sz="1900" dirty="0"/>
              <a:t>Planning For The Future</a:t>
            </a:r>
          </a:p>
        </p:txBody>
      </p:sp>
      <p:sp>
        <p:nvSpPr>
          <p:cNvPr id="34" name="Oval 33">
            <a:extLst>
              <a:ext uri="{FF2B5EF4-FFF2-40B4-BE49-F238E27FC236}">
                <a16:creationId xmlns:a16="http://schemas.microsoft.com/office/drawing/2014/main" id="{F73D0F06-D1B6-8045-8D6B-4E3439C1310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20</a:t>
            </a:r>
          </a:p>
        </p:txBody>
      </p:sp>
      <p:sp>
        <p:nvSpPr>
          <p:cNvPr id="15" name="Rectangle 14">
            <a:extLst>
              <a:ext uri="{FF2B5EF4-FFF2-40B4-BE49-F238E27FC236}">
                <a16:creationId xmlns:a16="http://schemas.microsoft.com/office/drawing/2014/main" id="{68E4CC54-7149-4443-A01E-17673AC82901}"/>
              </a:ext>
            </a:extLst>
          </p:cNvPr>
          <p:cNvSpPr/>
          <p:nvPr/>
        </p:nvSpPr>
        <p:spPr>
          <a:xfrm>
            <a:off x="465996" y="1285233"/>
            <a:ext cx="8070137" cy="1138773"/>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Capacity planning is the process of determining the production capacity needed by an organization to meet changing demands for its products. </a:t>
            </a:r>
          </a:p>
          <a:p>
            <a:pPr marL="285750" indent="-285750" defTabSz="342900">
              <a:buClr>
                <a:schemeClr val="bg2"/>
              </a:buClr>
              <a:buFont typeface="Wingdings" pitchFamily="2" charset="2"/>
              <a:buChar char="Ø"/>
              <a:defRPr/>
            </a:pPr>
            <a:endParaRPr lang="en-US" sz="1700" dirty="0">
              <a:solidFill>
                <a:schemeClr val="bg2"/>
              </a:solidFill>
              <a:latin typeface="Lora"/>
              <a:ea typeface="Lora"/>
              <a:cs typeface="Lora"/>
              <a:sym typeface="Lora"/>
            </a:endParaRPr>
          </a:p>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Planning for capacity breaks down into three steps: </a:t>
            </a:r>
          </a:p>
        </p:txBody>
      </p:sp>
      <p:sp>
        <p:nvSpPr>
          <p:cNvPr id="4" name="Title 3">
            <a:extLst>
              <a:ext uri="{FF2B5EF4-FFF2-40B4-BE49-F238E27FC236}">
                <a16:creationId xmlns:a16="http://schemas.microsoft.com/office/drawing/2014/main" id="{920D393B-2CED-4B42-80AA-2F2E9CA892D9}"/>
              </a:ext>
            </a:extLst>
          </p:cNvPr>
          <p:cNvSpPr>
            <a:spLocks noGrp="1"/>
          </p:cNvSpPr>
          <p:nvPr>
            <p:ph type="title"/>
          </p:nvPr>
        </p:nvSpPr>
        <p:spPr>
          <a:xfrm>
            <a:off x="465996" y="408399"/>
            <a:ext cx="8025300" cy="572700"/>
          </a:xfrm>
        </p:spPr>
        <p:txBody>
          <a:bodyPr/>
          <a:lstStyle/>
          <a:p>
            <a:r>
              <a:rPr lang="en-LY" sz="2700" dirty="0"/>
              <a:t>CAPACITY PLANNING</a:t>
            </a:r>
          </a:p>
        </p:txBody>
      </p:sp>
      <p:cxnSp>
        <p:nvCxnSpPr>
          <p:cNvPr id="16" name="Straight Connector 15">
            <a:extLst>
              <a:ext uri="{FF2B5EF4-FFF2-40B4-BE49-F238E27FC236}">
                <a16:creationId xmlns:a16="http://schemas.microsoft.com/office/drawing/2014/main" id="{1B3F59CE-86A3-4334-ABAA-82A79021D85A}"/>
              </a:ext>
            </a:extLst>
          </p:cNvPr>
          <p:cNvCxnSpPr/>
          <p:nvPr/>
        </p:nvCxnSpPr>
        <p:spPr>
          <a:xfrm>
            <a:off x="12043214" y="909940"/>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0231B87-5E9E-419E-8D00-39E3738F3935}"/>
              </a:ext>
            </a:extLst>
          </p:cNvPr>
          <p:cNvSpPr/>
          <p:nvPr/>
        </p:nvSpPr>
        <p:spPr>
          <a:xfrm>
            <a:off x="15457727" y="2963984"/>
            <a:ext cx="2085010" cy="1955920"/>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repair calls made by a computer service engineer in a day</a:t>
            </a:r>
          </a:p>
          <a:p>
            <a:pPr algn="ctr" defTabSz="342900">
              <a:defRPr/>
            </a:pPr>
            <a:r>
              <a:rPr lang="en-US" sz="1730" dirty="0">
                <a:solidFill>
                  <a:schemeClr val="bg2"/>
                </a:solidFill>
                <a:latin typeface="Lora"/>
                <a:ea typeface="Lora"/>
                <a:cs typeface="Lora"/>
                <a:sym typeface="Lora"/>
              </a:rPr>
              <a:t/>
            </a:r>
            <a:br>
              <a:rPr lang="en-US" sz="1730" dirty="0">
                <a:solidFill>
                  <a:schemeClr val="bg2"/>
                </a:solidFill>
                <a:latin typeface="Lora"/>
                <a:ea typeface="Lora"/>
                <a:cs typeface="Lora"/>
                <a:sym typeface="Lora"/>
              </a:rPr>
            </a:br>
            <a:endParaRPr lang="en-US" sz="1730" dirty="0">
              <a:solidFill>
                <a:schemeClr val="bg2"/>
              </a:solidFill>
              <a:latin typeface="Lora"/>
              <a:ea typeface="Lora"/>
              <a:cs typeface="Lora"/>
              <a:sym typeface="Lora"/>
            </a:endParaRPr>
          </a:p>
        </p:txBody>
      </p:sp>
      <p:sp>
        <p:nvSpPr>
          <p:cNvPr id="18" name="Rectangle 17">
            <a:extLst>
              <a:ext uri="{FF2B5EF4-FFF2-40B4-BE49-F238E27FC236}">
                <a16:creationId xmlns:a16="http://schemas.microsoft.com/office/drawing/2014/main" id="{DAB71BDD-453A-4346-B762-CA9C1C23E9B4}"/>
              </a:ext>
            </a:extLst>
          </p:cNvPr>
          <p:cNvSpPr/>
          <p:nvPr/>
        </p:nvSpPr>
        <p:spPr>
          <a:xfrm>
            <a:off x="12616795" y="2963984"/>
            <a:ext cx="1984406" cy="1423467"/>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meals served by a restaurant during the lunch time period</a:t>
            </a:r>
          </a:p>
        </p:txBody>
      </p:sp>
      <p:sp>
        <p:nvSpPr>
          <p:cNvPr id="20" name="Rectangle 19">
            <a:extLst>
              <a:ext uri="{FF2B5EF4-FFF2-40B4-BE49-F238E27FC236}">
                <a16:creationId xmlns:a16="http://schemas.microsoft.com/office/drawing/2014/main" id="{AE45A197-FBF0-43C9-86B5-CDE67F0747D1}"/>
              </a:ext>
            </a:extLst>
          </p:cNvPr>
          <p:cNvSpPr/>
          <p:nvPr/>
        </p:nvSpPr>
        <p:spPr>
          <a:xfrm>
            <a:off x="9980128" y="2963984"/>
            <a:ext cx="1840595" cy="1423467"/>
          </a:xfrm>
          <a:prstGeom prst="rect">
            <a:avLst/>
          </a:prstGeom>
        </p:spPr>
        <p:txBody>
          <a:bodyPr wrap="square">
            <a:spAutoFit/>
          </a:bodyPr>
          <a:lstStyle/>
          <a:p>
            <a:pPr algn="ctr" defTabSz="342900">
              <a:defRPr/>
            </a:pPr>
            <a:r>
              <a:rPr lang="en-US" sz="1730" dirty="0">
                <a:solidFill>
                  <a:schemeClr val="bg2"/>
                </a:solidFill>
                <a:latin typeface="Lora"/>
                <a:ea typeface="Lora"/>
                <a:cs typeface="Lora"/>
                <a:sym typeface="Lora"/>
              </a:rPr>
              <a:t>The number of calls a customer service agent can handle during a shift</a:t>
            </a:r>
          </a:p>
        </p:txBody>
      </p:sp>
      <p:sp>
        <p:nvSpPr>
          <p:cNvPr id="21" name="Rectangle 20">
            <a:extLst>
              <a:ext uri="{FF2B5EF4-FFF2-40B4-BE49-F238E27FC236}">
                <a16:creationId xmlns:a16="http://schemas.microsoft.com/office/drawing/2014/main" id="{1449EE35-3D68-421B-BDF1-F996C5F02356}"/>
              </a:ext>
            </a:extLst>
          </p:cNvPr>
          <p:cNvSpPr/>
          <p:nvPr/>
        </p:nvSpPr>
        <p:spPr>
          <a:xfrm>
            <a:off x="9671577" y="1302095"/>
            <a:ext cx="7064779" cy="1419619"/>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Service capacity is the maximum level of value-added activity over a period that the service process can consistently achieve.</a:t>
            </a:r>
          </a:p>
          <a:p>
            <a:pPr marL="285750" indent="-285750" defTabSz="342900">
              <a:buClr>
                <a:schemeClr val="bg2"/>
              </a:buClr>
              <a:buFont typeface="Wingdings" pitchFamily="2" charset="2"/>
              <a:buChar char="Ø"/>
              <a:defRPr/>
            </a:pPr>
            <a:endParaRPr lang="en-US" sz="1700" dirty="0">
              <a:solidFill>
                <a:schemeClr val="bg2"/>
              </a:solidFill>
              <a:latin typeface="Lora"/>
              <a:ea typeface="Lora"/>
              <a:cs typeface="Lora"/>
              <a:sym typeface="Lora"/>
            </a:endParaRPr>
          </a:p>
          <a:p>
            <a:pPr marL="285750" indent="-285750" defTabSz="342900">
              <a:buClr>
                <a:schemeClr val="bg2"/>
              </a:buClr>
              <a:buFont typeface="Wingdings" pitchFamily="2" charset="2"/>
              <a:buChar char="Ø"/>
              <a:defRPr/>
            </a:pPr>
            <a:r>
              <a:rPr lang="en-US" sz="1700" dirty="0">
                <a:solidFill>
                  <a:schemeClr val="bg2"/>
                </a:solidFill>
                <a:latin typeface="Lora"/>
                <a:ea typeface="Lora"/>
                <a:cs typeface="Lora"/>
                <a:sym typeface="Lora"/>
              </a:rPr>
              <a:t>Examples: </a:t>
            </a:r>
          </a:p>
          <a:p>
            <a:pPr defTabSz="342900">
              <a:buClr>
                <a:schemeClr val="bg2"/>
              </a:buClr>
              <a:defRPr/>
            </a:pPr>
            <a:endParaRPr lang="en-US" sz="1700" dirty="0">
              <a:solidFill>
                <a:schemeClr val="bg2"/>
              </a:solidFill>
              <a:latin typeface="Lora"/>
              <a:ea typeface="Lora"/>
              <a:cs typeface="Lora"/>
              <a:sym typeface="Lora"/>
            </a:endParaRPr>
          </a:p>
        </p:txBody>
      </p:sp>
      <p:sp>
        <p:nvSpPr>
          <p:cNvPr id="22" name="Rectangle 21">
            <a:extLst>
              <a:ext uri="{FF2B5EF4-FFF2-40B4-BE49-F238E27FC236}">
                <a16:creationId xmlns:a16="http://schemas.microsoft.com/office/drawing/2014/main" id="{3BBC693C-7D66-4955-90C7-C91C2FC37726}"/>
              </a:ext>
            </a:extLst>
          </p:cNvPr>
          <p:cNvSpPr/>
          <p:nvPr/>
        </p:nvSpPr>
        <p:spPr>
          <a:xfrm>
            <a:off x="9441044" y="2617731"/>
            <a:ext cx="2636667" cy="2240865"/>
          </a:xfrm>
          <a:prstGeom prst="rect">
            <a:avLst/>
          </a:prstGeom>
          <a:noFill/>
          <a:ln w="76200">
            <a:solidFill>
              <a:srgbClr val="FAE9D7"/>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3" name="Rectangle 22">
            <a:extLst>
              <a:ext uri="{FF2B5EF4-FFF2-40B4-BE49-F238E27FC236}">
                <a16:creationId xmlns:a16="http://schemas.microsoft.com/office/drawing/2014/main" id="{CC479443-593A-405D-B7D6-928F9951DC86}"/>
              </a:ext>
            </a:extLst>
          </p:cNvPr>
          <p:cNvSpPr/>
          <p:nvPr/>
        </p:nvSpPr>
        <p:spPr>
          <a:xfrm>
            <a:off x="12309716" y="2617731"/>
            <a:ext cx="2636667" cy="2240865"/>
          </a:xfrm>
          <a:prstGeom prst="rect">
            <a:avLst/>
          </a:prstGeom>
          <a:noFill/>
          <a:ln w="76200">
            <a:solidFill>
              <a:srgbClr val="A2C4C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4" name="Rectangle 23">
            <a:extLst>
              <a:ext uri="{FF2B5EF4-FFF2-40B4-BE49-F238E27FC236}">
                <a16:creationId xmlns:a16="http://schemas.microsoft.com/office/drawing/2014/main" id="{A98C36A4-B65B-4639-A2FB-11BA3FD84020}"/>
              </a:ext>
            </a:extLst>
          </p:cNvPr>
          <p:cNvSpPr/>
          <p:nvPr/>
        </p:nvSpPr>
        <p:spPr>
          <a:xfrm>
            <a:off x="15181898" y="2617731"/>
            <a:ext cx="2636667" cy="2240862"/>
          </a:xfrm>
          <a:prstGeom prst="rect">
            <a:avLst/>
          </a:prstGeom>
          <a:noFill/>
          <a:ln w="76200">
            <a:solidFill>
              <a:srgbClr val="FAE9D7"/>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Rectangle 24">
            <a:extLst>
              <a:ext uri="{FF2B5EF4-FFF2-40B4-BE49-F238E27FC236}">
                <a16:creationId xmlns:a16="http://schemas.microsoft.com/office/drawing/2014/main" id="{C6236F7F-CD3B-4ED9-B7F4-38962893F19B}"/>
              </a:ext>
            </a:extLst>
          </p:cNvPr>
          <p:cNvSpPr/>
          <p:nvPr/>
        </p:nvSpPr>
        <p:spPr>
          <a:xfrm>
            <a:off x="2377" y="5573083"/>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6" name="Straight Connector 25">
            <a:extLst>
              <a:ext uri="{FF2B5EF4-FFF2-40B4-BE49-F238E27FC236}">
                <a16:creationId xmlns:a16="http://schemas.microsoft.com/office/drawing/2014/main" id="{B1012A86-64D8-45CD-BF8C-17B5AB31928E}"/>
              </a:ext>
            </a:extLst>
          </p:cNvPr>
          <p:cNvCxnSpPr>
            <a:cxnSpLocks/>
          </p:cNvCxnSpPr>
          <p:nvPr/>
        </p:nvCxnSpPr>
        <p:spPr>
          <a:xfrm>
            <a:off x="852351" y="8743904"/>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8A9E053-043C-42AE-B3FC-EE02A76EBE8F}"/>
              </a:ext>
            </a:extLst>
          </p:cNvPr>
          <p:cNvSpPr txBox="1"/>
          <p:nvPr/>
        </p:nvSpPr>
        <p:spPr>
          <a:xfrm>
            <a:off x="171632" y="7020139"/>
            <a:ext cx="2914012" cy="154619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IMPORTANCE OF CAPACITY DESIGN</a:t>
            </a:r>
          </a:p>
        </p:txBody>
      </p:sp>
      <p:sp>
        <p:nvSpPr>
          <p:cNvPr id="29" name="Google Shape;220;p28">
            <a:extLst>
              <a:ext uri="{FF2B5EF4-FFF2-40B4-BE49-F238E27FC236}">
                <a16:creationId xmlns:a16="http://schemas.microsoft.com/office/drawing/2014/main" id="{929B2206-56C5-4CB4-8B7E-0402B9E1DACC}"/>
              </a:ext>
            </a:extLst>
          </p:cNvPr>
          <p:cNvSpPr txBox="1">
            <a:spLocks/>
          </p:cNvSpPr>
          <p:nvPr/>
        </p:nvSpPr>
        <p:spPr>
          <a:xfrm>
            <a:off x="3645608" y="6609775"/>
            <a:ext cx="4909915"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a:pPr>
            <a:r>
              <a:rPr lang="en-US" sz="1600" dirty="0"/>
              <a:t>Capacity decisions have a meaningful impact on an organization's ability to meet future product and service needs; capacity effectively restricts the pace of production that may be produced.</a:t>
            </a:r>
          </a:p>
          <a:p>
            <a:pPr marL="342900" indent="-342900">
              <a:spcAft>
                <a:spcPts val="1600"/>
              </a:spcAft>
              <a:buClr>
                <a:schemeClr val="accent4"/>
              </a:buClr>
              <a:buSzPct val="120000"/>
              <a:buFont typeface="+mj-lt"/>
              <a:buAutoNum type="arabicPeriod"/>
            </a:pPr>
            <a:r>
              <a:rPr lang="en-US" sz="1600" dirty="0"/>
              <a:t>Operating costs are influenced by capacity decisions. In an ideal world, capacity and demand requirements will be matched, resulting in lower operational costs.</a:t>
            </a:r>
          </a:p>
          <a:p>
            <a:pPr marL="342900" indent="-342900">
              <a:spcAft>
                <a:spcPts val="1600"/>
              </a:spcAft>
              <a:buClr>
                <a:schemeClr val="accent4"/>
              </a:buClr>
              <a:buSzPct val="120000"/>
              <a:buFont typeface="+mj-lt"/>
              <a:buAutoNum type="arabicPeriod"/>
            </a:pPr>
            <a:r>
              <a:rPr lang="en-US" sz="1600" dirty="0"/>
              <a:t>Capacity is usually a major determinant of initial cost. Typically, the greater the capacity of a productive unit, the greater its cost.</a:t>
            </a:r>
          </a:p>
        </p:txBody>
      </p:sp>
      <p:sp>
        <p:nvSpPr>
          <p:cNvPr id="30" name="Google Shape;150;p26">
            <a:extLst>
              <a:ext uri="{FF2B5EF4-FFF2-40B4-BE49-F238E27FC236}">
                <a16:creationId xmlns:a16="http://schemas.microsoft.com/office/drawing/2014/main" id="{417F4329-BC6F-F44B-9B15-83FE6C3CFC9F}"/>
              </a:ext>
            </a:extLst>
          </p:cNvPr>
          <p:cNvSpPr txBox="1">
            <a:spLocks/>
          </p:cNvSpPr>
          <p:nvPr/>
        </p:nvSpPr>
        <p:spPr>
          <a:xfrm>
            <a:off x="10691904" y="94970"/>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200" dirty="0">
                <a:solidFill>
                  <a:schemeClr val="bg2"/>
                </a:solidFill>
              </a:rPr>
              <a:t>SERVICE </a:t>
            </a:r>
            <a:r>
              <a:rPr lang="en-US" sz="3100" dirty="0">
                <a:solidFill>
                  <a:schemeClr val="bg2"/>
                </a:solidFill>
              </a:rPr>
              <a:t>CAPACITY</a:t>
            </a:r>
            <a:r>
              <a:rPr lang="en-US" sz="3200" dirty="0">
                <a:solidFill>
                  <a:schemeClr val="bg2"/>
                </a:solidFill>
              </a:rPr>
              <a:t> </a:t>
            </a:r>
          </a:p>
        </p:txBody>
      </p:sp>
    </p:spTree>
    <p:extLst>
      <p:ext uri="{BB962C8B-B14F-4D97-AF65-F5344CB8AC3E}">
        <p14:creationId xmlns:p14="http://schemas.microsoft.com/office/powerpoint/2010/main" val="40529447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4"/>
                                        </p:tgtEl>
                                        <p:attrNameLst>
                                          <p:attrName>style.visibility</p:attrName>
                                        </p:attrNameLst>
                                      </p:cBhvr>
                                      <p:to>
                                        <p:strVal val="visible"/>
                                      </p:to>
                                    </p:set>
                                    <p:animEffect transition="in" filter="fade">
                                      <p:cBhvr>
                                        <p:cTn id="7" dur="500"/>
                                        <p:tgtEl>
                                          <p:spTgt spid="4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6"/>
                                        </p:tgtEl>
                                        <p:attrNameLst>
                                          <p:attrName>style.visibility</p:attrName>
                                        </p:attrNameLst>
                                      </p:cBhvr>
                                      <p:to>
                                        <p:strVal val="visible"/>
                                      </p:to>
                                    </p:set>
                                    <p:animEffect transition="in" filter="fade">
                                      <p:cBhvr>
                                        <p:cTn id="12" dur="500"/>
                                        <p:tgtEl>
                                          <p:spTgt spid="4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8"/>
                                        </p:tgtEl>
                                        <p:attrNameLst>
                                          <p:attrName>style.visibility</p:attrName>
                                        </p:attrNameLst>
                                      </p:cBhvr>
                                      <p:to>
                                        <p:strVal val="visible"/>
                                      </p:to>
                                    </p:set>
                                    <p:animEffect transition="in" filter="fade">
                                      <p:cBhvr>
                                        <p:cTn id="17" dur="500"/>
                                        <p:tgtEl>
                                          <p:spTgt spid="45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4" grpId="0"/>
      <p:bldP spid="456" grpId="0"/>
      <p:bldP spid="4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377" y="1339"/>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4" name="TextBox 13"/>
          <p:cNvSpPr txBox="1"/>
          <p:nvPr/>
        </p:nvSpPr>
        <p:spPr>
          <a:xfrm>
            <a:off x="221662" y="1479389"/>
            <a:ext cx="2813949" cy="1692771"/>
          </a:xfrm>
          <a:prstGeom prst="rect">
            <a:avLst/>
          </a:prstGeom>
          <a:noFill/>
        </p:spPr>
        <p:txBody>
          <a:bodyPr wrap="square" rtlCol="0">
            <a:spAutoFit/>
          </a:bodyPr>
          <a:lstStyle/>
          <a:p>
            <a:pPr algn="ctr"/>
            <a:r>
              <a:rPr lang="en-US" sz="260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IMPORTANCE OF </a:t>
            </a:r>
            <a:endParaRPr lang="ar-SA" sz="260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endParaRPr>
          </a:p>
          <a:p>
            <a:pPr algn="ctr"/>
            <a:r>
              <a:rPr lang="en-US" sz="260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CAPACITY DESIGN</a:t>
            </a:r>
          </a:p>
        </p:txBody>
      </p:sp>
      <p:sp>
        <p:nvSpPr>
          <p:cNvPr id="10" name="Google Shape;220;p28">
            <a:extLst>
              <a:ext uri="{FF2B5EF4-FFF2-40B4-BE49-F238E27FC236}">
                <a16:creationId xmlns:a16="http://schemas.microsoft.com/office/drawing/2014/main" id="{166F0FCF-7517-094B-ABBA-B0326706C9DA}"/>
              </a:ext>
            </a:extLst>
          </p:cNvPr>
          <p:cNvSpPr txBox="1">
            <a:spLocks/>
          </p:cNvSpPr>
          <p:nvPr/>
        </p:nvSpPr>
        <p:spPr>
          <a:xfrm>
            <a:off x="3645608" y="1038031"/>
            <a:ext cx="4909915"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a:pPr>
            <a:r>
              <a:rPr lang="en-US" sz="1600" dirty="0"/>
              <a:t>Capacity decisions have a meaningful impact on an organization's ability to meet future product and service needs; capacity effectively restricts the pace of production that may be produced.</a:t>
            </a:r>
          </a:p>
          <a:p>
            <a:pPr marL="342900" indent="-342900">
              <a:spcAft>
                <a:spcPts val="1600"/>
              </a:spcAft>
              <a:buClr>
                <a:schemeClr val="accent4"/>
              </a:buClr>
              <a:buSzPct val="120000"/>
              <a:buFont typeface="+mj-lt"/>
              <a:buAutoNum type="arabicPeriod"/>
            </a:pPr>
            <a:r>
              <a:rPr lang="en-US" sz="1600" dirty="0"/>
              <a:t>Operating costs are influenced by capacity decisions. In an ideal world, capacity and demand requirements will be matched, resulting in lower operational costs.</a:t>
            </a:r>
          </a:p>
          <a:p>
            <a:pPr marL="342900" indent="-342900">
              <a:spcAft>
                <a:spcPts val="1600"/>
              </a:spcAft>
              <a:buClr>
                <a:schemeClr val="accent4"/>
              </a:buClr>
              <a:buSzPct val="120000"/>
              <a:buFont typeface="+mj-lt"/>
              <a:buAutoNum type="arabicPeriod"/>
            </a:pPr>
            <a:r>
              <a:rPr lang="en-US" sz="1600" dirty="0"/>
              <a:t>Capacity is usually a major determinant of initial cost. Typically, the greater the capacity of a productive unit, the greater its cost.</a:t>
            </a:r>
          </a:p>
        </p:txBody>
      </p:sp>
      <p:sp>
        <p:nvSpPr>
          <p:cNvPr id="6" name="Oval 5">
            <a:extLst>
              <a:ext uri="{FF2B5EF4-FFF2-40B4-BE49-F238E27FC236}">
                <a16:creationId xmlns:a16="http://schemas.microsoft.com/office/drawing/2014/main" id="{3075A3D8-CEFB-734E-84B9-4B1B2792BCD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21</a:t>
            </a:r>
          </a:p>
        </p:txBody>
      </p:sp>
      <p:sp>
        <p:nvSpPr>
          <p:cNvPr id="7" name="Rectangle 6">
            <a:extLst>
              <a:ext uri="{FF2B5EF4-FFF2-40B4-BE49-F238E27FC236}">
                <a16:creationId xmlns:a16="http://schemas.microsoft.com/office/drawing/2014/main" id="{70743F46-034C-4977-B442-219466FBCEC8}"/>
              </a:ext>
            </a:extLst>
          </p:cNvPr>
          <p:cNvSpPr/>
          <p:nvPr/>
        </p:nvSpPr>
        <p:spPr>
          <a:xfrm>
            <a:off x="2377" y="6085147"/>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8" name="Straight Connector 7">
            <a:extLst>
              <a:ext uri="{FF2B5EF4-FFF2-40B4-BE49-F238E27FC236}">
                <a16:creationId xmlns:a16="http://schemas.microsoft.com/office/drawing/2014/main" id="{D12A8C00-E153-478B-BB4F-E0C3EF63FCE8}"/>
              </a:ext>
            </a:extLst>
          </p:cNvPr>
          <p:cNvCxnSpPr>
            <a:cxnSpLocks/>
          </p:cNvCxnSpPr>
          <p:nvPr/>
        </p:nvCxnSpPr>
        <p:spPr>
          <a:xfrm>
            <a:off x="778935" y="8993417"/>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E1446AE-16EE-4724-994D-835E212D80E7}"/>
              </a:ext>
            </a:extLst>
          </p:cNvPr>
          <p:cNvSpPr txBox="1"/>
          <p:nvPr/>
        </p:nvSpPr>
        <p:spPr>
          <a:xfrm>
            <a:off x="171631" y="8249962"/>
            <a:ext cx="2914012" cy="57695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a:t>
            </a:r>
          </a:p>
        </p:txBody>
      </p:sp>
      <p:sp>
        <p:nvSpPr>
          <p:cNvPr id="11" name="Google Shape;220;p28">
            <a:extLst>
              <a:ext uri="{FF2B5EF4-FFF2-40B4-BE49-F238E27FC236}">
                <a16:creationId xmlns:a16="http://schemas.microsoft.com/office/drawing/2014/main" id="{A0D07A40-7F83-4B98-958A-BCB7369A228A}"/>
              </a:ext>
            </a:extLst>
          </p:cNvPr>
          <p:cNvSpPr txBox="1">
            <a:spLocks/>
          </p:cNvSpPr>
          <p:nvPr/>
        </p:nvSpPr>
        <p:spPr>
          <a:xfrm>
            <a:off x="3609395" y="7574512"/>
            <a:ext cx="4882756"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startAt="4"/>
            </a:pPr>
            <a:r>
              <a:rPr lang="en-US" dirty="0"/>
              <a:t>Capacity decisions sometimes entail long-term resource commitments and the knowledge that, once adopted, it may be difficult or impossible to change those decisions without incurring significant expenses.</a:t>
            </a:r>
            <a:endParaRPr lang="en-US" sz="1600" dirty="0"/>
          </a:p>
          <a:p>
            <a:pPr marL="342900" indent="-342900">
              <a:spcAft>
                <a:spcPts val="1600"/>
              </a:spcAft>
              <a:buClr>
                <a:schemeClr val="accent4"/>
              </a:buClr>
              <a:buSzPct val="120000"/>
              <a:buFont typeface="+mj-lt"/>
              <a:buAutoNum type="arabicPeriod" startAt="4"/>
            </a:pPr>
            <a:r>
              <a:rPr lang="en-US" dirty="0"/>
              <a:t>Capacity decisions can have an impact on a company's competitiveness.</a:t>
            </a:r>
            <a:endParaRPr lang="en-US" sz="1600" dirty="0"/>
          </a:p>
          <a:p>
            <a:pPr marL="342900" indent="-342900">
              <a:spcAft>
                <a:spcPts val="1600"/>
              </a:spcAft>
              <a:buClr>
                <a:schemeClr val="accent4"/>
              </a:buClr>
              <a:buSzPct val="120000"/>
              <a:buFont typeface="+mj-lt"/>
              <a:buAutoNum type="arabicPeriod" startAt="4"/>
            </a:pPr>
            <a:r>
              <a:rPr lang="en-US" dirty="0"/>
              <a:t>Capacity has an impact on management ease; having adequate capacity makes management easier than having insufficient capacity.</a:t>
            </a:r>
            <a:endParaRPr lang="en-US" sz="1600" dirty="0"/>
          </a:p>
        </p:txBody>
      </p:sp>
      <p:cxnSp>
        <p:nvCxnSpPr>
          <p:cNvPr id="13" name="Straight Connector 12">
            <a:extLst>
              <a:ext uri="{FF2B5EF4-FFF2-40B4-BE49-F238E27FC236}">
                <a16:creationId xmlns:a16="http://schemas.microsoft.com/office/drawing/2014/main" id="{DA949BF7-153C-9C44-9568-BEDC4B412D4E}"/>
              </a:ext>
            </a:extLst>
          </p:cNvPr>
          <p:cNvCxnSpPr>
            <a:cxnSpLocks/>
          </p:cNvCxnSpPr>
          <p:nvPr/>
        </p:nvCxnSpPr>
        <p:spPr>
          <a:xfrm>
            <a:off x="808752" y="3356870"/>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15401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377" y="1339"/>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a:cxnSpLocks/>
          </p:cNvCxnSpPr>
          <p:nvPr/>
        </p:nvCxnSpPr>
        <p:spPr>
          <a:xfrm>
            <a:off x="778935" y="2909609"/>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71631" y="2166154"/>
            <a:ext cx="2914012" cy="57695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a:t>
            </a:r>
          </a:p>
        </p:txBody>
      </p:sp>
      <p:sp>
        <p:nvSpPr>
          <p:cNvPr id="10" name="Google Shape;220;p28">
            <a:extLst>
              <a:ext uri="{FF2B5EF4-FFF2-40B4-BE49-F238E27FC236}">
                <a16:creationId xmlns:a16="http://schemas.microsoft.com/office/drawing/2014/main" id="{166F0FCF-7517-094B-ABBA-B0326706C9DA}"/>
              </a:ext>
            </a:extLst>
          </p:cNvPr>
          <p:cNvSpPr txBox="1">
            <a:spLocks/>
          </p:cNvSpPr>
          <p:nvPr/>
        </p:nvSpPr>
        <p:spPr>
          <a:xfrm>
            <a:off x="3609395" y="1490704"/>
            <a:ext cx="4882756"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startAt="4"/>
            </a:pPr>
            <a:r>
              <a:rPr lang="en-US" dirty="0"/>
              <a:t>Capacity decisions sometimes entail long-term resource commitments and the knowledge that, once adopted, it may be difficult or impossible to change those decisions without incurring significant expenses.</a:t>
            </a:r>
            <a:endParaRPr lang="en-US" sz="1600" dirty="0"/>
          </a:p>
          <a:p>
            <a:pPr marL="342900" indent="-342900">
              <a:spcAft>
                <a:spcPts val="1600"/>
              </a:spcAft>
              <a:buClr>
                <a:schemeClr val="accent4"/>
              </a:buClr>
              <a:buSzPct val="120000"/>
              <a:buFont typeface="+mj-lt"/>
              <a:buAutoNum type="arabicPeriod" startAt="4"/>
            </a:pPr>
            <a:r>
              <a:rPr lang="en-US" dirty="0"/>
              <a:t>Capacity decisions can have an impact on a company's competitiveness.</a:t>
            </a:r>
            <a:endParaRPr lang="en-US" sz="1600" dirty="0"/>
          </a:p>
          <a:p>
            <a:pPr marL="342900" indent="-342900">
              <a:spcAft>
                <a:spcPts val="1600"/>
              </a:spcAft>
              <a:buClr>
                <a:schemeClr val="accent4"/>
              </a:buClr>
              <a:buSzPct val="120000"/>
              <a:buFont typeface="+mj-lt"/>
              <a:buAutoNum type="arabicPeriod" startAt="4"/>
            </a:pPr>
            <a:r>
              <a:rPr lang="en-US" dirty="0"/>
              <a:t>Capacity has an impact on management ease; having adequate capacity makes management easier than having insufficient capacity.</a:t>
            </a:r>
            <a:endParaRPr lang="en-US" sz="1600" dirty="0"/>
          </a:p>
        </p:txBody>
      </p:sp>
      <p:sp>
        <p:nvSpPr>
          <p:cNvPr id="11" name="Oval 10">
            <a:extLst>
              <a:ext uri="{FF2B5EF4-FFF2-40B4-BE49-F238E27FC236}">
                <a16:creationId xmlns:a16="http://schemas.microsoft.com/office/drawing/2014/main" id="{821455E0-CD7A-8749-B3F1-2E2448EF0DD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22</a:t>
            </a:r>
          </a:p>
        </p:txBody>
      </p:sp>
      <p:sp>
        <p:nvSpPr>
          <p:cNvPr id="7" name="Rectangle 6">
            <a:extLst>
              <a:ext uri="{FF2B5EF4-FFF2-40B4-BE49-F238E27FC236}">
                <a16:creationId xmlns:a16="http://schemas.microsoft.com/office/drawing/2014/main" id="{1554EDBD-86E9-42D3-8D0D-21C198559152}"/>
              </a:ext>
            </a:extLst>
          </p:cNvPr>
          <p:cNvSpPr/>
          <p:nvPr/>
        </p:nvSpPr>
        <p:spPr>
          <a:xfrm>
            <a:off x="2377" y="-5521637"/>
            <a:ext cx="3252521" cy="5258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8" name="TextBox 7">
            <a:extLst>
              <a:ext uri="{FF2B5EF4-FFF2-40B4-BE49-F238E27FC236}">
                <a16:creationId xmlns:a16="http://schemas.microsoft.com/office/drawing/2014/main" id="{C4CAC8F8-850A-4432-8615-25083686E7F5}"/>
              </a:ext>
            </a:extLst>
          </p:cNvPr>
          <p:cNvSpPr txBox="1"/>
          <p:nvPr/>
        </p:nvSpPr>
        <p:spPr>
          <a:xfrm>
            <a:off x="98216" y="-4087895"/>
            <a:ext cx="2914012" cy="154619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IMPORTANCE OF CAPACITY DESIGN</a:t>
            </a:r>
          </a:p>
        </p:txBody>
      </p:sp>
      <p:sp>
        <p:nvSpPr>
          <p:cNvPr id="9" name="Google Shape;220;p28">
            <a:extLst>
              <a:ext uri="{FF2B5EF4-FFF2-40B4-BE49-F238E27FC236}">
                <a16:creationId xmlns:a16="http://schemas.microsoft.com/office/drawing/2014/main" id="{D17EFD25-42C6-4007-BEC6-64D142E7D33C}"/>
              </a:ext>
            </a:extLst>
          </p:cNvPr>
          <p:cNvSpPr txBox="1">
            <a:spLocks/>
          </p:cNvSpPr>
          <p:nvPr/>
        </p:nvSpPr>
        <p:spPr>
          <a:xfrm>
            <a:off x="3645608" y="-4484945"/>
            <a:ext cx="4909915"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a:pPr>
            <a:r>
              <a:rPr lang="en-US" sz="1600" dirty="0"/>
              <a:t>Capacity decisions have a meaningful impact on an organization's ability to meet future product and service needs; capacity effectively restricts the pace of production that may be produced.</a:t>
            </a:r>
          </a:p>
          <a:p>
            <a:pPr marL="342900" indent="-342900">
              <a:spcAft>
                <a:spcPts val="1600"/>
              </a:spcAft>
              <a:buClr>
                <a:schemeClr val="accent4"/>
              </a:buClr>
              <a:buSzPct val="120000"/>
              <a:buFont typeface="+mj-lt"/>
              <a:buAutoNum type="arabicPeriod"/>
            </a:pPr>
            <a:r>
              <a:rPr lang="en-US" sz="1600" dirty="0"/>
              <a:t>Operating costs are influenced by capacity decisions. In an ideal world, capacity and demand requirements will be matched, resulting in lower operational costs.</a:t>
            </a:r>
          </a:p>
          <a:p>
            <a:pPr marL="342900" indent="-342900">
              <a:spcAft>
                <a:spcPts val="1600"/>
              </a:spcAft>
              <a:buClr>
                <a:schemeClr val="accent4"/>
              </a:buClr>
              <a:buSzPct val="120000"/>
              <a:buFont typeface="+mj-lt"/>
              <a:buAutoNum type="arabicPeriod"/>
            </a:pPr>
            <a:r>
              <a:rPr lang="en-US" sz="1600" dirty="0"/>
              <a:t>Capacity is usually a major determinant of initial cost. Typically, the greater the capacity of a productive unit, the greater its cost.</a:t>
            </a:r>
          </a:p>
        </p:txBody>
      </p:sp>
      <p:sp>
        <p:nvSpPr>
          <p:cNvPr id="15" name="Rectangle 14">
            <a:extLst>
              <a:ext uri="{FF2B5EF4-FFF2-40B4-BE49-F238E27FC236}">
                <a16:creationId xmlns:a16="http://schemas.microsoft.com/office/drawing/2014/main" id="{C4799DD7-CE34-4D52-BF8B-D5D51991546D}"/>
              </a:ext>
            </a:extLst>
          </p:cNvPr>
          <p:cNvSpPr/>
          <p:nvPr/>
        </p:nvSpPr>
        <p:spPr>
          <a:xfrm>
            <a:off x="-5378707" y="0"/>
            <a:ext cx="416148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cxnSp>
        <p:nvCxnSpPr>
          <p:cNvPr id="16" name="Straight Connector 15">
            <a:extLst>
              <a:ext uri="{FF2B5EF4-FFF2-40B4-BE49-F238E27FC236}">
                <a16:creationId xmlns:a16="http://schemas.microsoft.com/office/drawing/2014/main" id="{2B357915-92DD-4D0E-B6A4-7D9020E10680}"/>
              </a:ext>
            </a:extLst>
          </p:cNvPr>
          <p:cNvCxnSpPr>
            <a:cxnSpLocks/>
          </p:cNvCxnSpPr>
          <p:nvPr/>
        </p:nvCxnSpPr>
        <p:spPr>
          <a:xfrm>
            <a:off x="-7701231" y="3401772"/>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781C826-8A97-4087-9803-E3C09143E77D}"/>
              </a:ext>
            </a:extLst>
          </p:cNvPr>
          <p:cNvSpPr txBox="1"/>
          <p:nvPr/>
        </p:nvSpPr>
        <p:spPr>
          <a:xfrm>
            <a:off x="-9500452" y="2686419"/>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Conclusion</a:t>
            </a:r>
          </a:p>
        </p:txBody>
      </p:sp>
      <p:sp>
        <p:nvSpPr>
          <p:cNvPr id="18" name="Hexagon 17">
            <a:extLst>
              <a:ext uri="{FF2B5EF4-FFF2-40B4-BE49-F238E27FC236}">
                <a16:creationId xmlns:a16="http://schemas.microsoft.com/office/drawing/2014/main" id="{FB8AED85-3EB8-4AFF-8E69-2ADF8B29F7B5}"/>
              </a:ext>
            </a:extLst>
          </p:cNvPr>
          <p:cNvSpPr/>
          <p:nvPr/>
        </p:nvSpPr>
        <p:spPr>
          <a:xfrm rot="5400000">
            <a:off x="-7830814" y="1942033"/>
            <a:ext cx="710148" cy="612197"/>
          </a:xfrm>
          <a:prstGeom prst="hexagon">
            <a:avLst/>
          </a:prstGeom>
          <a:solidFill>
            <a:schemeClr val="accent6">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9" name="Shape 2785">
            <a:extLst>
              <a:ext uri="{FF2B5EF4-FFF2-40B4-BE49-F238E27FC236}">
                <a16:creationId xmlns:a16="http://schemas.microsoft.com/office/drawing/2014/main" id="{34AC72FE-4ECF-4B6F-95C2-D496930B2D28}"/>
              </a:ext>
            </a:extLst>
          </p:cNvPr>
          <p:cNvSpPr/>
          <p:nvPr/>
        </p:nvSpPr>
        <p:spPr>
          <a:xfrm>
            <a:off x="-7627091" y="21242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30" name="Straight Connector 29">
            <a:extLst>
              <a:ext uri="{FF2B5EF4-FFF2-40B4-BE49-F238E27FC236}">
                <a16:creationId xmlns:a16="http://schemas.microsoft.com/office/drawing/2014/main" id="{2E590C9E-FEAF-1F48-9AE7-E21ACAEDE6F9}"/>
              </a:ext>
            </a:extLst>
          </p:cNvPr>
          <p:cNvCxnSpPr>
            <a:cxnSpLocks/>
          </p:cNvCxnSpPr>
          <p:nvPr/>
        </p:nvCxnSpPr>
        <p:spPr>
          <a:xfrm>
            <a:off x="-5615384" y="1053314"/>
            <a:ext cx="474645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2C85101-9BFF-6B45-9D57-E2F19445D8BB}"/>
              </a:ext>
            </a:extLst>
          </p:cNvPr>
          <p:cNvCxnSpPr>
            <a:cxnSpLocks/>
          </p:cNvCxnSpPr>
          <p:nvPr/>
        </p:nvCxnSpPr>
        <p:spPr>
          <a:xfrm>
            <a:off x="-5419086" y="1197693"/>
            <a:ext cx="45682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D5A39BE-B92E-054C-996F-26F237FCD257}"/>
              </a:ext>
            </a:extLst>
          </p:cNvPr>
          <p:cNvCxnSpPr>
            <a:cxnSpLocks/>
          </p:cNvCxnSpPr>
          <p:nvPr/>
        </p:nvCxnSpPr>
        <p:spPr>
          <a:xfrm>
            <a:off x="-5858768" y="4763620"/>
            <a:ext cx="508935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7706BB9-6A19-3040-97D3-3A2FA0420EA0}"/>
              </a:ext>
            </a:extLst>
          </p:cNvPr>
          <p:cNvCxnSpPr>
            <a:cxnSpLocks/>
          </p:cNvCxnSpPr>
          <p:nvPr/>
        </p:nvCxnSpPr>
        <p:spPr>
          <a:xfrm>
            <a:off x="-6030218" y="4583146"/>
            <a:ext cx="508935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E7929467-1F53-A645-9DBF-C0CEB69C892F}"/>
              </a:ext>
            </a:extLst>
          </p:cNvPr>
          <p:cNvSpPr/>
          <p:nvPr/>
        </p:nvSpPr>
        <p:spPr>
          <a:xfrm>
            <a:off x="-5201830" y="1490704"/>
            <a:ext cx="3895596" cy="2800767"/>
          </a:xfrm>
          <a:prstGeom prst="rect">
            <a:avLst/>
          </a:prstGeom>
        </p:spPr>
        <p:txBody>
          <a:bodyPr wrap="square">
            <a:spAutoFit/>
          </a:bodyPr>
          <a:lstStyle/>
          <a:p>
            <a:pPr marL="257175" indent="-257175" defTabSz="342900">
              <a:buFont typeface="Wingdings" pitchFamily="2" charset="2"/>
              <a:buChar char="Ø"/>
              <a:defRPr/>
            </a:pPr>
            <a:r>
              <a:rPr lang="en-US" sz="1600" dirty="0">
                <a:solidFill>
                  <a:schemeClr val="bg2"/>
                </a:solidFill>
                <a:latin typeface="Lora"/>
                <a:ea typeface="Lora"/>
                <a:cs typeface="Lora"/>
                <a:sym typeface="Lora"/>
              </a:rPr>
              <a:t>To sum up, capacity planning helps determine how services are offered, and the appropriate time frames and staff required to meet current demand and cover all operational costs. </a:t>
            </a:r>
          </a:p>
          <a:p>
            <a:pPr marL="257175" indent="-257175" defTabSz="342900">
              <a:buFont typeface="Wingdings" pitchFamily="2" charset="2"/>
              <a:buChar char="Ø"/>
              <a:defRPr/>
            </a:pPr>
            <a:endParaRPr lang="en-US" sz="1600" dirty="0">
              <a:solidFill>
                <a:schemeClr val="bg2"/>
              </a:solidFill>
              <a:latin typeface="Lora"/>
              <a:ea typeface="Lora"/>
              <a:cs typeface="Lora"/>
              <a:sym typeface="Lora"/>
            </a:endParaRPr>
          </a:p>
          <a:p>
            <a:pPr marL="257175" indent="-257175" defTabSz="342900">
              <a:buFont typeface="Wingdings" pitchFamily="2" charset="2"/>
              <a:buChar char="Ø"/>
              <a:defRPr/>
            </a:pPr>
            <a:r>
              <a:rPr lang="en-US" sz="1600" dirty="0">
                <a:solidFill>
                  <a:schemeClr val="bg2"/>
                </a:solidFill>
                <a:latin typeface="Lora"/>
                <a:ea typeface="Lora"/>
                <a:cs typeface="Lora"/>
                <a:sym typeface="Lora"/>
              </a:rPr>
              <a:t>This is an important consideration when establishing yearly budgets to effectively allocate money for expenses.</a:t>
            </a:r>
          </a:p>
        </p:txBody>
      </p:sp>
    </p:spTree>
    <p:extLst>
      <p:ext uri="{BB962C8B-B14F-4D97-AF65-F5344CB8AC3E}">
        <p14:creationId xmlns:p14="http://schemas.microsoft.com/office/powerpoint/2010/main" val="15523051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960365" y="0"/>
            <a:ext cx="416148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dirty="0"/>
          </a:p>
        </p:txBody>
      </p:sp>
      <p:cxnSp>
        <p:nvCxnSpPr>
          <p:cNvPr id="13" name="Straight Connector 12"/>
          <p:cNvCxnSpPr>
            <a:cxnSpLocks/>
          </p:cNvCxnSpPr>
          <p:nvPr/>
        </p:nvCxnSpPr>
        <p:spPr>
          <a:xfrm>
            <a:off x="1637841" y="3401772"/>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1380" y="2686419"/>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Conclusion</a:t>
            </a:r>
          </a:p>
        </p:txBody>
      </p:sp>
      <p:sp>
        <p:nvSpPr>
          <p:cNvPr id="22" name="Hexagon 21"/>
          <p:cNvSpPr/>
          <p:nvPr/>
        </p:nvSpPr>
        <p:spPr>
          <a:xfrm rot="5400000">
            <a:off x="1508258" y="1942033"/>
            <a:ext cx="710148" cy="612197"/>
          </a:xfrm>
          <a:prstGeom prst="hexagon">
            <a:avLst/>
          </a:prstGeom>
          <a:solidFill>
            <a:schemeClr val="accent6">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1711981" y="21242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18" name="Oval 17">
            <a:extLst>
              <a:ext uri="{FF2B5EF4-FFF2-40B4-BE49-F238E27FC236}">
                <a16:creationId xmlns:a16="http://schemas.microsoft.com/office/drawing/2014/main" id="{740C7548-A891-3244-9C04-2D3ABD2A47EF}"/>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23</a:t>
            </a:r>
          </a:p>
        </p:txBody>
      </p:sp>
      <p:cxnSp>
        <p:nvCxnSpPr>
          <p:cNvPr id="21" name="Straight Connector 20">
            <a:extLst>
              <a:ext uri="{FF2B5EF4-FFF2-40B4-BE49-F238E27FC236}">
                <a16:creationId xmlns:a16="http://schemas.microsoft.com/office/drawing/2014/main" id="{5B33A860-D22A-4A85-B59E-FABD3384C418}"/>
              </a:ext>
            </a:extLst>
          </p:cNvPr>
          <p:cNvCxnSpPr>
            <a:cxnSpLocks/>
          </p:cNvCxnSpPr>
          <p:nvPr/>
        </p:nvCxnSpPr>
        <p:spPr>
          <a:xfrm>
            <a:off x="10880007" y="2879129"/>
            <a:ext cx="1552575"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1989C34-7C9F-425F-8970-9107E0603842}"/>
              </a:ext>
            </a:extLst>
          </p:cNvPr>
          <p:cNvSpPr txBox="1"/>
          <p:nvPr/>
        </p:nvSpPr>
        <p:spPr>
          <a:xfrm>
            <a:off x="10272703" y="2135674"/>
            <a:ext cx="2914012" cy="576953"/>
          </a:xfrm>
          <a:prstGeom prst="rect">
            <a:avLst/>
          </a:prstGeom>
          <a:noFill/>
        </p:spPr>
        <p:txBody>
          <a:bodyPr wrap="square" rtlCol="0">
            <a:spAutoFit/>
          </a:bodyPr>
          <a:lstStyle/>
          <a:p>
            <a:pPr algn="ctr"/>
            <a:r>
              <a:rPr lang="en-US" sz="3149"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a:t>
            </a:r>
          </a:p>
        </p:txBody>
      </p:sp>
      <p:sp>
        <p:nvSpPr>
          <p:cNvPr id="25" name="Google Shape;220;p28">
            <a:extLst>
              <a:ext uri="{FF2B5EF4-FFF2-40B4-BE49-F238E27FC236}">
                <a16:creationId xmlns:a16="http://schemas.microsoft.com/office/drawing/2014/main" id="{EFE14178-D0F8-4571-AAB6-99BEC7111653}"/>
              </a:ext>
            </a:extLst>
          </p:cNvPr>
          <p:cNvSpPr txBox="1">
            <a:spLocks/>
          </p:cNvSpPr>
          <p:nvPr/>
        </p:nvSpPr>
        <p:spPr>
          <a:xfrm>
            <a:off x="13710467" y="1460224"/>
            <a:ext cx="4882756"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Aft>
                <a:spcPts val="1600"/>
              </a:spcAft>
              <a:buClr>
                <a:schemeClr val="accent4"/>
              </a:buClr>
              <a:buSzPct val="120000"/>
              <a:buFont typeface="+mj-lt"/>
              <a:buAutoNum type="arabicPeriod" startAt="4"/>
            </a:pPr>
            <a:r>
              <a:rPr lang="en-US" dirty="0"/>
              <a:t>Capacity decisions sometimes entail long-term resource commitments and the knowledge that, once adopted, it may be difficult or impossible to change those decisions without incurring significant expenses.</a:t>
            </a:r>
            <a:endParaRPr lang="en-US" sz="1600" dirty="0"/>
          </a:p>
          <a:p>
            <a:pPr marL="342900" indent="-342900">
              <a:spcAft>
                <a:spcPts val="1600"/>
              </a:spcAft>
              <a:buClr>
                <a:schemeClr val="accent4"/>
              </a:buClr>
              <a:buSzPct val="120000"/>
              <a:buFont typeface="+mj-lt"/>
              <a:buAutoNum type="arabicPeriod" startAt="4"/>
            </a:pPr>
            <a:r>
              <a:rPr lang="en-US" dirty="0"/>
              <a:t>Capacity decisions can have an impact on a company's competitiveness.</a:t>
            </a:r>
            <a:endParaRPr lang="en-US" sz="1600" dirty="0"/>
          </a:p>
          <a:p>
            <a:pPr marL="342900" indent="-342900">
              <a:spcAft>
                <a:spcPts val="1600"/>
              </a:spcAft>
              <a:buClr>
                <a:schemeClr val="accent4"/>
              </a:buClr>
              <a:buSzPct val="120000"/>
              <a:buFont typeface="+mj-lt"/>
              <a:buAutoNum type="arabicPeriod" startAt="4"/>
            </a:pPr>
            <a:r>
              <a:rPr lang="en-US" dirty="0"/>
              <a:t>Capacity has an impact on management ease; having adequate capacity makes management easier than having insufficient capacity.</a:t>
            </a:r>
            <a:endParaRPr lang="en-US" sz="1600" dirty="0"/>
          </a:p>
        </p:txBody>
      </p:sp>
      <p:sp>
        <p:nvSpPr>
          <p:cNvPr id="26" name="Oval 25">
            <a:extLst>
              <a:ext uri="{FF2B5EF4-FFF2-40B4-BE49-F238E27FC236}">
                <a16:creationId xmlns:a16="http://schemas.microsoft.com/office/drawing/2014/main" id="{F683759E-6C2E-4493-B3F2-35EA240E0E81}"/>
              </a:ext>
            </a:extLst>
          </p:cNvPr>
          <p:cNvSpPr/>
          <p:nvPr/>
        </p:nvSpPr>
        <p:spPr>
          <a:xfrm>
            <a:off x="18458182" y="19292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3</a:t>
            </a:r>
          </a:p>
        </p:txBody>
      </p:sp>
      <p:sp>
        <p:nvSpPr>
          <p:cNvPr id="29" name="Oval 28">
            <a:extLst>
              <a:ext uri="{FF2B5EF4-FFF2-40B4-BE49-F238E27FC236}">
                <a16:creationId xmlns:a16="http://schemas.microsoft.com/office/drawing/2014/main" id="{E8BBD0A3-10B1-4460-A395-8A2C2A37F054}"/>
              </a:ext>
            </a:extLst>
          </p:cNvPr>
          <p:cNvSpPr/>
          <p:nvPr/>
        </p:nvSpPr>
        <p:spPr>
          <a:xfrm>
            <a:off x="8509510" y="5325759"/>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12</a:t>
            </a:r>
          </a:p>
        </p:txBody>
      </p:sp>
      <p:cxnSp>
        <p:nvCxnSpPr>
          <p:cNvPr id="34" name="Straight Connector 33">
            <a:extLst>
              <a:ext uri="{FF2B5EF4-FFF2-40B4-BE49-F238E27FC236}">
                <a16:creationId xmlns:a16="http://schemas.microsoft.com/office/drawing/2014/main" id="{7CCAAE84-29BE-1246-A959-75C19232FA5E}"/>
              </a:ext>
            </a:extLst>
          </p:cNvPr>
          <p:cNvCxnSpPr>
            <a:cxnSpLocks/>
          </p:cNvCxnSpPr>
          <p:nvPr/>
        </p:nvCxnSpPr>
        <p:spPr>
          <a:xfrm>
            <a:off x="3682586" y="892249"/>
            <a:ext cx="474645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65DA02E-2DD3-6349-BF7D-70EAEF425B69}"/>
              </a:ext>
            </a:extLst>
          </p:cNvPr>
          <p:cNvCxnSpPr>
            <a:cxnSpLocks/>
          </p:cNvCxnSpPr>
          <p:nvPr/>
        </p:nvCxnSpPr>
        <p:spPr>
          <a:xfrm>
            <a:off x="3878884" y="1036628"/>
            <a:ext cx="45682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32ECBE3-7AF8-1149-B07F-42709B2C1A63}"/>
              </a:ext>
            </a:extLst>
          </p:cNvPr>
          <p:cNvCxnSpPr>
            <a:cxnSpLocks/>
          </p:cNvCxnSpPr>
          <p:nvPr/>
        </p:nvCxnSpPr>
        <p:spPr>
          <a:xfrm>
            <a:off x="3439202" y="4602555"/>
            <a:ext cx="508935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FABBC-D808-964E-9775-779BBDDB5718}"/>
              </a:ext>
            </a:extLst>
          </p:cNvPr>
          <p:cNvCxnSpPr>
            <a:cxnSpLocks/>
          </p:cNvCxnSpPr>
          <p:nvPr/>
        </p:nvCxnSpPr>
        <p:spPr>
          <a:xfrm>
            <a:off x="3267752" y="4422081"/>
            <a:ext cx="508935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06AB233F-CB70-5944-879B-B69946095B74}"/>
              </a:ext>
            </a:extLst>
          </p:cNvPr>
          <p:cNvSpPr/>
          <p:nvPr/>
        </p:nvSpPr>
        <p:spPr>
          <a:xfrm>
            <a:off x="4096140" y="1329639"/>
            <a:ext cx="3895596" cy="2800767"/>
          </a:xfrm>
          <a:prstGeom prst="rect">
            <a:avLst/>
          </a:prstGeom>
        </p:spPr>
        <p:txBody>
          <a:bodyPr wrap="square">
            <a:spAutoFit/>
          </a:bodyPr>
          <a:lstStyle/>
          <a:p>
            <a:pPr marL="257175" indent="-257175" defTabSz="342900">
              <a:buFont typeface="Wingdings" pitchFamily="2" charset="2"/>
              <a:buChar char="Ø"/>
              <a:defRPr/>
            </a:pPr>
            <a:r>
              <a:rPr lang="en-US" sz="1600" dirty="0">
                <a:solidFill>
                  <a:schemeClr val="bg2"/>
                </a:solidFill>
                <a:latin typeface="Lora"/>
                <a:ea typeface="Lora"/>
                <a:cs typeface="Lora"/>
                <a:sym typeface="Lora"/>
              </a:rPr>
              <a:t>To sum up, capacity planning helps determine how services are offered, and the appropriate time frames and staff required to meet current demand and cover all operational costs. </a:t>
            </a:r>
          </a:p>
          <a:p>
            <a:pPr marL="257175" indent="-257175" defTabSz="342900">
              <a:buFont typeface="Wingdings" pitchFamily="2" charset="2"/>
              <a:buChar char="Ø"/>
              <a:defRPr/>
            </a:pPr>
            <a:endParaRPr lang="en-US" sz="1600" dirty="0">
              <a:solidFill>
                <a:schemeClr val="bg2"/>
              </a:solidFill>
              <a:latin typeface="Lora"/>
              <a:ea typeface="Lora"/>
              <a:cs typeface="Lora"/>
              <a:sym typeface="Lora"/>
            </a:endParaRPr>
          </a:p>
          <a:p>
            <a:pPr marL="257175" indent="-257175" defTabSz="342900">
              <a:buFont typeface="Wingdings" pitchFamily="2" charset="2"/>
              <a:buChar char="Ø"/>
              <a:defRPr/>
            </a:pPr>
            <a:r>
              <a:rPr lang="en-US" sz="1600" dirty="0">
                <a:solidFill>
                  <a:schemeClr val="bg2"/>
                </a:solidFill>
                <a:latin typeface="Lora"/>
                <a:ea typeface="Lora"/>
                <a:cs typeface="Lora"/>
                <a:sym typeface="Lora"/>
              </a:rPr>
              <a:t>This is an important consideration when establishing yearly budgets to effectively allocate money for expenses.</a:t>
            </a:r>
          </a:p>
        </p:txBody>
      </p:sp>
      <p:sp>
        <p:nvSpPr>
          <p:cNvPr id="30" name="Google Shape;684;p46">
            <a:extLst>
              <a:ext uri="{FF2B5EF4-FFF2-40B4-BE49-F238E27FC236}">
                <a16:creationId xmlns:a16="http://schemas.microsoft.com/office/drawing/2014/main" id="{0E565676-7CD7-E74D-9FA7-81EEDA4CAC33}"/>
              </a:ext>
            </a:extLst>
          </p:cNvPr>
          <p:cNvSpPr txBox="1">
            <a:spLocks/>
          </p:cNvSpPr>
          <p:nvPr/>
        </p:nvSpPr>
        <p:spPr>
          <a:xfrm>
            <a:off x="559350" y="6214525"/>
            <a:ext cx="8025300" cy="572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t>References</a:t>
            </a:r>
            <a:endParaRPr lang="en-US" dirty="0"/>
          </a:p>
        </p:txBody>
      </p:sp>
      <p:sp>
        <p:nvSpPr>
          <p:cNvPr id="31" name="Google Shape;683;p46">
            <a:extLst>
              <a:ext uri="{FF2B5EF4-FFF2-40B4-BE49-F238E27FC236}">
                <a16:creationId xmlns:a16="http://schemas.microsoft.com/office/drawing/2014/main" id="{85C35502-514F-2F45-AAC2-60D2B6BE2704}"/>
              </a:ext>
            </a:extLst>
          </p:cNvPr>
          <p:cNvSpPr txBox="1">
            <a:spLocks/>
          </p:cNvSpPr>
          <p:nvPr/>
        </p:nvSpPr>
        <p:spPr>
          <a:xfrm>
            <a:off x="349315" y="6923997"/>
            <a:ext cx="8235335" cy="2816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100" dirty="0"/>
              <a:t>S Anil Kumar, and N Suresh. </a:t>
            </a:r>
            <a:r>
              <a:rPr lang="en-US" sz="1100" i="1" dirty="0"/>
              <a:t>Operations </a:t>
            </a:r>
            <a:r>
              <a:rPr lang="en-US" sz="1100" i="1" dirty="0" err="1"/>
              <a:t>Managment</a:t>
            </a:r>
            <a:r>
              <a:rPr lang="en-US" sz="1100" dirty="0"/>
              <a:t>. New </a:t>
            </a:r>
            <a:r>
              <a:rPr lang="en-US" sz="1100" dirty="0" err="1"/>
              <a:t>Dehli</a:t>
            </a:r>
            <a:r>
              <a:rPr lang="en-US" sz="1100" dirty="0"/>
              <a:t> [U.A.] New Age </a:t>
            </a:r>
            <a:r>
              <a:rPr lang="en-US" sz="1100" dirty="0" err="1"/>
              <a:t>Internat.</a:t>
            </a:r>
            <a:r>
              <a:rPr lang="en-US" sz="1100" dirty="0"/>
              <a:t> Limited </a:t>
            </a:r>
            <a:r>
              <a:rPr lang="en-US" sz="1100" dirty="0" err="1"/>
              <a:t>Publ</a:t>
            </a:r>
            <a:r>
              <a:rPr lang="en-US" sz="1100" dirty="0"/>
              <a:t>, 2009. </a:t>
            </a:r>
          </a:p>
          <a:p>
            <a:endParaRPr lang="en-US" sz="1100" dirty="0"/>
          </a:p>
          <a:p>
            <a:r>
              <a:rPr lang="en-US" sz="1100" dirty="0"/>
              <a:t>Caggiano, Alessandra. “Manufacturing System.” CIRP Encyclopedia of Production Engineering, 2014, pp. 830–836, </a:t>
            </a:r>
            <a:r>
              <a:rPr lang="en-US" sz="1100" dirty="0" err="1"/>
              <a:t>link.springer.com</a:t>
            </a:r>
            <a:r>
              <a:rPr lang="en-US" sz="1100" dirty="0"/>
              <a:t>/</a:t>
            </a:r>
            <a:r>
              <a:rPr lang="en-US" sz="1100" dirty="0" err="1"/>
              <a:t>referenceworkentry</a:t>
            </a:r>
            <a:r>
              <a:rPr lang="en-US" sz="1100" dirty="0"/>
              <a:t>/10.1007%2F978-3-642-20617-7_6562, 10.1007/978-3-642-20617-7_6562.</a:t>
            </a:r>
          </a:p>
          <a:p>
            <a:endParaRPr lang="en-US" sz="1100" dirty="0"/>
          </a:p>
          <a:p>
            <a:r>
              <a:rPr lang="en-US" sz="1100" dirty="0"/>
              <a:t>Greasley, Andrew. “Long-Term Capacity Planning.” SAGE Knowledge, SAGE Publications Ltd, 2008, </a:t>
            </a:r>
            <a:r>
              <a:rPr lang="en-US" sz="1100" dirty="0" err="1"/>
              <a:t>sk.sagepub.com</a:t>
            </a:r>
            <a:r>
              <a:rPr lang="en-US" sz="1100" dirty="0"/>
              <a:t>/books/operations-management/n6.xml#:~:text=Term%20Capacity%20Planning-. Accessed 1 Jan. 2022.</a:t>
            </a:r>
          </a:p>
          <a:p>
            <a:pPr marL="139700"/>
            <a:endParaRPr lang="en-US" sz="1100" dirty="0"/>
          </a:p>
          <a:p>
            <a:endParaRPr lang="en-US" sz="1100" dirty="0"/>
          </a:p>
          <a:p>
            <a:r>
              <a:rPr lang="en-US" sz="1100" dirty="0"/>
              <a:t>“Capacity Planning for Service Organizations: The Value of Scaling Your Business.” </a:t>
            </a:r>
            <a:r>
              <a:rPr lang="en-US" sz="1100" i="1" dirty="0" err="1"/>
              <a:t>Www.wolterskluwer.com</a:t>
            </a:r>
            <a:r>
              <a:rPr lang="en-US" sz="1100" dirty="0"/>
              <a:t>, </a:t>
            </a:r>
            <a:r>
              <a:rPr lang="en-US" sz="1100" dirty="0">
                <a:hlinkClick r:id="rId3"/>
              </a:rPr>
              <a:t>www.wolterskluwer.com/en/expert-insights/the-value-of-capacity-planning-process</a:t>
            </a:r>
            <a:r>
              <a:rPr lang="en-US" sz="1100" dirty="0"/>
              <a:t>.</a:t>
            </a:r>
          </a:p>
          <a:p>
            <a:endParaRPr lang="en-US" sz="1100" dirty="0"/>
          </a:p>
          <a:p>
            <a:r>
              <a:rPr lang="en-US" sz="1100" dirty="0"/>
              <a:t>“Capacity Planning - Organization, System, Examples, Definition, System, Long-Term Capacity Planning.” </a:t>
            </a:r>
            <a:r>
              <a:rPr lang="en-US" sz="1100" dirty="0" err="1"/>
              <a:t>Referenceforbusiness.com</a:t>
            </a:r>
            <a:r>
              <a:rPr lang="en-US" sz="1100" dirty="0"/>
              <a:t>, 2014, </a:t>
            </a:r>
            <a:r>
              <a:rPr lang="en-US" sz="1100" dirty="0" err="1"/>
              <a:t>www.referenceforbusiness.com</a:t>
            </a:r>
            <a:r>
              <a:rPr lang="en-US" sz="1100" dirty="0"/>
              <a:t>/management/Bun-Comp/Capacity-</a:t>
            </a:r>
            <a:r>
              <a:rPr lang="en-US" sz="1100" dirty="0" err="1"/>
              <a:t>Planning.html</a:t>
            </a:r>
            <a:r>
              <a:rPr lang="en-US" sz="1100" dirty="0"/>
              <a:t>.</a:t>
            </a:r>
          </a:p>
          <a:p>
            <a:endParaRPr lang="en-US" sz="1100" dirty="0"/>
          </a:p>
          <a:p>
            <a:endParaRPr lang="en-US" sz="1100" dirty="0"/>
          </a:p>
          <a:p>
            <a:r>
              <a:rPr lang="en-US" sz="1100" dirty="0"/>
              <a:t>“Capacity Planning - Organization, System, Examples, Definition, System, Long-Term Capacity Planning.” </a:t>
            </a:r>
            <a:r>
              <a:rPr lang="en-US" sz="1100" i="1" dirty="0" err="1"/>
              <a:t>Www.referenceforbusiness.com</a:t>
            </a:r>
            <a:r>
              <a:rPr lang="en-US" sz="1100" dirty="0"/>
              <a:t>, </a:t>
            </a:r>
            <a:r>
              <a:rPr lang="en-US" sz="1100" dirty="0" err="1"/>
              <a:t>www.referenceforbusiness.com</a:t>
            </a:r>
            <a:r>
              <a:rPr lang="en-US" sz="1100" dirty="0"/>
              <a:t>/management/Bun-Comp/Capacity-</a:t>
            </a:r>
            <a:r>
              <a:rPr lang="en-US" sz="1100" dirty="0" err="1"/>
              <a:t>Planning.html</a:t>
            </a:r>
            <a:r>
              <a:rPr lang="en-US" sz="1100" dirty="0"/>
              <a:t>#:~:text=In%20the%20short%20term%2C%20capacity. Accessed 1 Jan. 2022.</a:t>
            </a:r>
          </a:p>
          <a:p>
            <a:endParaRPr lang="en-US" sz="1100" dirty="0"/>
          </a:p>
          <a:p>
            <a:endParaRPr lang="en-US" sz="1100" dirty="0"/>
          </a:p>
        </p:txBody>
      </p:sp>
    </p:spTree>
    <p:extLst>
      <p:ext uri="{BB962C8B-B14F-4D97-AF65-F5344CB8AC3E}">
        <p14:creationId xmlns:p14="http://schemas.microsoft.com/office/powerpoint/2010/main" val="13458224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4" name="Google Shape;684;p46"/>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References</a:t>
            </a:r>
            <a:endParaRPr dirty="0"/>
          </a:p>
        </p:txBody>
      </p:sp>
      <p:sp>
        <p:nvSpPr>
          <p:cNvPr id="5" name="Oval 4">
            <a:extLst>
              <a:ext uri="{FF2B5EF4-FFF2-40B4-BE49-F238E27FC236}">
                <a16:creationId xmlns:a16="http://schemas.microsoft.com/office/drawing/2014/main" id="{64B86022-7275-6444-BD77-760D5510D8A1}"/>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24</a:t>
            </a:r>
          </a:p>
        </p:txBody>
      </p:sp>
      <p:sp>
        <p:nvSpPr>
          <p:cNvPr id="6" name="Hexagon 5">
            <a:extLst>
              <a:ext uri="{FF2B5EF4-FFF2-40B4-BE49-F238E27FC236}">
                <a16:creationId xmlns:a16="http://schemas.microsoft.com/office/drawing/2014/main" id="{56D65DC6-3315-4184-BDBF-31B0B967BC17}"/>
              </a:ext>
            </a:extLst>
          </p:cNvPr>
          <p:cNvSpPr/>
          <p:nvPr/>
        </p:nvSpPr>
        <p:spPr>
          <a:xfrm flipV="1">
            <a:off x="4499934" y="7122570"/>
            <a:ext cx="604421" cy="52105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7" name="TextBox 6">
            <a:extLst>
              <a:ext uri="{FF2B5EF4-FFF2-40B4-BE49-F238E27FC236}">
                <a16:creationId xmlns:a16="http://schemas.microsoft.com/office/drawing/2014/main" id="{9841F262-D050-40FF-AA76-312E8B329483}"/>
              </a:ext>
            </a:extLst>
          </p:cNvPr>
          <p:cNvSpPr txBox="1"/>
          <p:nvPr/>
        </p:nvSpPr>
        <p:spPr>
          <a:xfrm>
            <a:off x="2430564" y="6923448"/>
            <a:ext cx="4349269" cy="957955"/>
          </a:xfrm>
          <a:prstGeom prst="rect">
            <a:avLst/>
          </a:prstGeom>
          <a:noFill/>
        </p:spPr>
        <p:txBody>
          <a:bodyPr wrap="none" rtlCol="0">
            <a:spAutoFit/>
          </a:bodyPr>
          <a:lstStyle/>
          <a:p>
            <a:pPr algn="ctr"/>
            <a:r>
              <a:rPr lang="en-US" sz="5625"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8" name="Straight Connector 7">
            <a:extLst>
              <a:ext uri="{FF2B5EF4-FFF2-40B4-BE49-F238E27FC236}">
                <a16:creationId xmlns:a16="http://schemas.microsoft.com/office/drawing/2014/main" id="{C30ED654-8268-40C5-9275-E4F3E4C84528}"/>
              </a:ext>
            </a:extLst>
          </p:cNvPr>
          <p:cNvCxnSpPr>
            <a:cxnSpLocks/>
          </p:cNvCxnSpPr>
          <p:nvPr/>
        </p:nvCxnSpPr>
        <p:spPr>
          <a:xfrm>
            <a:off x="2825453" y="8359409"/>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CB7FB7-7212-42DE-808A-759D1C905175}"/>
              </a:ext>
            </a:extLst>
          </p:cNvPr>
          <p:cNvCxnSpPr>
            <a:cxnSpLocks/>
          </p:cNvCxnSpPr>
          <p:nvPr/>
        </p:nvCxnSpPr>
        <p:spPr>
          <a:xfrm>
            <a:off x="2825453" y="6597284"/>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Google Shape;683;p46">
            <a:extLst>
              <a:ext uri="{FF2B5EF4-FFF2-40B4-BE49-F238E27FC236}">
                <a16:creationId xmlns:a16="http://schemas.microsoft.com/office/drawing/2014/main" id="{CD611891-B9BC-824B-AA50-3354650CAF50}"/>
              </a:ext>
            </a:extLst>
          </p:cNvPr>
          <p:cNvSpPr txBox="1">
            <a:spLocks noGrp="1"/>
          </p:cNvSpPr>
          <p:nvPr>
            <p:ph type="body" idx="1"/>
          </p:nvPr>
        </p:nvSpPr>
        <p:spPr>
          <a:xfrm>
            <a:off x="349315" y="1154497"/>
            <a:ext cx="8235335" cy="2816400"/>
          </a:xfrm>
          <a:prstGeom prst="rect">
            <a:avLst/>
          </a:prstGeom>
        </p:spPr>
        <p:txBody>
          <a:bodyPr spcFirstLastPara="1" wrap="square" lIns="91425" tIns="91425" rIns="91425" bIns="91425" anchor="t" anchorCtr="0">
            <a:noAutofit/>
          </a:bodyPr>
          <a:lstStyle/>
          <a:p>
            <a:r>
              <a:rPr lang="en-US" sz="1100" dirty="0"/>
              <a:t>S Anil Kumar, and N Suresh. </a:t>
            </a:r>
            <a:r>
              <a:rPr lang="en-US" sz="1100" i="1" dirty="0"/>
              <a:t>Operations Managment</a:t>
            </a:r>
            <a:r>
              <a:rPr lang="en-US" sz="1100" dirty="0"/>
              <a:t>. New Dehli [U.A.] New Age Internat. Limited Publ, 2009. </a:t>
            </a:r>
          </a:p>
          <a:p>
            <a:endParaRPr lang="en-US" sz="1100" dirty="0"/>
          </a:p>
          <a:p>
            <a:r>
              <a:rPr lang="en-US" sz="1100" dirty="0"/>
              <a:t>Caggiano, Alessandra. “Manufacturing System.” CIRP Encyclopedia of Production Engineering, 2014, pp. 830–836, link.springer.com/referenceworkentry/10.1007%2F978-3-642-20617-7_6562, 10.1007/978-3-642-20617-7_6562.</a:t>
            </a:r>
          </a:p>
          <a:p>
            <a:endParaRPr lang="en-US" sz="1100" dirty="0"/>
          </a:p>
          <a:p>
            <a:r>
              <a:rPr lang="en-US" sz="1100" dirty="0"/>
              <a:t>Greasley, Andrew. “Long-Term Capacity Planning.” SAGE Knowledge, SAGE Publications Ltd, 2008, sk.sagepub.com/books/operations-management/n6.xml#:~:text=Term%20Capacity%20Planning-. Accessed 1 Jan. 2022.</a:t>
            </a:r>
          </a:p>
          <a:p>
            <a:pPr marL="139700" indent="0">
              <a:buNone/>
            </a:pPr>
            <a:endParaRPr lang="en-US" sz="1100" dirty="0"/>
          </a:p>
          <a:p>
            <a:endParaRPr lang="en-US" sz="1100" dirty="0"/>
          </a:p>
          <a:p>
            <a:r>
              <a:rPr lang="en-US" sz="1100" dirty="0"/>
              <a:t>“Capacity Planning for Service Organizations: The Value of Scaling Your Business.” </a:t>
            </a:r>
            <a:r>
              <a:rPr lang="en-US" sz="1100" i="1" dirty="0"/>
              <a:t>Www.wolterskluwer.com</a:t>
            </a:r>
            <a:r>
              <a:rPr lang="en-US" sz="1100" dirty="0"/>
              <a:t>, </a:t>
            </a:r>
            <a:r>
              <a:rPr lang="en-US" sz="1100" dirty="0">
                <a:hlinkClick r:id="rId3"/>
              </a:rPr>
              <a:t>www.wolterskluwer.com/en/expert-insights/the-value-of-capacity-planning-process</a:t>
            </a:r>
            <a:r>
              <a:rPr lang="en-US" sz="1100" dirty="0"/>
              <a:t>.</a:t>
            </a:r>
          </a:p>
          <a:p>
            <a:endParaRPr lang="en-US" sz="1100" dirty="0"/>
          </a:p>
          <a:p>
            <a:r>
              <a:rPr lang="en-US" sz="1100" dirty="0"/>
              <a:t>“Capacity Planning - Organization, System, Examples, Definition, System, Long-Term Capacity Planning.” Referenceforbusiness.com, 2014, www.referenceforbusiness.com/management/Bun-Comp/Capacity-Planning.html.</a:t>
            </a:r>
          </a:p>
          <a:p>
            <a:endParaRPr lang="en-US" sz="1100" dirty="0"/>
          </a:p>
          <a:p>
            <a:endParaRPr lang="en-US" sz="1100" dirty="0"/>
          </a:p>
          <a:p>
            <a:r>
              <a:rPr lang="en-US" sz="1100" dirty="0"/>
              <a:t>“Capacity Planning - Organization, System, Examples, Definition, System, Long-Term Capacity Planning.” </a:t>
            </a:r>
            <a:r>
              <a:rPr lang="en-US" sz="1100" i="1" dirty="0"/>
              <a:t>Www.referenceforbusiness.com</a:t>
            </a:r>
            <a:r>
              <a:rPr lang="en-US" sz="1100" dirty="0"/>
              <a:t>, www.referenceforbusiness.com/management/Bun-Comp/Capacity-Planning.html#:~:text=In%20the%20short%20term%2C%20capacity. Accessed 1 Jan. 2022.</a:t>
            </a:r>
          </a:p>
          <a:p>
            <a:endParaRPr lang="en-US" sz="1100" dirty="0"/>
          </a:p>
          <a:p>
            <a:endParaRPr lang="en-US" sz="11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100">
        <p159:morph option="byObject"/>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499934" y="2050698"/>
            <a:ext cx="604421" cy="52105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1" name="TextBox 20"/>
          <p:cNvSpPr txBox="1"/>
          <p:nvPr/>
        </p:nvSpPr>
        <p:spPr>
          <a:xfrm>
            <a:off x="2430564" y="1851576"/>
            <a:ext cx="4349269" cy="957955"/>
          </a:xfrm>
          <a:prstGeom prst="rect">
            <a:avLst/>
          </a:prstGeom>
          <a:noFill/>
        </p:spPr>
        <p:txBody>
          <a:bodyPr wrap="none" rtlCol="0">
            <a:spAutoFit/>
          </a:bodyPr>
          <a:lstStyle/>
          <a:p>
            <a:pPr algn="ctr"/>
            <a:r>
              <a:rPr lang="en-US" sz="5625"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20" name="Straight Connector 19"/>
          <p:cNvCxnSpPr>
            <a:cxnSpLocks/>
          </p:cNvCxnSpPr>
          <p:nvPr/>
        </p:nvCxnSpPr>
        <p:spPr>
          <a:xfrm>
            <a:off x="2825453" y="3287537"/>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25453" y="1525412"/>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0798B849-6FFD-FA48-8DB9-329CE27189B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800" dirty="0"/>
              <a:t>25</a:t>
            </a:r>
          </a:p>
        </p:txBody>
      </p:sp>
    </p:spTree>
    <p:extLst>
      <p:ext uri="{BB962C8B-B14F-4D97-AF65-F5344CB8AC3E}">
        <p14:creationId xmlns:p14="http://schemas.microsoft.com/office/powerpoint/2010/main" val="9489596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8"/>
          <p:cNvSpPr txBox="1">
            <a:spLocks noGrp="1"/>
          </p:cNvSpPr>
          <p:nvPr>
            <p:ph type="body" idx="1"/>
          </p:nvPr>
        </p:nvSpPr>
        <p:spPr>
          <a:xfrm>
            <a:off x="315330" y="1750111"/>
            <a:ext cx="3834929" cy="2134129"/>
          </a:xfrm>
          <a:prstGeom prst="rect">
            <a:avLst/>
          </a:prstGeom>
        </p:spPr>
        <p:txBody>
          <a:bodyPr spcFirstLastPara="1" wrap="square" lIns="91425" tIns="91425" rIns="91425" bIns="91425" anchor="t" anchorCtr="0">
            <a:noAutofit/>
          </a:bodyPr>
          <a:lstStyle/>
          <a:p>
            <a:pPr marL="285750" indent="-285750">
              <a:spcAft>
                <a:spcPts val="1600"/>
              </a:spcAft>
              <a:buClr>
                <a:schemeClr val="accent4"/>
              </a:buClr>
              <a:buSzPct val="120000"/>
              <a:buFont typeface="Wingdings" pitchFamily="2" charset="2"/>
              <a:buChar char="Ø"/>
            </a:pPr>
            <a:r>
              <a:rPr lang="en-US" dirty="0"/>
              <a:t>Capacity is the maximum level of output that a company can sustain to make a product or provide a service. </a:t>
            </a:r>
          </a:p>
          <a:p>
            <a:pPr marL="285750" indent="-285750">
              <a:spcAft>
                <a:spcPts val="1600"/>
              </a:spcAft>
              <a:buClr>
                <a:schemeClr val="accent4"/>
              </a:buClr>
              <a:buSzPct val="120000"/>
              <a:buFont typeface="Wingdings" pitchFamily="2" charset="2"/>
              <a:buChar char="Ø"/>
            </a:pPr>
            <a:r>
              <a:rPr lang="en-US" dirty="0"/>
              <a:t>The capacity of the manufacturing unit can be expressed in number of units of output per period.</a:t>
            </a:r>
          </a:p>
          <a:p>
            <a:pPr marL="285750" indent="-285750">
              <a:spcAft>
                <a:spcPts val="1600"/>
              </a:spcAft>
              <a:buClr>
                <a:schemeClr val="accent4"/>
              </a:buClr>
              <a:buSzPct val="120000"/>
              <a:buFont typeface="Wingdings" pitchFamily="2" charset="2"/>
              <a:buChar char="Ø"/>
            </a:pPr>
            <a:r>
              <a:rPr lang="en-US" dirty="0"/>
              <a:t>Planning for capacity requires management to accept limitations on the production process.</a:t>
            </a:r>
          </a:p>
        </p:txBody>
      </p:sp>
      <p:sp>
        <p:nvSpPr>
          <p:cNvPr id="221" name="Google Shape;221;p28"/>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bg2"/>
                </a:solidFill>
              </a:rPr>
              <a:t>DEFINITIONS</a:t>
            </a:r>
            <a:endParaRPr dirty="0">
              <a:solidFill>
                <a:schemeClr val="bg2"/>
              </a:solidFill>
            </a:endParaRPr>
          </a:p>
        </p:txBody>
      </p:sp>
      <p:pic>
        <p:nvPicPr>
          <p:cNvPr id="3" name="Picture 2" descr="A close up of a logo&#10;&#10;Description automatically generated">
            <a:extLst>
              <a:ext uri="{FF2B5EF4-FFF2-40B4-BE49-F238E27FC236}">
                <a16:creationId xmlns:a16="http://schemas.microsoft.com/office/drawing/2014/main" id="{E40B1BA6-4142-0C4B-A94F-2D1A8DBB4D95}"/>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4318079" y="656947"/>
            <a:ext cx="4510591" cy="4320459"/>
          </a:xfrm>
          <a:prstGeom prst="rect">
            <a:avLst/>
          </a:prstGeom>
        </p:spPr>
      </p:pic>
      <p:sp>
        <p:nvSpPr>
          <p:cNvPr id="7" name="Oval 6">
            <a:extLst>
              <a:ext uri="{FF2B5EF4-FFF2-40B4-BE49-F238E27FC236}">
                <a16:creationId xmlns:a16="http://schemas.microsoft.com/office/drawing/2014/main" id="{6CA9CEB2-7E7D-484C-9A63-42EA52636A9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3</a:t>
            </a:r>
          </a:p>
        </p:txBody>
      </p:sp>
      <p:sp>
        <p:nvSpPr>
          <p:cNvPr id="6" name="Rectangle 5">
            <a:extLst>
              <a:ext uri="{FF2B5EF4-FFF2-40B4-BE49-F238E27FC236}">
                <a16:creationId xmlns:a16="http://schemas.microsoft.com/office/drawing/2014/main" id="{A7FEF019-B415-42A2-9C8B-B51CA3EEF76F}"/>
              </a:ext>
            </a:extLst>
          </p:cNvPr>
          <p:cNvSpPr/>
          <p:nvPr/>
        </p:nvSpPr>
        <p:spPr>
          <a:xfrm>
            <a:off x="9351100" y="0"/>
            <a:ext cx="325336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8" name="Rectangle 30">
            <a:extLst>
              <a:ext uri="{FF2B5EF4-FFF2-40B4-BE49-F238E27FC236}">
                <a16:creationId xmlns:a16="http://schemas.microsoft.com/office/drawing/2014/main" id="{D6961316-49ED-43E2-A89B-800CD4691B52}"/>
              </a:ext>
            </a:extLst>
          </p:cNvPr>
          <p:cNvSpPr/>
          <p:nvPr/>
        </p:nvSpPr>
        <p:spPr>
          <a:xfrm>
            <a:off x="-8449138" y="1548153"/>
            <a:ext cx="7857661" cy="3277341"/>
          </a:xfrm>
          <a:prstGeom prst="rect">
            <a:avLst/>
          </a:prstGeom>
          <a:solidFill>
            <a:schemeClr val="accent6">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9" name="Straight Connector 8">
            <a:extLst>
              <a:ext uri="{FF2B5EF4-FFF2-40B4-BE49-F238E27FC236}">
                <a16:creationId xmlns:a16="http://schemas.microsoft.com/office/drawing/2014/main" id="{2E6FDE39-CEDF-428C-8A98-4B03539F7D14}"/>
              </a:ext>
            </a:extLst>
          </p:cNvPr>
          <p:cNvCxnSpPr>
            <a:cxnSpLocks/>
          </p:cNvCxnSpPr>
          <p:nvPr/>
        </p:nvCxnSpPr>
        <p:spPr>
          <a:xfrm>
            <a:off x="-8449138" y="1548153"/>
            <a:ext cx="421350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descr="Table&#10;&#10;Description automatically generated">
            <a:extLst>
              <a:ext uri="{FF2B5EF4-FFF2-40B4-BE49-F238E27FC236}">
                <a16:creationId xmlns:a16="http://schemas.microsoft.com/office/drawing/2014/main" id="{FABA7765-C386-49E7-BE90-A7648B4515D3}"/>
              </a:ext>
            </a:extLst>
          </p:cNvPr>
          <p:cNvPicPr>
            <a:picLocks noChangeAspect="1"/>
          </p:cNvPicPr>
          <p:nvPr/>
        </p:nvPicPr>
        <p:blipFill rotWithShape="1">
          <a:blip r:embed="rId5">
            <a:extLst>
              <a:ext uri="{BEBA8EAE-BF5A-486C-A8C5-ECC9F3942E4B}">
                <a14:imgProps xmlns:a14="http://schemas.microsoft.com/office/drawing/2010/main">
                  <a14:imgLayer r:embed="rId6">
                    <a14:imgEffect>
                      <a14:colorTemperature colorTemp="4700"/>
                    </a14:imgEffect>
                    <a14:imgEffect>
                      <a14:saturation sat="33000"/>
                    </a14:imgEffect>
                  </a14:imgLayer>
                </a14:imgProps>
              </a:ext>
            </a:extLst>
          </a:blip>
          <a:srcRect l="2188" t="28824" r="3022" b="18889"/>
          <a:stretch/>
        </p:blipFill>
        <p:spPr>
          <a:xfrm>
            <a:off x="-7772143" y="1842117"/>
            <a:ext cx="6503670" cy="2689412"/>
          </a:xfrm>
          <a:prstGeom prst="rect">
            <a:avLst/>
          </a:prstGeom>
        </p:spPr>
      </p:pic>
      <p:sp>
        <p:nvSpPr>
          <p:cNvPr id="11" name="Google Shape;150;p26">
            <a:extLst>
              <a:ext uri="{FF2B5EF4-FFF2-40B4-BE49-F238E27FC236}">
                <a16:creationId xmlns:a16="http://schemas.microsoft.com/office/drawing/2014/main" id="{88BA2A32-5681-451F-995B-CC8BF4FFE31B}"/>
              </a:ext>
            </a:extLst>
          </p:cNvPr>
          <p:cNvSpPr txBox="1">
            <a:spLocks/>
          </p:cNvSpPr>
          <p:nvPr/>
        </p:nvSpPr>
        <p:spPr>
          <a:xfrm>
            <a:off x="-7180663" y="355333"/>
            <a:ext cx="5320709"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b="1" dirty="0">
                <a:solidFill>
                  <a:schemeClr val="bg2"/>
                </a:solidFill>
              </a:rPr>
              <a:t>MEASURING CAPACITY EXAMPLES</a:t>
            </a:r>
          </a:p>
        </p:txBody>
      </p:sp>
      <p:cxnSp>
        <p:nvCxnSpPr>
          <p:cNvPr id="12" name="Straight Connector 11">
            <a:extLst>
              <a:ext uri="{FF2B5EF4-FFF2-40B4-BE49-F238E27FC236}">
                <a16:creationId xmlns:a16="http://schemas.microsoft.com/office/drawing/2014/main" id="{7D58F235-0B7F-4026-B408-4BC78B882620}"/>
              </a:ext>
            </a:extLst>
          </p:cNvPr>
          <p:cNvCxnSpPr>
            <a:cxnSpLocks/>
          </p:cNvCxnSpPr>
          <p:nvPr/>
        </p:nvCxnSpPr>
        <p:spPr>
          <a:xfrm>
            <a:off x="-4804978" y="4825504"/>
            <a:ext cx="421350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564A907-516D-4C04-B975-7F0EC3DCEE27}"/>
              </a:ext>
            </a:extLst>
          </p:cNvPr>
          <p:cNvCxnSpPr>
            <a:cxnSpLocks/>
          </p:cNvCxnSpPr>
          <p:nvPr/>
        </p:nvCxnSpPr>
        <p:spPr>
          <a:xfrm>
            <a:off x="-8433550" y="1548153"/>
            <a:ext cx="0" cy="220903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2BF0BC2-68C9-4879-BAB1-B0356D3AE18D}"/>
              </a:ext>
            </a:extLst>
          </p:cNvPr>
          <p:cNvCxnSpPr>
            <a:cxnSpLocks/>
          </p:cNvCxnSpPr>
          <p:nvPr/>
        </p:nvCxnSpPr>
        <p:spPr>
          <a:xfrm>
            <a:off x="-591477" y="2616455"/>
            <a:ext cx="0" cy="220903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7C79F34A-D973-4EF8-BE6D-FD5CEBD14BDC}"/>
              </a:ext>
            </a:extLst>
          </p:cNvPr>
          <p:cNvSpPr/>
          <p:nvPr/>
        </p:nvSpPr>
        <p:spPr>
          <a:xfrm>
            <a:off x="-1022601" y="8793095"/>
            <a:ext cx="2949676" cy="561432"/>
          </a:xfrm>
          <a:prstGeom prst="rect">
            <a:avLst/>
          </a:prstGeom>
          <a:solidFill>
            <a:srgbClr val="FAE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Rectangle 30">
            <a:extLst>
              <a:ext uri="{FF2B5EF4-FFF2-40B4-BE49-F238E27FC236}">
                <a16:creationId xmlns:a16="http://schemas.microsoft.com/office/drawing/2014/main" id="{2DE8C1E7-3AE9-0C47-8CD8-CCE963BD8DD5}"/>
              </a:ext>
            </a:extLst>
          </p:cNvPr>
          <p:cNvSpPr/>
          <p:nvPr/>
        </p:nvSpPr>
        <p:spPr>
          <a:xfrm>
            <a:off x="585956" y="1548153"/>
            <a:ext cx="7857661" cy="3277341"/>
          </a:xfrm>
          <a:prstGeom prst="rect">
            <a:avLst/>
          </a:prstGeom>
          <a:solidFill>
            <a:schemeClr val="accent6">
              <a:lumMod val="20000"/>
              <a:lumOff val="8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7" name="Straight Connector 16">
            <a:extLst>
              <a:ext uri="{FF2B5EF4-FFF2-40B4-BE49-F238E27FC236}">
                <a16:creationId xmlns:a16="http://schemas.microsoft.com/office/drawing/2014/main" id="{1B2E0F9F-A2FE-024D-A5B8-48B2829C4315}"/>
              </a:ext>
            </a:extLst>
          </p:cNvPr>
          <p:cNvCxnSpPr>
            <a:cxnSpLocks/>
          </p:cNvCxnSpPr>
          <p:nvPr/>
        </p:nvCxnSpPr>
        <p:spPr>
          <a:xfrm>
            <a:off x="585956" y="1548153"/>
            <a:ext cx="421350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5" name="Picture 4" descr="Table&#10;&#10;Description automatically generated">
            <a:extLst>
              <a:ext uri="{FF2B5EF4-FFF2-40B4-BE49-F238E27FC236}">
                <a16:creationId xmlns:a16="http://schemas.microsoft.com/office/drawing/2014/main" id="{2A2E0B1A-AD6C-8842-8231-C4026DD9197B}"/>
              </a:ext>
            </a:extLst>
          </p:cNvPr>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Lst>
          </a:blip>
          <a:srcRect l="2188" t="28824" r="3022" b="18889"/>
          <a:stretch/>
        </p:blipFill>
        <p:spPr>
          <a:xfrm>
            <a:off x="1262951" y="1842117"/>
            <a:ext cx="6503670" cy="2689412"/>
          </a:xfrm>
          <a:prstGeom prst="rect">
            <a:avLst/>
          </a:prstGeom>
        </p:spPr>
      </p:pic>
      <p:sp>
        <p:nvSpPr>
          <p:cNvPr id="15" name="Google Shape;150;p26">
            <a:extLst>
              <a:ext uri="{FF2B5EF4-FFF2-40B4-BE49-F238E27FC236}">
                <a16:creationId xmlns:a16="http://schemas.microsoft.com/office/drawing/2014/main" id="{523067DC-FF82-9446-B3EC-77F3794F2AB3}"/>
              </a:ext>
            </a:extLst>
          </p:cNvPr>
          <p:cNvSpPr txBox="1">
            <a:spLocks/>
          </p:cNvSpPr>
          <p:nvPr/>
        </p:nvSpPr>
        <p:spPr>
          <a:xfrm>
            <a:off x="1854431" y="355333"/>
            <a:ext cx="5320709"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b="1" dirty="0">
                <a:solidFill>
                  <a:schemeClr val="bg2"/>
                </a:solidFill>
              </a:rPr>
              <a:t>MEASURING CAPACITY EXAMPLES</a:t>
            </a:r>
          </a:p>
        </p:txBody>
      </p:sp>
      <p:cxnSp>
        <p:nvCxnSpPr>
          <p:cNvPr id="19" name="Straight Connector 18">
            <a:extLst>
              <a:ext uri="{FF2B5EF4-FFF2-40B4-BE49-F238E27FC236}">
                <a16:creationId xmlns:a16="http://schemas.microsoft.com/office/drawing/2014/main" id="{656A5B65-CF2F-404C-8C19-1DB63B8D1F71}"/>
              </a:ext>
            </a:extLst>
          </p:cNvPr>
          <p:cNvCxnSpPr>
            <a:cxnSpLocks/>
          </p:cNvCxnSpPr>
          <p:nvPr/>
        </p:nvCxnSpPr>
        <p:spPr>
          <a:xfrm>
            <a:off x="4230116" y="4825504"/>
            <a:ext cx="421350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75836B3-04B4-DC4C-8D3C-2887B07F0F3D}"/>
              </a:ext>
            </a:extLst>
          </p:cNvPr>
          <p:cNvCxnSpPr>
            <a:cxnSpLocks/>
          </p:cNvCxnSpPr>
          <p:nvPr/>
        </p:nvCxnSpPr>
        <p:spPr>
          <a:xfrm>
            <a:off x="601544" y="1548153"/>
            <a:ext cx="0" cy="220903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04D5641-29FE-184C-B87F-AE45A648F139}"/>
              </a:ext>
            </a:extLst>
          </p:cNvPr>
          <p:cNvCxnSpPr>
            <a:cxnSpLocks/>
          </p:cNvCxnSpPr>
          <p:nvPr/>
        </p:nvCxnSpPr>
        <p:spPr>
          <a:xfrm>
            <a:off x="8443617" y="2616455"/>
            <a:ext cx="0" cy="220903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BB8250DC-9326-F24C-A731-0A4307EB839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4</a:t>
            </a:r>
          </a:p>
        </p:txBody>
      </p:sp>
      <p:sp>
        <p:nvSpPr>
          <p:cNvPr id="45" name="Rectangle 44">
            <a:extLst>
              <a:ext uri="{FF2B5EF4-FFF2-40B4-BE49-F238E27FC236}">
                <a16:creationId xmlns:a16="http://schemas.microsoft.com/office/drawing/2014/main" id="{5AFE10AF-61CE-4F41-B2F5-365185EC6697}"/>
              </a:ext>
            </a:extLst>
          </p:cNvPr>
          <p:cNvSpPr/>
          <p:nvPr/>
        </p:nvSpPr>
        <p:spPr>
          <a:xfrm>
            <a:off x="6931743" y="8824072"/>
            <a:ext cx="2580967" cy="551228"/>
          </a:xfrm>
          <a:prstGeom prst="rect">
            <a:avLst/>
          </a:prstGeom>
          <a:solidFill>
            <a:srgbClr val="FAE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7" name="TextBox 31">
            <a:extLst>
              <a:ext uri="{FF2B5EF4-FFF2-40B4-BE49-F238E27FC236}">
                <a16:creationId xmlns:a16="http://schemas.microsoft.com/office/drawing/2014/main" id="{AC9285C7-6F83-42F5-8ACF-92B0856A8F7E}"/>
              </a:ext>
            </a:extLst>
          </p:cNvPr>
          <p:cNvSpPr txBox="1"/>
          <p:nvPr/>
        </p:nvSpPr>
        <p:spPr>
          <a:xfrm>
            <a:off x="-824261" y="8927309"/>
            <a:ext cx="2494594" cy="369332"/>
          </a:xfrm>
          <a:prstGeom prst="rect">
            <a:avLst/>
          </a:prstGeom>
          <a:noFill/>
        </p:spPr>
        <p:txBody>
          <a:bodyPr wrap="none" rtlCol="0" anchor="ctr" anchorCtr="0">
            <a:spAutoFit/>
          </a:bodyPr>
          <a:lstStyle/>
          <a:p>
            <a:pPr algn="ctr"/>
            <a:r>
              <a:rPr lang="en-US" sz="1800" b="1" dirty="0">
                <a:solidFill>
                  <a:schemeClr val="tx1"/>
                </a:solidFill>
                <a:latin typeface="Poppins SemiBold" charset="0"/>
                <a:ea typeface="Poppins SemiBold" charset="0"/>
                <a:cs typeface="Poppins SemiBold" charset="0"/>
              </a:rPr>
              <a:t>Manufacturing Systems </a:t>
            </a:r>
          </a:p>
        </p:txBody>
      </p:sp>
      <p:sp>
        <p:nvSpPr>
          <p:cNvPr id="48" name="TextBox 31">
            <a:extLst>
              <a:ext uri="{FF2B5EF4-FFF2-40B4-BE49-F238E27FC236}">
                <a16:creationId xmlns:a16="http://schemas.microsoft.com/office/drawing/2014/main" id="{39C3FC29-401B-4390-A500-607D3CC8DCE1}"/>
              </a:ext>
            </a:extLst>
          </p:cNvPr>
          <p:cNvSpPr txBox="1"/>
          <p:nvPr/>
        </p:nvSpPr>
        <p:spPr>
          <a:xfrm>
            <a:off x="7314820" y="8897812"/>
            <a:ext cx="1757212" cy="369332"/>
          </a:xfrm>
          <a:prstGeom prst="rect">
            <a:avLst/>
          </a:prstGeom>
          <a:noFill/>
        </p:spPr>
        <p:txBody>
          <a:bodyPr wrap="none" rtlCol="0" anchor="ctr" anchorCtr="0">
            <a:spAutoFit/>
          </a:bodyPr>
          <a:lstStyle/>
          <a:p>
            <a:pPr algn="ctr"/>
            <a:r>
              <a:rPr lang="en-US" sz="1800" b="1" dirty="0">
                <a:solidFill>
                  <a:schemeClr val="tx1"/>
                </a:solidFill>
                <a:latin typeface="Poppins SemiBold" charset="0"/>
                <a:ea typeface="Poppins SemiBold" charset="0"/>
                <a:cs typeface="Poppins SemiBold" charset="0"/>
              </a:rPr>
              <a:t>Service Systems </a:t>
            </a:r>
          </a:p>
        </p:txBody>
      </p:sp>
      <p:sp>
        <p:nvSpPr>
          <p:cNvPr id="49" name="Google Shape;150;p26">
            <a:extLst>
              <a:ext uri="{FF2B5EF4-FFF2-40B4-BE49-F238E27FC236}">
                <a16:creationId xmlns:a16="http://schemas.microsoft.com/office/drawing/2014/main" id="{97CCBF55-B251-4FF8-B39A-BF2F1527630F}"/>
              </a:ext>
            </a:extLst>
          </p:cNvPr>
          <p:cNvSpPr txBox="1">
            <a:spLocks/>
          </p:cNvSpPr>
          <p:nvPr/>
        </p:nvSpPr>
        <p:spPr>
          <a:xfrm>
            <a:off x="1870472" y="6550935"/>
            <a:ext cx="5101649"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b="1" dirty="0">
                <a:solidFill>
                  <a:schemeClr val="bg2"/>
                </a:solidFill>
              </a:rPr>
              <a:t>Manufacturing And Service Systems</a:t>
            </a:r>
          </a:p>
        </p:txBody>
      </p:sp>
      <p:sp>
        <p:nvSpPr>
          <p:cNvPr id="50" name="Google Shape;220;p28">
            <a:extLst>
              <a:ext uri="{FF2B5EF4-FFF2-40B4-BE49-F238E27FC236}">
                <a16:creationId xmlns:a16="http://schemas.microsoft.com/office/drawing/2014/main" id="{34E7ED2C-D57A-414C-992C-076588B3267D}"/>
              </a:ext>
            </a:extLst>
          </p:cNvPr>
          <p:cNvSpPr txBox="1">
            <a:spLocks/>
          </p:cNvSpPr>
          <p:nvPr/>
        </p:nvSpPr>
        <p:spPr>
          <a:xfrm>
            <a:off x="-1317065" y="9643955"/>
            <a:ext cx="3725871"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Aft>
                <a:spcPts val="1600"/>
              </a:spcAft>
              <a:buClr>
                <a:schemeClr val="accent4"/>
              </a:buClr>
              <a:buSzPct val="120000"/>
              <a:buFont typeface="Wingdings" pitchFamily="2" charset="2"/>
              <a:buChar char="Ø"/>
            </a:pPr>
            <a:r>
              <a:rPr lang="en-US" sz="1300" dirty="0"/>
              <a:t>Produce standardized products in large quantities. This plant and machinery have limited capacity and contribute to the fixed costs which must be borne by the products produced.</a:t>
            </a:r>
          </a:p>
          <a:p>
            <a:pPr marL="285750" indent="-285750">
              <a:spcAft>
                <a:spcPts val="1600"/>
              </a:spcAft>
              <a:buClr>
                <a:schemeClr val="accent4"/>
              </a:buClr>
              <a:buSzPct val="120000"/>
              <a:buFont typeface="Wingdings" pitchFamily="2" charset="2"/>
              <a:buChar char="Ø"/>
            </a:pPr>
            <a:r>
              <a:rPr lang="en-US" sz="1300" dirty="0"/>
              <a:t>The materials input to a manufacturing system are raw materials and energy.</a:t>
            </a:r>
          </a:p>
        </p:txBody>
      </p:sp>
      <p:sp>
        <p:nvSpPr>
          <p:cNvPr id="51" name="Google Shape;220;p28">
            <a:extLst>
              <a:ext uri="{FF2B5EF4-FFF2-40B4-BE49-F238E27FC236}">
                <a16:creationId xmlns:a16="http://schemas.microsoft.com/office/drawing/2014/main" id="{FE7D7AA6-302B-4E98-A2B3-212579A277E8}"/>
              </a:ext>
            </a:extLst>
          </p:cNvPr>
          <p:cNvSpPr txBox="1">
            <a:spLocks/>
          </p:cNvSpPr>
          <p:nvPr/>
        </p:nvSpPr>
        <p:spPr>
          <a:xfrm>
            <a:off x="6401638" y="9662250"/>
            <a:ext cx="3725871"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Aft>
                <a:spcPts val="1600"/>
              </a:spcAft>
              <a:buClr>
                <a:schemeClr val="accent4"/>
              </a:buClr>
              <a:buSzPct val="120000"/>
              <a:buFont typeface="Wingdings" pitchFamily="2" charset="2"/>
              <a:buChar char="Ø"/>
            </a:pPr>
            <a:r>
              <a:rPr lang="en-US" sz="1300" dirty="0"/>
              <a:t>Services are produced and consumed in the presence of the customer and there is little or no opportunity to store value, as in the case of finished goods inventory.</a:t>
            </a:r>
          </a:p>
          <a:p>
            <a:pPr marL="285750" indent="-285750">
              <a:spcAft>
                <a:spcPts val="1600"/>
              </a:spcAft>
              <a:buClr>
                <a:schemeClr val="accent4"/>
              </a:buClr>
              <a:buSzPct val="120000"/>
              <a:buFont typeface="Wingdings" pitchFamily="2" charset="2"/>
              <a:buChar char="Ø"/>
            </a:pPr>
            <a:r>
              <a:rPr lang="en-US" sz="1300" dirty="0"/>
              <a:t>Service systems present uncertainty in terms of both capacity and costs.</a:t>
            </a:r>
          </a:p>
        </p:txBody>
      </p:sp>
      <p:cxnSp>
        <p:nvCxnSpPr>
          <p:cNvPr id="52" name="Straight Connector 51">
            <a:extLst>
              <a:ext uri="{FF2B5EF4-FFF2-40B4-BE49-F238E27FC236}">
                <a16:creationId xmlns:a16="http://schemas.microsoft.com/office/drawing/2014/main" id="{D3C5870D-5018-4EB0-822A-E47249FD7B3D}"/>
              </a:ext>
            </a:extLst>
          </p:cNvPr>
          <p:cNvCxnSpPr/>
          <p:nvPr/>
        </p:nvCxnSpPr>
        <p:spPr>
          <a:xfrm>
            <a:off x="4395019" y="8185357"/>
            <a:ext cx="0" cy="261046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BADF072-CAC1-42D3-90BE-5255976DB98A}"/>
              </a:ext>
            </a:extLst>
          </p:cNvPr>
          <p:cNvCxnSpPr>
            <a:cxnSpLocks/>
          </p:cNvCxnSpPr>
          <p:nvPr/>
        </p:nvCxnSpPr>
        <p:spPr>
          <a:xfrm>
            <a:off x="3207774" y="7953915"/>
            <a:ext cx="2374490"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305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90180C-4157-431E-9B09-9B6943607097}"/>
              </a:ext>
            </a:extLst>
          </p:cNvPr>
          <p:cNvSpPr/>
          <p:nvPr/>
        </p:nvSpPr>
        <p:spPr>
          <a:xfrm>
            <a:off x="712839" y="1926369"/>
            <a:ext cx="2949676" cy="561432"/>
          </a:xfrm>
          <a:prstGeom prst="rect">
            <a:avLst/>
          </a:prstGeom>
          <a:solidFill>
            <a:srgbClr val="FAE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Rectangle 1">
            <a:extLst>
              <a:ext uri="{FF2B5EF4-FFF2-40B4-BE49-F238E27FC236}">
                <a16:creationId xmlns:a16="http://schemas.microsoft.com/office/drawing/2014/main" id="{58F56AAD-29DC-460F-845C-EE17120DF739}"/>
              </a:ext>
            </a:extLst>
          </p:cNvPr>
          <p:cNvSpPr/>
          <p:nvPr/>
        </p:nvSpPr>
        <p:spPr>
          <a:xfrm>
            <a:off x="5476569" y="1936573"/>
            <a:ext cx="2580967" cy="551228"/>
          </a:xfrm>
          <a:prstGeom prst="rect">
            <a:avLst/>
          </a:prstGeom>
          <a:solidFill>
            <a:srgbClr val="FAE9D7"/>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TextBox 31"/>
          <p:cNvSpPr txBox="1"/>
          <p:nvPr/>
        </p:nvSpPr>
        <p:spPr>
          <a:xfrm>
            <a:off x="920965" y="2010313"/>
            <a:ext cx="2494594" cy="369332"/>
          </a:xfrm>
          <a:prstGeom prst="rect">
            <a:avLst/>
          </a:prstGeom>
          <a:noFill/>
        </p:spPr>
        <p:txBody>
          <a:bodyPr wrap="none" rtlCol="0" anchor="ctr" anchorCtr="0">
            <a:spAutoFit/>
          </a:bodyPr>
          <a:lstStyle/>
          <a:p>
            <a:pPr algn="ctr"/>
            <a:r>
              <a:rPr lang="en-US" sz="1800" b="1" dirty="0">
                <a:solidFill>
                  <a:schemeClr val="tx1"/>
                </a:solidFill>
                <a:latin typeface="Poppins SemiBold" charset="0"/>
                <a:ea typeface="Poppins SemiBold" charset="0"/>
                <a:cs typeface="Poppins SemiBold" charset="0"/>
              </a:rPr>
              <a:t>Manufacturing Systems </a:t>
            </a:r>
          </a:p>
        </p:txBody>
      </p:sp>
      <p:sp>
        <p:nvSpPr>
          <p:cNvPr id="12" name="TextBox 31">
            <a:extLst>
              <a:ext uri="{FF2B5EF4-FFF2-40B4-BE49-F238E27FC236}">
                <a16:creationId xmlns:a16="http://schemas.microsoft.com/office/drawing/2014/main" id="{48E60F0A-EB67-954F-9750-5DACF1E82B27}"/>
              </a:ext>
            </a:extLst>
          </p:cNvPr>
          <p:cNvSpPr txBox="1"/>
          <p:nvPr/>
        </p:nvSpPr>
        <p:spPr>
          <a:xfrm>
            <a:off x="5859646" y="2010313"/>
            <a:ext cx="1757212" cy="369332"/>
          </a:xfrm>
          <a:prstGeom prst="rect">
            <a:avLst/>
          </a:prstGeom>
          <a:noFill/>
        </p:spPr>
        <p:txBody>
          <a:bodyPr wrap="none" rtlCol="0" anchor="ctr" anchorCtr="0">
            <a:spAutoFit/>
          </a:bodyPr>
          <a:lstStyle/>
          <a:p>
            <a:pPr algn="ctr"/>
            <a:r>
              <a:rPr lang="en-US" sz="1800" b="1" dirty="0">
                <a:solidFill>
                  <a:schemeClr val="tx1"/>
                </a:solidFill>
                <a:latin typeface="Poppins SemiBold" charset="0"/>
                <a:ea typeface="Poppins SemiBold" charset="0"/>
                <a:cs typeface="Poppins SemiBold" charset="0"/>
              </a:rPr>
              <a:t>Service Systems </a:t>
            </a:r>
          </a:p>
        </p:txBody>
      </p:sp>
      <p:sp>
        <p:nvSpPr>
          <p:cNvPr id="14" name="Google Shape;150;p26">
            <a:extLst>
              <a:ext uri="{FF2B5EF4-FFF2-40B4-BE49-F238E27FC236}">
                <a16:creationId xmlns:a16="http://schemas.microsoft.com/office/drawing/2014/main" id="{27F9BFD5-9132-644D-9BED-D3F35EA99DC2}"/>
              </a:ext>
            </a:extLst>
          </p:cNvPr>
          <p:cNvSpPr txBox="1">
            <a:spLocks/>
          </p:cNvSpPr>
          <p:nvPr/>
        </p:nvSpPr>
        <p:spPr>
          <a:xfrm>
            <a:off x="2022872" y="120636"/>
            <a:ext cx="5101649"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b="1" dirty="0">
                <a:solidFill>
                  <a:schemeClr val="bg2"/>
                </a:solidFill>
              </a:rPr>
              <a:t>Manufacturing And Service Systems</a:t>
            </a:r>
          </a:p>
        </p:txBody>
      </p:sp>
      <p:sp>
        <p:nvSpPr>
          <p:cNvPr id="18" name="Google Shape;220;p28">
            <a:extLst>
              <a:ext uri="{FF2B5EF4-FFF2-40B4-BE49-F238E27FC236}">
                <a16:creationId xmlns:a16="http://schemas.microsoft.com/office/drawing/2014/main" id="{A18C7947-2CA4-4F4F-9174-505F4AF532F9}"/>
              </a:ext>
            </a:extLst>
          </p:cNvPr>
          <p:cNvSpPr txBox="1">
            <a:spLocks/>
          </p:cNvSpPr>
          <p:nvPr/>
        </p:nvSpPr>
        <p:spPr>
          <a:xfrm>
            <a:off x="428161" y="2726959"/>
            <a:ext cx="3725871"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Aft>
                <a:spcPts val="1600"/>
              </a:spcAft>
              <a:buClr>
                <a:schemeClr val="accent4"/>
              </a:buClr>
              <a:buSzPct val="120000"/>
              <a:buFont typeface="Wingdings" pitchFamily="2" charset="2"/>
              <a:buChar char="Ø"/>
            </a:pPr>
            <a:r>
              <a:rPr lang="en-US" sz="1300" dirty="0"/>
              <a:t>Produce standardized products in large quantities. This plant and machinery have limited capacity and contribute to the fixed costs which must be born by the products produced.</a:t>
            </a:r>
          </a:p>
          <a:p>
            <a:pPr marL="285750" indent="-285750">
              <a:spcAft>
                <a:spcPts val="1600"/>
              </a:spcAft>
              <a:buClr>
                <a:schemeClr val="accent4"/>
              </a:buClr>
              <a:buSzPct val="120000"/>
              <a:buFont typeface="Wingdings" pitchFamily="2" charset="2"/>
              <a:buChar char="Ø"/>
            </a:pPr>
            <a:r>
              <a:rPr lang="en-US" sz="1300" dirty="0"/>
              <a:t>The materials input to a manufacturing system are raw materials and energy.</a:t>
            </a:r>
          </a:p>
        </p:txBody>
      </p:sp>
      <p:sp>
        <p:nvSpPr>
          <p:cNvPr id="22" name="Google Shape;220;p28">
            <a:extLst>
              <a:ext uri="{FF2B5EF4-FFF2-40B4-BE49-F238E27FC236}">
                <a16:creationId xmlns:a16="http://schemas.microsoft.com/office/drawing/2014/main" id="{9A0B5FA3-E3BD-CB4F-A43C-29B2A9F505F8}"/>
              </a:ext>
            </a:extLst>
          </p:cNvPr>
          <p:cNvSpPr txBox="1">
            <a:spLocks/>
          </p:cNvSpPr>
          <p:nvPr/>
        </p:nvSpPr>
        <p:spPr>
          <a:xfrm>
            <a:off x="4946464" y="2774751"/>
            <a:ext cx="3725871" cy="213412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Aft>
                <a:spcPts val="1600"/>
              </a:spcAft>
              <a:buClr>
                <a:schemeClr val="accent4"/>
              </a:buClr>
              <a:buSzPct val="120000"/>
              <a:buFont typeface="Wingdings" pitchFamily="2" charset="2"/>
              <a:buChar char="Ø"/>
            </a:pPr>
            <a:r>
              <a:rPr lang="en-US" sz="1300" dirty="0"/>
              <a:t>Services are produced and consumed in the presence of the customer and there is little or no opportunity to store value, as in the case of finished goods inventory.</a:t>
            </a:r>
          </a:p>
          <a:p>
            <a:pPr marL="285750" indent="-285750">
              <a:spcAft>
                <a:spcPts val="1600"/>
              </a:spcAft>
              <a:buClr>
                <a:schemeClr val="accent4"/>
              </a:buClr>
              <a:buSzPct val="120000"/>
              <a:buFont typeface="Wingdings" pitchFamily="2" charset="2"/>
              <a:buChar char="Ø"/>
            </a:pPr>
            <a:r>
              <a:rPr lang="en-US" sz="1300" dirty="0"/>
              <a:t>Service systems present uncertainty in terms of both capacity and costs.</a:t>
            </a:r>
          </a:p>
        </p:txBody>
      </p:sp>
      <p:sp>
        <p:nvSpPr>
          <p:cNvPr id="11" name="Oval 10">
            <a:extLst>
              <a:ext uri="{FF2B5EF4-FFF2-40B4-BE49-F238E27FC236}">
                <a16:creationId xmlns:a16="http://schemas.microsoft.com/office/drawing/2014/main" id="{97D6A8CD-93EA-A74A-8200-E3172286FE7A}"/>
              </a:ext>
            </a:extLst>
          </p:cNvPr>
          <p:cNvSpPr/>
          <p:nvPr/>
        </p:nvSpPr>
        <p:spPr>
          <a:xfrm>
            <a:off x="8357110" y="202142"/>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5</a:t>
            </a:r>
          </a:p>
        </p:txBody>
      </p:sp>
      <p:cxnSp>
        <p:nvCxnSpPr>
          <p:cNvPr id="4" name="Straight Connector 3">
            <a:extLst>
              <a:ext uri="{FF2B5EF4-FFF2-40B4-BE49-F238E27FC236}">
                <a16:creationId xmlns:a16="http://schemas.microsoft.com/office/drawing/2014/main" id="{A24D216C-11BD-435E-A96B-F904FD795639}"/>
              </a:ext>
            </a:extLst>
          </p:cNvPr>
          <p:cNvCxnSpPr/>
          <p:nvPr/>
        </p:nvCxnSpPr>
        <p:spPr>
          <a:xfrm>
            <a:off x="4538365" y="1989514"/>
            <a:ext cx="0" cy="261046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5AB3FE3-C8CA-4C72-B7D2-218045966FB6}"/>
              </a:ext>
            </a:extLst>
          </p:cNvPr>
          <p:cNvCxnSpPr>
            <a:cxnSpLocks/>
          </p:cNvCxnSpPr>
          <p:nvPr/>
        </p:nvCxnSpPr>
        <p:spPr>
          <a:xfrm>
            <a:off x="3351120" y="1398543"/>
            <a:ext cx="237449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1" name="Google Shape;176;p28">
            <a:extLst>
              <a:ext uri="{FF2B5EF4-FFF2-40B4-BE49-F238E27FC236}">
                <a16:creationId xmlns:a16="http://schemas.microsoft.com/office/drawing/2014/main" id="{7B044971-3D4B-4697-90E0-1C04F7F7E190}"/>
              </a:ext>
            </a:extLst>
          </p:cNvPr>
          <p:cNvSpPr/>
          <p:nvPr/>
        </p:nvSpPr>
        <p:spPr>
          <a:xfrm>
            <a:off x="-3935460" y="1359695"/>
            <a:ext cx="3661832" cy="3067649"/>
          </a:xfrm>
          <a:prstGeom prst="rect">
            <a:avLst/>
          </a:prstGeom>
          <a:solidFill>
            <a:schemeClr val="accent6">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 name="Picture 22" descr="A picture containing text, toy&#10;&#10;Description automatically generated">
            <a:extLst>
              <a:ext uri="{FF2B5EF4-FFF2-40B4-BE49-F238E27FC236}">
                <a16:creationId xmlns:a16="http://schemas.microsoft.com/office/drawing/2014/main" id="{3812FD54-F9A8-436D-A2FD-071AE80F1AE7}"/>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4343450" y="1672303"/>
            <a:ext cx="3661833" cy="2927676"/>
          </a:xfrm>
          <a:prstGeom prst="rect">
            <a:avLst/>
          </a:prstGeom>
        </p:spPr>
      </p:pic>
      <p:sp>
        <p:nvSpPr>
          <p:cNvPr id="24" name="Google Shape;279;p30">
            <a:extLst>
              <a:ext uri="{FF2B5EF4-FFF2-40B4-BE49-F238E27FC236}">
                <a16:creationId xmlns:a16="http://schemas.microsoft.com/office/drawing/2014/main" id="{B283626F-330C-4CFD-B2DF-05F9EFBE225D}"/>
              </a:ext>
            </a:extLst>
          </p:cNvPr>
          <p:cNvSpPr txBox="1">
            <a:spLocks/>
          </p:cNvSpPr>
          <p:nvPr/>
        </p:nvSpPr>
        <p:spPr>
          <a:xfrm>
            <a:off x="-10359965" y="1672303"/>
            <a:ext cx="4339242" cy="292767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a:buFont typeface="Wingdings" pitchFamily="2" charset="2"/>
              <a:buChar char="Ø"/>
            </a:pPr>
            <a:r>
              <a:rPr lang="en-US"/>
              <a:t>Capacity planning is concerned with identifying the needs of an organization and deciding how to meet those needs, also determining:</a:t>
            </a:r>
          </a:p>
          <a:p>
            <a:pPr marL="342900">
              <a:buFont typeface="+mj-lt"/>
              <a:buAutoNum type="arabicPeriod"/>
            </a:pPr>
            <a:endParaRPr lang="en-US"/>
          </a:p>
          <a:p>
            <a:pPr marL="342900">
              <a:buFont typeface="+mj-lt"/>
              <a:buAutoNum type="arabicPeriod"/>
            </a:pPr>
            <a:r>
              <a:rPr lang="en-US" sz="1700"/>
              <a:t>Long-term capacity.</a:t>
            </a:r>
          </a:p>
          <a:p>
            <a:pPr marL="342900">
              <a:buFont typeface="+mj-lt"/>
              <a:buAutoNum type="arabicPeriod"/>
            </a:pPr>
            <a:endParaRPr lang="en-US" sz="1700"/>
          </a:p>
          <a:p>
            <a:pPr marL="342900">
              <a:buFont typeface="+mj-lt"/>
              <a:buAutoNum type="arabicPeriod"/>
            </a:pPr>
            <a:r>
              <a:rPr lang="en-US" sz="1600"/>
              <a:t>Short-term capacity</a:t>
            </a:r>
            <a:r>
              <a:rPr lang="en-US" sz="1700"/>
              <a:t>.</a:t>
            </a:r>
            <a:endParaRPr lang="en-US" sz="1700" dirty="0"/>
          </a:p>
        </p:txBody>
      </p:sp>
      <p:sp>
        <p:nvSpPr>
          <p:cNvPr id="25" name="Google Shape;150;p26">
            <a:extLst>
              <a:ext uri="{FF2B5EF4-FFF2-40B4-BE49-F238E27FC236}">
                <a16:creationId xmlns:a16="http://schemas.microsoft.com/office/drawing/2014/main" id="{770C17D7-0314-435C-B850-74353E9D7D3D}"/>
              </a:ext>
            </a:extLst>
          </p:cNvPr>
          <p:cNvSpPr txBox="1">
            <a:spLocks/>
          </p:cNvSpPr>
          <p:nvPr/>
        </p:nvSpPr>
        <p:spPr>
          <a:xfrm>
            <a:off x="-7530234" y="223407"/>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dirty="0"/>
              <a:t>PROCESS OF CAPACITY PLANNING </a:t>
            </a:r>
          </a:p>
        </p:txBody>
      </p:sp>
      <p:cxnSp>
        <p:nvCxnSpPr>
          <p:cNvPr id="26" name="Straight Connector 25">
            <a:extLst>
              <a:ext uri="{FF2B5EF4-FFF2-40B4-BE49-F238E27FC236}">
                <a16:creationId xmlns:a16="http://schemas.microsoft.com/office/drawing/2014/main" id="{0D0531AD-B3F7-461F-BCA1-3B301A58AB0B}"/>
              </a:ext>
            </a:extLst>
          </p:cNvPr>
          <p:cNvCxnSpPr/>
          <p:nvPr/>
        </p:nvCxnSpPr>
        <p:spPr>
          <a:xfrm>
            <a:off x="-6035196" y="1005525"/>
            <a:ext cx="29263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56061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xEl>
                                              <p:pRg st="2" end="2"/>
                                            </p:txEl>
                                          </p:spTgt>
                                        </p:tgtEl>
                                        <p:attrNameLst>
                                          <p:attrName>style.visibility</p:attrName>
                                        </p:attrNameLst>
                                      </p:cBhvr>
                                      <p:to>
                                        <p:strVal val="visible"/>
                                      </p:to>
                                    </p:set>
                                    <p:animEffect transition="in" filter="fade">
                                      <p:cBhvr>
                                        <p:cTn id="7" dur="500"/>
                                        <p:tgtEl>
                                          <p:spTgt spid="2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xEl>
                                              <p:pRg st="4" end="4"/>
                                            </p:txEl>
                                          </p:spTgt>
                                        </p:tgtEl>
                                        <p:attrNameLst>
                                          <p:attrName>style.visibility</p:attrName>
                                        </p:attrNameLst>
                                      </p:cBhvr>
                                      <p:to>
                                        <p:strVal val="visible"/>
                                      </p:to>
                                    </p:set>
                                    <p:animEffect transition="in" filter="fade">
                                      <p:cBhvr>
                                        <p:cTn id="12" dur="500"/>
                                        <p:tgtEl>
                                          <p:spTgt spid="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13" name="Google Shape;176;p28">
            <a:extLst>
              <a:ext uri="{FF2B5EF4-FFF2-40B4-BE49-F238E27FC236}">
                <a16:creationId xmlns:a16="http://schemas.microsoft.com/office/drawing/2014/main" id="{EB0844FA-8E44-0846-95B9-AAD9FFE724F4}"/>
              </a:ext>
            </a:extLst>
          </p:cNvPr>
          <p:cNvSpPr/>
          <p:nvPr/>
        </p:nvSpPr>
        <p:spPr>
          <a:xfrm>
            <a:off x="5208543" y="1359695"/>
            <a:ext cx="3661832" cy="3067649"/>
          </a:xfrm>
          <a:prstGeom prst="rect">
            <a:avLst/>
          </a:prstGeom>
          <a:solidFill>
            <a:schemeClr val="accent6">
              <a:lumMod val="20000"/>
              <a:lumOff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3" descr="A picture containing text, toy&#10;&#10;Description automatically generated">
            <a:extLst>
              <a:ext uri="{FF2B5EF4-FFF2-40B4-BE49-F238E27FC236}">
                <a16:creationId xmlns:a16="http://schemas.microsoft.com/office/drawing/2014/main" id="{4CA4A58C-E2A7-7841-8A02-CC6781AB528F}"/>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4800553" y="1672303"/>
            <a:ext cx="3661833" cy="2927676"/>
          </a:xfrm>
          <a:prstGeom prst="rect">
            <a:avLst/>
          </a:prstGeom>
        </p:spPr>
      </p:pic>
      <p:sp>
        <p:nvSpPr>
          <p:cNvPr id="279" name="Google Shape;279;p30"/>
          <p:cNvSpPr txBox="1">
            <a:spLocks noGrp="1"/>
          </p:cNvSpPr>
          <p:nvPr>
            <p:ph type="subTitle" idx="1"/>
          </p:nvPr>
        </p:nvSpPr>
        <p:spPr>
          <a:xfrm>
            <a:off x="273625" y="1672303"/>
            <a:ext cx="4339242" cy="2927676"/>
          </a:xfrm>
          <a:prstGeom prst="rect">
            <a:avLst/>
          </a:prstGeom>
        </p:spPr>
        <p:txBody>
          <a:bodyPr spcFirstLastPara="1" wrap="square" lIns="91425" tIns="91425" rIns="91425" bIns="91425" anchor="t" anchorCtr="0">
            <a:noAutofit/>
          </a:bodyPr>
          <a:lstStyle/>
          <a:p>
            <a:pPr marL="342900" lvl="0">
              <a:buFont typeface="Wingdings" pitchFamily="2" charset="2"/>
              <a:buChar char="Ø"/>
            </a:pPr>
            <a:r>
              <a:rPr lang="en-US" dirty="0"/>
              <a:t>Capacity planning is concerned with identifying the needs of an organization and deciding how to meet those needs, also determining:</a:t>
            </a:r>
          </a:p>
          <a:p>
            <a:pPr marL="342900" lvl="0">
              <a:buFont typeface="+mj-lt"/>
              <a:buAutoNum type="arabicPeriod"/>
            </a:pPr>
            <a:endParaRPr lang="en-US" dirty="0"/>
          </a:p>
          <a:p>
            <a:pPr marL="342900">
              <a:buFont typeface="+mj-lt"/>
              <a:buAutoNum type="arabicPeriod"/>
            </a:pPr>
            <a:r>
              <a:rPr lang="en-US" sz="1700" dirty="0"/>
              <a:t>Long-term capacity.</a:t>
            </a:r>
          </a:p>
          <a:p>
            <a:pPr marL="342900" lvl="0">
              <a:buFont typeface="+mj-lt"/>
              <a:buAutoNum type="arabicPeriod"/>
            </a:pPr>
            <a:endParaRPr lang="en-US" sz="1700" dirty="0"/>
          </a:p>
          <a:p>
            <a:pPr marL="342900" lvl="0">
              <a:buFont typeface="+mj-lt"/>
              <a:buAutoNum type="arabicPeriod"/>
            </a:pPr>
            <a:r>
              <a:rPr lang="en-US" sz="1700" dirty="0"/>
              <a:t>Short-term capacity.</a:t>
            </a:r>
          </a:p>
        </p:txBody>
      </p:sp>
      <p:sp>
        <p:nvSpPr>
          <p:cNvPr id="6" name="Google Shape;150;p26">
            <a:extLst>
              <a:ext uri="{FF2B5EF4-FFF2-40B4-BE49-F238E27FC236}">
                <a16:creationId xmlns:a16="http://schemas.microsoft.com/office/drawing/2014/main" id="{D8F9EDA8-514F-A84A-8C4A-E1DB43D1D5ED}"/>
              </a:ext>
            </a:extLst>
          </p:cNvPr>
          <p:cNvSpPr txBox="1">
            <a:spLocks/>
          </p:cNvSpPr>
          <p:nvPr/>
        </p:nvSpPr>
        <p:spPr>
          <a:xfrm>
            <a:off x="1613769" y="223407"/>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dirty="0"/>
              <a:t>PROCESS OF CAPACITY PLANNING </a:t>
            </a:r>
          </a:p>
        </p:txBody>
      </p:sp>
      <p:sp>
        <p:nvSpPr>
          <p:cNvPr id="14" name="Oval 13">
            <a:extLst>
              <a:ext uri="{FF2B5EF4-FFF2-40B4-BE49-F238E27FC236}">
                <a16:creationId xmlns:a16="http://schemas.microsoft.com/office/drawing/2014/main" id="{EAD34189-B5A6-8349-9850-02773E4115A4}"/>
              </a:ext>
            </a:extLst>
          </p:cNvPr>
          <p:cNvSpPr/>
          <p:nvPr/>
        </p:nvSpPr>
        <p:spPr>
          <a:xfrm>
            <a:off x="8357110" y="223407"/>
            <a:ext cx="434389" cy="23832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solidFill>
                  <a:schemeClr val="accent1"/>
                </a:solidFill>
              </a:rPr>
              <a:t>6</a:t>
            </a:r>
          </a:p>
        </p:txBody>
      </p:sp>
      <p:cxnSp>
        <p:nvCxnSpPr>
          <p:cNvPr id="9" name="Straight Connector 8">
            <a:extLst>
              <a:ext uri="{FF2B5EF4-FFF2-40B4-BE49-F238E27FC236}">
                <a16:creationId xmlns:a16="http://schemas.microsoft.com/office/drawing/2014/main" id="{70612EFF-A825-DB41-AE31-0FB6FDCF99A2}"/>
              </a:ext>
            </a:extLst>
          </p:cNvPr>
          <p:cNvCxnSpPr/>
          <p:nvPr/>
        </p:nvCxnSpPr>
        <p:spPr>
          <a:xfrm>
            <a:off x="3108807" y="1005525"/>
            <a:ext cx="29263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ED1BE44-BFB4-4F47-8935-E27250BBDE10}"/>
              </a:ext>
            </a:extLst>
          </p:cNvPr>
          <p:cNvCxnSpPr/>
          <p:nvPr/>
        </p:nvCxnSpPr>
        <p:spPr>
          <a:xfrm>
            <a:off x="2935792" y="6934439"/>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Google Shape;150;p26">
            <a:extLst>
              <a:ext uri="{FF2B5EF4-FFF2-40B4-BE49-F238E27FC236}">
                <a16:creationId xmlns:a16="http://schemas.microsoft.com/office/drawing/2014/main" id="{609A8B13-499A-46C2-9972-DCA462657C18}"/>
              </a:ext>
            </a:extLst>
          </p:cNvPr>
          <p:cNvSpPr txBox="1">
            <a:spLocks/>
          </p:cNvSpPr>
          <p:nvPr/>
        </p:nvSpPr>
        <p:spPr>
          <a:xfrm>
            <a:off x="1584483" y="5792811"/>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PROCESS OF CAPACITY PLANNING</a:t>
            </a:r>
          </a:p>
          <a:p>
            <a:pPr algn="ctr"/>
            <a:r>
              <a:rPr lang="en-US" sz="3000" dirty="0">
                <a:solidFill>
                  <a:schemeClr val="bg2"/>
                </a:solidFill>
              </a:rPr>
              <a:t>CONT… </a:t>
            </a:r>
          </a:p>
        </p:txBody>
      </p:sp>
      <p:sp>
        <p:nvSpPr>
          <p:cNvPr id="17" name="Rectangle 11">
            <a:extLst>
              <a:ext uri="{FF2B5EF4-FFF2-40B4-BE49-F238E27FC236}">
                <a16:creationId xmlns:a16="http://schemas.microsoft.com/office/drawing/2014/main" id="{916C8039-C69D-B648-A668-A5023E3B6C73}"/>
              </a:ext>
            </a:extLst>
          </p:cNvPr>
          <p:cNvSpPr/>
          <p:nvPr/>
        </p:nvSpPr>
        <p:spPr>
          <a:xfrm>
            <a:off x="-2586338" y="8238728"/>
            <a:ext cx="4200107" cy="2240865"/>
          </a:xfrm>
          <a:prstGeom prst="rect">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18" name="Rectangle 17">
            <a:extLst>
              <a:ext uri="{FF2B5EF4-FFF2-40B4-BE49-F238E27FC236}">
                <a16:creationId xmlns:a16="http://schemas.microsoft.com/office/drawing/2014/main" id="{DBD25F47-AB6A-B446-965F-C313D5770696}"/>
              </a:ext>
            </a:extLst>
          </p:cNvPr>
          <p:cNvSpPr/>
          <p:nvPr/>
        </p:nvSpPr>
        <p:spPr>
          <a:xfrm>
            <a:off x="-2320652" y="8820645"/>
            <a:ext cx="3668733" cy="1419619"/>
          </a:xfrm>
          <a:prstGeom prst="rect">
            <a:avLst/>
          </a:prstGeom>
        </p:spPr>
        <p:txBody>
          <a:bodyPr wrap="square">
            <a:spAutoFit/>
          </a:bodyPr>
          <a:lstStyle/>
          <a:p>
            <a:pPr marL="257175" indent="-257175" defTabSz="342900">
              <a:buFont typeface="Courier New" panose="02070309020205020404" pitchFamily="49" charset="0"/>
              <a:buChar char="o"/>
              <a:defRPr/>
            </a:pPr>
            <a:r>
              <a:rPr lang="en-US" sz="1700" dirty="0">
                <a:solidFill>
                  <a:schemeClr val="bg2"/>
                </a:solidFill>
                <a:latin typeface="Lora"/>
                <a:ea typeface="Lora"/>
                <a:cs typeface="Lora"/>
                <a:sym typeface="Lora"/>
              </a:rPr>
              <a:t>Long-term capacity planning is concerned with accommodating major changes affecting the general level of production in the long run.</a:t>
            </a:r>
          </a:p>
        </p:txBody>
      </p:sp>
      <p:sp>
        <p:nvSpPr>
          <p:cNvPr id="19" name="Rectangle 18">
            <a:extLst>
              <a:ext uri="{FF2B5EF4-FFF2-40B4-BE49-F238E27FC236}">
                <a16:creationId xmlns:a16="http://schemas.microsoft.com/office/drawing/2014/main" id="{70DE8C79-01AE-DA41-B1AD-DCABF590E213}"/>
              </a:ext>
            </a:extLst>
          </p:cNvPr>
          <p:cNvSpPr/>
          <p:nvPr/>
        </p:nvSpPr>
        <p:spPr>
          <a:xfrm>
            <a:off x="-2320652" y="8434915"/>
            <a:ext cx="3668733" cy="357790"/>
          </a:xfrm>
          <a:prstGeom prst="rect">
            <a:avLst/>
          </a:prstGeom>
        </p:spPr>
        <p:txBody>
          <a:bodyPr wrap="square">
            <a:spAutoFit/>
          </a:bodyPr>
          <a:lstStyle/>
          <a:p>
            <a:pPr defTabSz="342900">
              <a:defRPr/>
            </a:pPr>
            <a:r>
              <a:rPr lang="en-US" sz="1725" b="1" dirty="0">
                <a:solidFill>
                  <a:schemeClr val="bg2"/>
                </a:solidFill>
                <a:latin typeface="Lora"/>
                <a:ea typeface="Lora"/>
                <a:cs typeface="Lora"/>
                <a:sym typeface="Lora"/>
              </a:rPr>
              <a:t>Long-term:</a:t>
            </a:r>
          </a:p>
        </p:txBody>
      </p:sp>
      <p:sp>
        <p:nvSpPr>
          <p:cNvPr id="20" name="Rectangle 11">
            <a:extLst>
              <a:ext uri="{FF2B5EF4-FFF2-40B4-BE49-F238E27FC236}">
                <a16:creationId xmlns:a16="http://schemas.microsoft.com/office/drawing/2014/main" id="{788F6150-BD74-5744-9F37-BC41212A89E4}"/>
              </a:ext>
            </a:extLst>
          </p:cNvPr>
          <p:cNvSpPr/>
          <p:nvPr/>
        </p:nvSpPr>
        <p:spPr>
          <a:xfrm>
            <a:off x="7242772" y="8238728"/>
            <a:ext cx="4200107" cy="2240865"/>
          </a:xfrm>
          <a:prstGeom prst="rect">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21" name="Rectangle 20">
            <a:extLst>
              <a:ext uri="{FF2B5EF4-FFF2-40B4-BE49-F238E27FC236}">
                <a16:creationId xmlns:a16="http://schemas.microsoft.com/office/drawing/2014/main" id="{3B392C26-2AAA-8748-A3D5-858E1E059D20}"/>
              </a:ext>
            </a:extLst>
          </p:cNvPr>
          <p:cNvSpPr/>
          <p:nvPr/>
        </p:nvSpPr>
        <p:spPr>
          <a:xfrm>
            <a:off x="7588802" y="8828918"/>
            <a:ext cx="3483387" cy="1419619"/>
          </a:xfrm>
          <a:prstGeom prst="rect">
            <a:avLst/>
          </a:prstGeom>
        </p:spPr>
        <p:txBody>
          <a:bodyPr wrap="square">
            <a:spAutoFit/>
          </a:bodyPr>
          <a:lstStyle/>
          <a:p>
            <a:pPr marL="257175" indent="-257175" defTabSz="342900">
              <a:buFont typeface="Courier New" panose="02070309020205020404" pitchFamily="49" charset="0"/>
              <a:buChar char="o"/>
              <a:defRPr/>
            </a:pPr>
            <a:r>
              <a:rPr lang="en-US" sz="1700" dirty="0">
                <a:solidFill>
                  <a:schemeClr val="bg2"/>
                </a:solidFill>
                <a:latin typeface="Lora"/>
                <a:ea typeface="Lora"/>
                <a:cs typeface="Lora"/>
                <a:sym typeface="Lora"/>
              </a:rPr>
              <a:t>The goal of short-term capacity planning is to handle unexpected shifts in demand in an efficient economic manner.</a:t>
            </a:r>
          </a:p>
        </p:txBody>
      </p:sp>
      <p:sp>
        <p:nvSpPr>
          <p:cNvPr id="22" name="Rectangle 21">
            <a:extLst>
              <a:ext uri="{FF2B5EF4-FFF2-40B4-BE49-F238E27FC236}">
                <a16:creationId xmlns:a16="http://schemas.microsoft.com/office/drawing/2014/main" id="{08755935-BEFF-D04F-BB3C-8DBC5C4230B9}"/>
              </a:ext>
            </a:extLst>
          </p:cNvPr>
          <p:cNvSpPr/>
          <p:nvPr/>
        </p:nvSpPr>
        <p:spPr>
          <a:xfrm>
            <a:off x="7588802" y="8462114"/>
            <a:ext cx="3668733" cy="357790"/>
          </a:xfrm>
          <a:prstGeom prst="rect">
            <a:avLst/>
          </a:prstGeom>
        </p:spPr>
        <p:txBody>
          <a:bodyPr wrap="square">
            <a:spAutoFit/>
          </a:bodyPr>
          <a:lstStyle/>
          <a:p>
            <a:pPr defTabSz="342900">
              <a:defRPr/>
            </a:pPr>
            <a:r>
              <a:rPr lang="en-US" sz="1725" b="1" dirty="0">
                <a:solidFill>
                  <a:schemeClr val="bg2"/>
                </a:solidFill>
                <a:latin typeface="Lora"/>
                <a:ea typeface="Lora"/>
                <a:cs typeface="Lora"/>
                <a:sym typeface="Lora"/>
              </a:rPr>
              <a:t>Short-term:</a:t>
            </a:r>
          </a:p>
        </p:txBody>
      </p:sp>
    </p:spTree>
    <p:extLst>
      <p:ext uri="{BB962C8B-B14F-4D97-AF65-F5344CB8AC3E}">
        <p14:creationId xmlns:p14="http://schemas.microsoft.com/office/powerpoint/2010/main" val="618183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animBg="1"/>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0A34F52C-EA09-A94F-B422-F4BCE9A3E65F}"/>
              </a:ext>
            </a:extLst>
          </p:cNvPr>
          <p:cNvCxnSpPr/>
          <p:nvPr/>
        </p:nvCxnSpPr>
        <p:spPr>
          <a:xfrm>
            <a:off x="2935792" y="1226812"/>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Google Shape;150;p26">
            <a:extLst>
              <a:ext uri="{FF2B5EF4-FFF2-40B4-BE49-F238E27FC236}">
                <a16:creationId xmlns:a16="http://schemas.microsoft.com/office/drawing/2014/main" id="{5EF85EE7-4E2D-EE4C-BA6C-9B1BEEC45248}"/>
              </a:ext>
            </a:extLst>
          </p:cNvPr>
          <p:cNvSpPr txBox="1">
            <a:spLocks/>
          </p:cNvSpPr>
          <p:nvPr/>
        </p:nvSpPr>
        <p:spPr>
          <a:xfrm>
            <a:off x="1584483" y="85184"/>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PROCESS OF CAPACITY PLANNING</a:t>
            </a:r>
          </a:p>
          <a:p>
            <a:pPr algn="ctr"/>
            <a:r>
              <a:rPr lang="en-US" sz="3000" dirty="0">
                <a:solidFill>
                  <a:schemeClr val="bg2"/>
                </a:solidFill>
              </a:rPr>
              <a:t>CONT… </a:t>
            </a:r>
          </a:p>
        </p:txBody>
      </p:sp>
      <p:sp>
        <p:nvSpPr>
          <p:cNvPr id="12" name="Oval 11">
            <a:extLst>
              <a:ext uri="{FF2B5EF4-FFF2-40B4-BE49-F238E27FC236}">
                <a16:creationId xmlns:a16="http://schemas.microsoft.com/office/drawing/2014/main" id="{9EC3EC56-828A-C54B-9E54-44E2D5C4A78F}"/>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7</a:t>
            </a:r>
          </a:p>
        </p:txBody>
      </p:sp>
      <p:cxnSp>
        <p:nvCxnSpPr>
          <p:cNvPr id="13" name="Straight Connector 12">
            <a:extLst>
              <a:ext uri="{FF2B5EF4-FFF2-40B4-BE49-F238E27FC236}">
                <a16:creationId xmlns:a16="http://schemas.microsoft.com/office/drawing/2014/main" id="{33A1F653-CA90-4E00-B9B2-279098977DF2}"/>
              </a:ext>
            </a:extLst>
          </p:cNvPr>
          <p:cNvCxnSpPr>
            <a:cxnSpLocks/>
          </p:cNvCxnSpPr>
          <p:nvPr/>
        </p:nvCxnSpPr>
        <p:spPr>
          <a:xfrm flipV="1">
            <a:off x="-1879973" y="3443645"/>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C72B1D33-9019-4E86-BAA9-91FF8B454781}"/>
              </a:ext>
            </a:extLst>
          </p:cNvPr>
          <p:cNvCxnSpPr>
            <a:cxnSpLocks/>
          </p:cNvCxnSpPr>
          <p:nvPr/>
        </p:nvCxnSpPr>
        <p:spPr>
          <a:xfrm flipV="1">
            <a:off x="-4806017" y="3123963"/>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5" name="Straight Connector 14">
            <a:extLst>
              <a:ext uri="{FF2B5EF4-FFF2-40B4-BE49-F238E27FC236}">
                <a16:creationId xmlns:a16="http://schemas.microsoft.com/office/drawing/2014/main" id="{73BB38F3-4D44-46A2-AFDD-E234CA8AB151}"/>
              </a:ext>
            </a:extLst>
          </p:cNvPr>
          <p:cNvCxnSpPr>
            <a:cxnSpLocks/>
          </p:cNvCxnSpPr>
          <p:nvPr/>
        </p:nvCxnSpPr>
        <p:spPr>
          <a:xfrm flipV="1">
            <a:off x="-7532889" y="3428628"/>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16" name="Google Shape;447;p37">
            <a:extLst>
              <a:ext uri="{FF2B5EF4-FFF2-40B4-BE49-F238E27FC236}">
                <a16:creationId xmlns:a16="http://schemas.microsoft.com/office/drawing/2014/main" id="{54DF5BF6-2CE1-46A9-BA9F-31B7A81A5C58}"/>
              </a:ext>
            </a:extLst>
          </p:cNvPr>
          <p:cNvSpPr txBox="1">
            <a:spLocks/>
          </p:cNvSpPr>
          <p:nvPr/>
        </p:nvSpPr>
        <p:spPr>
          <a:xfrm>
            <a:off x="-8673145" y="445025"/>
            <a:ext cx="8025300" cy="5727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t>LONG-TERM CAPACITY STRATEGIES</a:t>
            </a:r>
            <a:endParaRPr lang="en-US" sz="3200" dirty="0"/>
          </a:p>
        </p:txBody>
      </p:sp>
      <p:cxnSp>
        <p:nvCxnSpPr>
          <p:cNvPr id="17" name="Google Shape;448;p37">
            <a:extLst>
              <a:ext uri="{FF2B5EF4-FFF2-40B4-BE49-F238E27FC236}">
                <a16:creationId xmlns:a16="http://schemas.microsoft.com/office/drawing/2014/main" id="{8358BA8C-F044-43E0-B7A0-4244F5CE5D5D}"/>
              </a:ext>
            </a:extLst>
          </p:cNvPr>
          <p:cNvCxnSpPr/>
          <p:nvPr/>
        </p:nvCxnSpPr>
        <p:spPr>
          <a:xfrm>
            <a:off x="-8931745" y="3475800"/>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18" name="Google Shape;449;p37">
            <a:extLst>
              <a:ext uri="{FF2B5EF4-FFF2-40B4-BE49-F238E27FC236}">
                <a16:creationId xmlns:a16="http://schemas.microsoft.com/office/drawing/2014/main" id="{ED6917BD-F126-422F-AC1C-1857F6C043E9}"/>
              </a:ext>
            </a:extLst>
          </p:cNvPr>
          <p:cNvSpPr/>
          <p:nvPr/>
        </p:nvSpPr>
        <p:spPr>
          <a:xfrm>
            <a:off x="-7627519"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52;p37">
            <a:extLst>
              <a:ext uri="{FF2B5EF4-FFF2-40B4-BE49-F238E27FC236}">
                <a16:creationId xmlns:a16="http://schemas.microsoft.com/office/drawing/2014/main" id="{68586120-74E0-4BC8-913F-99B23B2E481B}"/>
              </a:ext>
            </a:extLst>
          </p:cNvPr>
          <p:cNvSpPr/>
          <p:nvPr/>
        </p:nvSpPr>
        <p:spPr>
          <a:xfrm>
            <a:off x="-1978673"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53;p37">
            <a:extLst>
              <a:ext uri="{FF2B5EF4-FFF2-40B4-BE49-F238E27FC236}">
                <a16:creationId xmlns:a16="http://schemas.microsoft.com/office/drawing/2014/main" id="{0D11466E-F169-496C-91E8-28A4A11D6F6B}"/>
              </a:ext>
            </a:extLst>
          </p:cNvPr>
          <p:cNvSpPr/>
          <p:nvPr/>
        </p:nvSpPr>
        <p:spPr>
          <a:xfrm>
            <a:off x="-4904705"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54;p37">
            <a:extLst>
              <a:ext uri="{FF2B5EF4-FFF2-40B4-BE49-F238E27FC236}">
                <a16:creationId xmlns:a16="http://schemas.microsoft.com/office/drawing/2014/main" id="{CC1ED7F5-AB69-4DF6-AD09-59D0B9D8B68B}"/>
              </a:ext>
            </a:extLst>
          </p:cNvPr>
          <p:cNvSpPr txBox="1">
            <a:spLocks/>
          </p:cNvSpPr>
          <p:nvPr/>
        </p:nvSpPr>
        <p:spPr>
          <a:xfrm>
            <a:off x="-8423139" y="3841565"/>
            <a:ext cx="1780500"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a:t>Multiple Products </a:t>
            </a:r>
            <a:endParaRPr lang="en-US" sz="2300" dirty="0"/>
          </a:p>
        </p:txBody>
      </p:sp>
      <p:sp>
        <p:nvSpPr>
          <p:cNvPr id="23" name="Google Shape;456;p37">
            <a:extLst>
              <a:ext uri="{FF2B5EF4-FFF2-40B4-BE49-F238E27FC236}">
                <a16:creationId xmlns:a16="http://schemas.microsoft.com/office/drawing/2014/main" id="{563F7B1A-1504-4E1F-9E31-6DDAC3A02236}"/>
              </a:ext>
            </a:extLst>
          </p:cNvPr>
          <p:cNvSpPr txBox="1">
            <a:spLocks/>
          </p:cNvSpPr>
          <p:nvPr/>
        </p:nvSpPr>
        <p:spPr>
          <a:xfrm>
            <a:off x="-5801285" y="2183369"/>
            <a:ext cx="1990535"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a:t>Phasing in capacity </a:t>
            </a:r>
            <a:endParaRPr lang="en-US" sz="2300" dirty="0"/>
          </a:p>
        </p:txBody>
      </p:sp>
      <p:sp>
        <p:nvSpPr>
          <p:cNvPr id="24" name="Google Shape;458;p37">
            <a:extLst>
              <a:ext uri="{FF2B5EF4-FFF2-40B4-BE49-F238E27FC236}">
                <a16:creationId xmlns:a16="http://schemas.microsoft.com/office/drawing/2014/main" id="{4E61F2F3-36E7-4570-AAA5-8CE19E8667E2}"/>
              </a:ext>
            </a:extLst>
          </p:cNvPr>
          <p:cNvSpPr txBox="1">
            <a:spLocks/>
          </p:cNvSpPr>
          <p:nvPr/>
        </p:nvSpPr>
        <p:spPr>
          <a:xfrm>
            <a:off x="-2770223" y="3847029"/>
            <a:ext cx="1780500"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a:t>Phasing out capacity </a:t>
            </a:r>
            <a:endParaRPr lang="en-US" sz="2300" dirty="0"/>
          </a:p>
        </p:txBody>
      </p:sp>
      <p:sp>
        <p:nvSpPr>
          <p:cNvPr id="25" name="Rectangle 24">
            <a:extLst>
              <a:ext uri="{FF2B5EF4-FFF2-40B4-BE49-F238E27FC236}">
                <a16:creationId xmlns:a16="http://schemas.microsoft.com/office/drawing/2014/main" id="{B71B6323-F084-4DA7-BF9A-34011E6105BD}"/>
              </a:ext>
            </a:extLst>
          </p:cNvPr>
          <p:cNvSpPr/>
          <p:nvPr/>
        </p:nvSpPr>
        <p:spPr>
          <a:xfrm>
            <a:off x="-8764792" y="1433703"/>
            <a:ext cx="7064779" cy="623248"/>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25" dirty="0">
                <a:solidFill>
                  <a:schemeClr val="bg2"/>
                </a:solidFill>
                <a:latin typeface="Lora"/>
                <a:ea typeface="Lora"/>
                <a:cs typeface="Lora"/>
                <a:sym typeface="Lora"/>
              </a:rPr>
              <a:t>Long-range capacity decisions will be affected by the following parameters:</a:t>
            </a:r>
          </a:p>
        </p:txBody>
      </p:sp>
      <p:sp>
        <p:nvSpPr>
          <p:cNvPr id="26" name="Rectangle 11">
            <a:extLst>
              <a:ext uri="{FF2B5EF4-FFF2-40B4-BE49-F238E27FC236}">
                <a16:creationId xmlns:a16="http://schemas.microsoft.com/office/drawing/2014/main" id="{71DCD9A7-1697-BC48-BB8A-ABEE93C492B7}"/>
              </a:ext>
            </a:extLst>
          </p:cNvPr>
          <p:cNvSpPr/>
          <p:nvPr/>
        </p:nvSpPr>
        <p:spPr>
          <a:xfrm>
            <a:off x="4663192" y="2571750"/>
            <a:ext cx="4200107" cy="2240865"/>
          </a:xfrm>
          <a:prstGeom prst="rect">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27" name="Rectangle 11">
            <a:extLst>
              <a:ext uri="{FF2B5EF4-FFF2-40B4-BE49-F238E27FC236}">
                <a16:creationId xmlns:a16="http://schemas.microsoft.com/office/drawing/2014/main" id="{47341268-D3B2-FF47-A93B-CF6A2D2CAE08}"/>
              </a:ext>
            </a:extLst>
          </p:cNvPr>
          <p:cNvSpPr/>
          <p:nvPr/>
        </p:nvSpPr>
        <p:spPr>
          <a:xfrm>
            <a:off x="463085" y="1690646"/>
            <a:ext cx="4200107" cy="2240865"/>
          </a:xfrm>
          <a:prstGeom prst="rect">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28" name="Rectangle 27">
            <a:extLst>
              <a:ext uri="{FF2B5EF4-FFF2-40B4-BE49-F238E27FC236}">
                <a16:creationId xmlns:a16="http://schemas.microsoft.com/office/drawing/2014/main" id="{ED2D51F3-EA64-FB4F-9C61-C170979D05AC}"/>
              </a:ext>
            </a:extLst>
          </p:cNvPr>
          <p:cNvSpPr/>
          <p:nvPr/>
        </p:nvSpPr>
        <p:spPr>
          <a:xfrm>
            <a:off x="5009222" y="3161940"/>
            <a:ext cx="3483387" cy="1419619"/>
          </a:xfrm>
          <a:prstGeom prst="rect">
            <a:avLst/>
          </a:prstGeom>
        </p:spPr>
        <p:txBody>
          <a:bodyPr wrap="square">
            <a:spAutoFit/>
          </a:bodyPr>
          <a:lstStyle/>
          <a:p>
            <a:pPr marL="257175" indent="-257175" defTabSz="342900">
              <a:buFont typeface="Courier New" panose="02070309020205020404" pitchFamily="49" charset="0"/>
              <a:buChar char="o"/>
              <a:defRPr/>
            </a:pPr>
            <a:r>
              <a:rPr lang="en-US" sz="1700" dirty="0">
                <a:solidFill>
                  <a:schemeClr val="bg2"/>
                </a:solidFill>
                <a:latin typeface="Lora"/>
                <a:ea typeface="Lora"/>
                <a:cs typeface="Lora"/>
                <a:sym typeface="Lora"/>
              </a:rPr>
              <a:t>The goal of short-term capacity planning is to handle unexpected shifts in demand in an efficient economic manner.</a:t>
            </a:r>
          </a:p>
        </p:txBody>
      </p:sp>
      <p:sp>
        <p:nvSpPr>
          <p:cNvPr id="29" name="Rectangle 28">
            <a:extLst>
              <a:ext uri="{FF2B5EF4-FFF2-40B4-BE49-F238E27FC236}">
                <a16:creationId xmlns:a16="http://schemas.microsoft.com/office/drawing/2014/main" id="{F932DE70-9ACE-094B-9C5A-7B0321A785DD}"/>
              </a:ext>
            </a:extLst>
          </p:cNvPr>
          <p:cNvSpPr/>
          <p:nvPr/>
        </p:nvSpPr>
        <p:spPr>
          <a:xfrm>
            <a:off x="728771" y="2272563"/>
            <a:ext cx="3668733" cy="1419619"/>
          </a:xfrm>
          <a:prstGeom prst="rect">
            <a:avLst/>
          </a:prstGeom>
        </p:spPr>
        <p:txBody>
          <a:bodyPr wrap="square">
            <a:spAutoFit/>
          </a:bodyPr>
          <a:lstStyle/>
          <a:p>
            <a:pPr marL="257175" indent="-257175" defTabSz="342900">
              <a:buFont typeface="Courier New" panose="02070309020205020404" pitchFamily="49" charset="0"/>
              <a:buChar char="o"/>
              <a:defRPr/>
            </a:pPr>
            <a:r>
              <a:rPr lang="en-US" sz="1700" dirty="0">
                <a:solidFill>
                  <a:schemeClr val="bg2"/>
                </a:solidFill>
                <a:latin typeface="Lora"/>
                <a:ea typeface="Lora"/>
                <a:cs typeface="Lora"/>
                <a:sym typeface="Lora"/>
              </a:rPr>
              <a:t>Long-term capacity planning is concerned with accommodating major changes affecting the general level of production in the long run.</a:t>
            </a:r>
          </a:p>
        </p:txBody>
      </p:sp>
      <p:sp>
        <p:nvSpPr>
          <p:cNvPr id="31" name="Rectangle 30">
            <a:extLst>
              <a:ext uri="{FF2B5EF4-FFF2-40B4-BE49-F238E27FC236}">
                <a16:creationId xmlns:a16="http://schemas.microsoft.com/office/drawing/2014/main" id="{4D3AC2A3-E7AD-C34D-BC73-40A1553FE4A0}"/>
              </a:ext>
            </a:extLst>
          </p:cNvPr>
          <p:cNvSpPr/>
          <p:nvPr/>
        </p:nvSpPr>
        <p:spPr>
          <a:xfrm>
            <a:off x="728771" y="1886833"/>
            <a:ext cx="3668733" cy="357790"/>
          </a:xfrm>
          <a:prstGeom prst="rect">
            <a:avLst/>
          </a:prstGeom>
        </p:spPr>
        <p:txBody>
          <a:bodyPr wrap="square">
            <a:spAutoFit/>
          </a:bodyPr>
          <a:lstStyle/>
          <a:p>
            <a:pPr defTabSz="342900">
              <a:defRPr/>
            </a:pPr>
            <a:r>
              <a:rPr lang="en-US" sz="1725" b="1" dirty="0">
                <a:solidFill>
                  <a:schemeClr val="bg2"/>
                </a:solidFill>
                <a:latin typeface="Lora"/>
                <a:ea typeface="Lora"/>
                <a:cs typeface="Lora"/>
                <a:sym typeface="Lora"/>
              </a:rPr>
              <a:t>Long-term:</a:t>
            </a:r>
          </a:p>
        </p:txBody>
      </p:sp>
      <p:sp>
        <p:nvSpPr>
          <p:cNvPr id="32" name="Rectangle 31">
            <a:extLst>
              <a:ext uri="{FF2B5EF4-FFF2-40B4-BE49-F238E27FC236}">
                <a16:creationId xmlns:a16="http://schemas.microsoft.com/office/drawing/2014/main" id="{65404563-12F5-6340-94E3-BDA26B76158E}"/>
              </a:ext>
            </a:extLst>
          </p:cNvPr>
          <p:cNvSpPr/>
          <p:nvPr/>
        </p:nvSpPr>
        <p:spPr>
          <a:xfrm>
            <a:off x="5009222" y="2795136"/>
            <a:ext cx="3668733" cy="357790"/>
          </a:xfrm>
          <a:prstGeom prst="rect">
            <a:avLst/>
          </a:prstGeom>
        </p:spPr>
        <p:txBody>
          <a:bodyPr wrap="square">
            <a:spAutoFit/>
          </a:bodyPr>
          <a:lstStyle/>
          <a:p>
            <a:pPr defTabSz="342900">
              <a:defRPr/>
            </a:pPr>
            <a:r>
              <a:rPr lang="en-US" sz="1725" b="1" dirty="0">
                <a:solidFill>
                  <a:schemeClr val="bg2"/>
                </a:solidFill>
                <a:latin typeface="Lora"/>
                <a:ea typeface="Lora"/>
                <a:cs typeface="Lora"/>
                <a:sym typeface="Lora"/>
              </a:rPr>
              <a:t>Short-term :</a:t>
            </a:r>
          </a:p>
        </p:txBody>
      </p:sp>
    </p:spTree>
    <p:extLst>
      <p:ext uri="{BB962C8B-B14F-4D97-AF65-F5344CB8AC3E}">
        <p14:creationId xmlns:p14="http://schemas.microsoft.com/office/powerpoint/2010/main" val="459038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31963CB5-63EF-1544-B740-553525BF6FFE}"/>
              </a:ext>
            </a:extLst>
          </p:cNvPr>
          <p:cNvCxnSpPr>
            <a:cxnSpLocks/>
          </p:cNvCxnSpPr>
          <p:nvPr/>
        </p:nvCxnSpPr>
        <p:spPr>
          <a:xfrm flipV="1">
            <a:off x="7352522" y="3443645"/>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992E3135-0F4A-7745-91D3-76AFB5290CA3}"/>
              </a:ext>
            </a:extLst>
          </p:cNvPr>
          <p:cNvCxnSpPr>
            <a:cxnSpLocks/>
          </p:cNvCxnSpPr>
          <p:nvPr/>
        </p:nvCxnSpPr>
        <p:spPr>
          <a:xfrm flipV="1">
            <a:off x="4426478" y="3123963"/>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3" name="Straight Connector 2">
            <a:extLst>
              <a:ext uri="{FF2B5EF4-FFF2-40B4-BE49-F238E27FC236}">
                <a16:creationId xmlns:a16="http://schemas.microsoft.com/office/drawing/2014/main" id="{B55DAB9A-7B28-9645-82DA-5F0D2B6F301C}"/>
              </a:ext>
            </a:extLst>
          </p:cNvPr>
          <p:cNvCxnSpPr>
            <a:cxnSpLocks/>
          </p:cNvCxnSpPr>
          <p:nvPr/>
        </p:nvCxnSpPr>
        <p:spPr>
          <a:xfrm flipV="1">
            <a:off x="1699606" y="3428628"/>
            <a:ext cx="0" cy="364501"/>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447" name="Google Shape;447;p37"/>
          <p:cNvSpPr txBox="1">
            <a:spLocks noGrp="1"/>
          </p:cNvSpPr>
          <p:nvPr>
            <p:ph type="title"/>
          </p:nvPr>
        </p:nvSpPr>
        <p:spPr>
          <a:xfrm>
            <a:off x="559350" y="445025"/>
            <a:ext cx="8025300" cy="572700"/>
          </a:xfrm>
          <a:prstGeom prst="rect">
            <a:avLst/>
          </a:prstGeom>
        </p:spPr>
        <p:txBody>
          <a:bodyPr spcFirstLastPara="1" wrap="square" lIns="91425" tIns="91425" rIns="91425" bIns="91425" anchor="t" anchorCtr="0">
            <a:noAutofit/>
          </a:bodyPr>
          <a:lstStyle/>
          <a:p>
            <a:pPr lvl="0"/>
            <a:r>
              <a:rPr lang="en-US" sz="3200" dirty="0"/>
              <a:t>LONG-TERM CAPACITY STRATEGIES</a:t>
            </a:r>
          </a:p>
        </p:txBody>
      </p:sp>
      <p:cxnSp>
        <p:nvCxnSpPr>
          <p:cNvPr id="448" name="Google Shape;448;p37"/>
          <p:cNvCxnSpPr/>
          <p:nvPr/>
        </p:nvCxnSpPr>
        <p:spPr>
          <a:xfrm>
            <a:off x="300750" y="3475800"/>
            <a:ext cx="8542500" cy="600"/>
          </a:xfrm>
          <a:prstGeom prst="bentConnector3">
            <a:avLst>
              <a:gd name="adj1" fmla="val 50000"/>
            </a:avLst>
          </a:prstGeom>
          <a:noFill/>
          <a:ln w="19050" cap="flat" cmpd="sng">
            <a:solidFill>
              <a:schemeClr val="accent1"/>
            </a:solidFill>
            <a:prstDash val="solid"/>
            <a:round/>
            <a:headEnd type="none" w="med" len="med"/>
            <a:tailEnd type="stealth" w="med" len="med"/>
          </a:ln>
        </p:spPr>
      </p:cxnSp>
      <p:sp>
        <p:nvSpPr>
          <p:cNvPr id="449" name="Google Shape;449;p37"/>
          <p:cNvSpPr/>
          <p:nvPr/>
        </p:nvSpPr>
        <p:spPr>
          <a:xfrm>
            <a:off x="1604976"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7"/>
          <p:cNvSpPr/>
          <p:nvPr/>
        </p:nvSpPr>
        <p:spPr>
          <a:xfrm>
            <a:off x="7253822"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7"/>
          <p:cNvSpPr/>
          <p:nvPr/>
        </p:nvSpPr>
        <p:spPr>
          <a:xfrm>
            <a:off x="4327790" y="3376800"/>
            <a:ext cx="197400" cy="197400"/>
          </a:xfrm>
          <a:prstGeom prst="ellipse">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7"/>
          <p:cNvSpPr txBox="1">
            <a:spLocks noGrp="1"/>
          </p:cNvSpPr>
          <p:nvPr>
            <p:ph type="title" idx="4294967295"/>
          </p:nvPr>
        </p:nvSpPr>
        <p:spPr>
          <a:xfrm>
            <a:off x="809356" y="3841565"/>
            <a:ext cx="1780500" cy="503700"/>
          </a:xfrm>
          <a:prstGeom prst="rect">
            <a:avLst/>
          </a:prstGeom>
        </p:spPr>
        <p:txBody>
          <a:bodyPr spcFirstLastPara="1" wrap="square" lIns="91425" tIns="91425" rIns="91425" bIns="91425" anchor="t" anchorCtr="0">
            <a:noAutofit/>
          </a:bodyPr>
          <a:lstStyle/>
          <a:p>
            <a:pPr lvl="0" algn="ctr"/>
            <a:r>
              <a:rPr lang="en-US" sz="2300" dirty="0"/>
              <a:t>Multiple Products </a:t>
            </a:r>
          </a:p>
        </p:txBody>
      </p:sp>
      <p:sp>
        <p:nvSpPr>
          <p:cNvPr id="456" name="Google Shape;456;p37"/>
          <p:cNvSpPr txBox="1">
            <a:spLocks noGrp="1"/>
          </p:cNvSpPr>
          <p:nvPr>
            <p:ph type="title" idx="4294967295"/>
          </p:nvPr>
        </p:nvSpPr>
        <p:spPr>
          <a:xfrm>
            <a:off x="3431210" y="2183369"/>
            <a:ext cx="1990535" cy="503700"/>
          </a:xfrm>
          <a:prstGeom prst="rect">
            <a:avLst/>
          </a:prstGeom>
        </p:spPr>
        <p:txBody>
          <a:bodyPr spcFirstLastPara="1" wrap="square" lIns="91425" tIns="91425" rIns="91425" bIns="91425" anchor="t" anchorCtr="0">
            <a:noAutofit/>
          </a:bodyPr>
          <a:lstStyle/>
          <a:p>
            <a:pPr lvl="0" algn="ctr"/>
            <a:r>
              <a:rPr lang="en-US" sz="2300" dirty="0"/>
              <a:t>Phasing in capacity </a:t>
            </a:r>
          </a:p>
        </p:txBody>
      </p:sp>
      <p:sp>
        <p:nvSpPr>
          <p:cNvPr id="458" name="Google Shape;458;p37"/>
          <p:cNvSpPr txBox="1">
            <a:spLocks noGrp="1"/>
          </p:cNvSpPr>
          <p:nvPr>
            <p:ph type="title" idx="4294967295"/>
          </p:nvPr>
        </p:nvSpPr>
        <p:spPr>
          <a:xfrm>
            <a:off x="6462272" y="3847029"/>
            <a:ext cx="1780500" cy="503700"/>
          </a:xfrm>
          <a:prstGeom prst="rect">
            <a:avLst/>
          </a:prstGeom>
        </p:spPr>
        <p:txBody>
          <a:bodyPr spcFirstLastPara="1" wrap="square" lIns="91425" tIns="91425" rIns="91425" bIns="91425" anchor="t" anchorCtr="0">
            <a:noAutofit/>
          </a:bodyPr>
          <a:lstStyle/>
          <a:p>
            <a:pPr lvl="0" algn="ctr"/>
            <a:r>
              <a:rPr lang="en-US" sz="2300" dirty="0"/>
              <a:t>Phasing out capacity </a:t>
            </a:r>
          </a:p>
        </p:txBody>
      </p:sp>
      <p:sp>
        <p:nvSpPr>
          <p:cNvPr id="34" name="Oval 33">
            <a:extLst>
              <a:ext uri="{FF2B5EF4-FFF2-40B4-BE49-F238E27FC236}">
                <a16:creationId xmlns:a16="http://schemas.microsoft.com/office/drawing/2014/main" id="{F73D0F06-D1B6-8045-8D6B-4E3439C1310B}"/>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8</a:t>
            </a:r>
          </a:p>
        </p:txBody>
      </p:sp>
      <p:sp>
        <p:nvSpPr>
          <p:cNvPr id="15" name="Rectangle 14">
            <a:extLst>
              <a:ext uri="{FF2B5EF4-FFF2-40B4-BE49-F238E27FC236}">
                <a16:creationId xmlns:a16="http://schemas.microsoft.com/office/drawing/2014/main" id="{68E4CC54-7149-4443-A01E-17673AC82901}"/>
              </a:ext>
            </a:extLst>
          </p:cNvPr>
          <p:cNvSpPr/>
          <p:nvPr/>
        </p:nvSpPr>
        <p:spPr>
          <a:xfrm>
            <a:off x="467703" y="1433703"/>
            <a:ext cx="7064779" cy="623248"/>
          </a:xfrm>
          <a:prstGeom prst="rect">
            <a:avLst/>
          </a:prstGeom>
        </p:spPr>
        <p:txBody>
          <a:bodyPr wrap="square">
            <a:spAutoFit/>
          </a:bodyPr>
          <a:lstStyle/>
          <a:p>
            <a:pPr marL="285750" indent="-285750" defTabSz="342900">
              <a:buClr>
                <a:schemeClr val="bg2"/>
              </a:buClr>
              <a:buFont typeface="Wingdings" pitchFamily="2" charset="2"/>
              <a:buChar char="Ø"/>
              <a:defRPr/>
            </a:pPr>
            <a:r>
              <a:rPr lang="en-US" sz="1725" dirty="0">
                <a:solidFill>
                  <a:schemeClr val="bg2"/>
                </a:solidFill>
                <a:latin typeface="Lora"/>
                <a:ea typeface="Lora"/>
                <a:cs typeface="Lora"/>
                <a:sym typeface="Lora"/>
              </a:rPr>
              <a:t>Long-range capacity decisions will be affected by the following parameters:</a:t>
            </a:r>
          </a:p>
        </p:txBody>
      </p:sp>
      <p:sp>
        <p:nvSpPr>
          <p:cNvPr id="16" name="Rectangle 15">
            <a:extLst>
              <a:ext uri="{FF2B5EF4-FFF2-40B4-BE49-F238E27FC236}">
                <a16:creationId xmlns:a16="http://schemas.microsoft.com/office/drawing/2014/main" id="{CE07CB28-3862-497B-9168-C99678B29539}"/>
              </a:ext>
            </a:extLst>
          </p:cNvPr>
          <p:cNvSpPr/>
          <p:nvPr/>
        </p:nvSpPr>
        <p:spPr>
          <a:xfrm>
            <a:off x="595125" y="5530644"/>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7" name="Straight Connector 16">
            <a:extLst>
              <a:ext uri="{FF2B5EF4-FFF2-40B4-BE49-F238E27FC236}">
                <a16:creationId xmlns:a16="http://schemas.microsoft.com/office/drawing/2014/main" id="{B86F20C8-ABF8-43AC-B3B1-DD9C22514BEE}"/>
              </a:ext>
            </a:extLst>
          </p:cNvPr>
          <p:cNvCxnSpPr>
            <a:cxnSpLocks/>
          </p:cNvCxnSpPr>
          <p:nvPr/>
        </p:nvCxnSpPr>
        <p:spPr>
          <a:xfrm>
            <a:off x="7686876" y="8810235"/>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Hexagon 17">
            <a:extLst>
              <a:ext uri="{FF2B5EF4-FFF2-40B4-BE49-F238E27FC236}">
                <a16:creationId xmlns:a16="http://schemas.microsoft.com/office/drawing/2014/main" id="{C9013F5F-07DF-4172-871B-F36E3BF0D026}"/>
              </a:ext>
            </a:extLst>
          </p:cNvPr>
          <p:cNvSpPr/>
          <p:nvPr/>
        </p:nvSpPr>
        <p:spPr>
          <a:xfrm rot="5400000">
            <a:off x="7557293" y="7350496"/>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9" name="Shape 2785">
            <a:extLst>
              <a:ext uri="{FF2B5EF4-FFF2-40B4-BE49-F238E27FC236}">
                <a16:creationId xmlns:a16="http://schemas.microsoft.com/office/drawing/2014/main" id="{5F64EB0A-D6DC-4675-8BB6-1433629AC577}"/>
              </a:ext>
            </a:extLst>
          </p:cNvPr>
          <p:cNvSpPr/>
          <p:nvPr/>
        </p:nvSpPr>
        <p:spPr>
          <a:xfrm>
            <a:off x="7761016" y="7532762"/>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20" name="Straight Connector 19">
            <a:extLst>
              <a:ext uri="{FF2B5EF4-FFF2-40B4-BE49-F238E27FC236}">
                <a16:creationId xmlns:a16="http://schemas.microsoft.com/office/drawing/2014/main" id="{DA5457DA-06DA-4CCD-AC79-F4E23090A77E}"/>
              </a:ext>
            </a:extLst>
          </p:cNvPr>
          <p:cNvCxnSpPr>
            <a:cxnSpLocks/>
          </p:cNvCxnSpPr>
          <p:nvPr/>
        </p:nvCxnSpPr>
        <p:spPr>
          <a:xfrm>
            <a:off x="315351" y="5824802"/>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FD86F49-6E7D-4006-AC9D-E56D967D219F}"/>
              </a:ext>
            </a:extLst>
          </p:cNvPr>
          <p:cNvCxnSpPr>
            <a:cxnSpLocks/>
          </p:cNvCxnSpPr>
          <p:nvPr/>
        </p:nvCxnSpPr>
        <p:spPr>
          <a:xfrm>
            <a:off x="438699" y="5969181"/>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F1404CC-DE5E-4FF6-B5E6-942C05851D59}"/>
              </a:ext>
            </a:extLst>
          </p:cNvPr>
          <p:cNvCxnSpPr>
            <a:cxnSpLocks/>
          </p:cNvCxnSpPr>
          <p:nvPr/>
        </p:nvCxnSpPr>
        <p:spPr>
          <a:xfrm>
            <a:off x="518733" y="10380234"/>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042D17C-2D54-4DD1-AA05-9F22746B871D}"/>
              </a:ext>
            </a:extLst>
          </p:cNvPr>
          <p:cNvCxnSpPr>
            <a:cxnSpLocks/>
          </p:cNvCxnSpPr>
          <p:nvPr/>
        </p:nvCxnSpPr>
        <p:spPr>
          <a:xfrm>
            <a:off x="347283" y="10209090"/>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C67EE28-C2E3-40A4-A2EF-815C8E7C98CF}"/>
              </a:ext>
            </a:extLst>
          </p:cNvPr>
          <p:cNvSpPr txBox="1"/>
          <p:nvPr/>
        </p:nvSpPr>
        <p:spPr>
          <a:xfrm>
            <a:off x="1213046" y="7986547"/>
            <a:ext cx="5043948" cy="1631216"/>
          </a:xfrm>
          <a:prstGeom prst="rect">
            <a:avLst/>
          </a:prstGeom>
          <a:noFill/>
        </p:spPr>
        <p:txBody>
          <a:bodyPr wrap="square">
            <a:spAutoFit/>
          </a:bodyPr>
          <a:lstStyle/>
          <a:p>
            <a:pPr algn="ctr" defTabSz="342900">
              <a:defRPr/>
            </a:pPr>
            <a:r>
              <a:rPr lang="en-US" sz="2000" dirty="0">
                <a:solidFill>
                  <a:schemeClr val="bg2"/>
                </a:solidFill>
                <a:latin typeface="Lora"/>
                <a:ea typeface="Lora"/>
                <a:cs typeface="Lora"/>
                <a:sym typeface="Lora"/>
              </a:rPr>
              <a:t>Company’s produce more than one product using the same facilities in order to increase the profit and reduce risk.</a:t>
            </a:r>
          </a:p>
          <a:p>
            <a:pPr marL="257175" indent="-257175" algn="ctr" defTabSz="342900">
              <a:buFont typeface="Courier New" panose="02070309020205020404" pitchFamily="49" charset="0"/>
              <a:buChar char="o"/>
              <a:defRPr/>
            </a:pPr>
            <a:endParaRPr lang="en-US" sz="2000" dirty="0">
              <a:solidFill>
                <a:schemeClr val="bg2"/>
              </a:solidFill>
              <a:latin typeface="Lora"/>
              <a:ea typeface="Lora"/>
              <a:cs typeface="Lora"/>
              <a:sym typeface="Lora"/>
            </a:endParaRPr>
          </a:p>
        </p:txBody>
      </p:sp>
      <p:sp>
        <p:nvSpPr>
          <p:cNvPr id="25" name="Google Shape;454;p37">
            <a:extLst>
              <a:ext uri="{FF2B5EF4-FFF2-40B4-BE49-F238E27FC236}">
                <a16:creationId xmlns:a16="http://schemas.microsoft.com/office/drawing/2014/main" id="{0B5A81F9-27C3-440C-8260-06630AC2F089}"/>
              </a:ext>
            </a:extLst>
          </p:cNvPr>
          <p:cNvSpPr txBox="1">
            <a:spLocks/>
          </p:cNvSpPr>
          <p:nvPr/>
        </p:nvSpPr>
        <p:spPr>
          <a:xfrm>
            <a:off x="2816777" y="6891520"/>
            <a:ext cx="1780500"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a:t>Multiple Products </a:t>
            </a:r>
            <a:endParaRPr lang="en-US" sz="2300" dirty="0"/>
          </a:p>
        </p:txBody>
      </p:sp>
      <p:sp>
        <p:nvSpPr>
          <p:cNvPr id="26" name="TextBox 25">
            <a:extLst>
              <a:ext uri="{FF2B5EF4-FFF2-40B4-BE49-F238E27FC236}">
                <a16:creationId xmlns:a16="http://schemas.microsoft.com/office/drawing/2014/main" id="{FA77FFB3-37F0-44B4-ADCC-78F8BD69B4DA}"/>
              </a:ext>
            </a:extLst>
          </p:cNvPr>
          <p:cNvSpPr txBox="1"/>
          <p:nvPr/>
        </p:nvSpPr>
        <p:spPr>
          <a:xfrm>
            <a:off x="5966684" y="8083214"/>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cxnSp>
        <p:nvCxnSpPr>
          <p:cNvPr id="44" name="Straight Connector 43">
            <a:extLst>
              <a:ext uri="{FF2B5EF4-FFF2-40B4-BE49-F238E27FC236}">
                <a16:creationId xmlns:a16="http://schemas.microsoft.com/office/drawing/2014/main" id="{38FFF07D-F5D5-5545-B168-7C5D3A5A4DE1}"/>
              </a:ext>
            </a:extLst>
          </p:cNvPr>
          <p:cNvCxnSpPr/>
          <p:nvPr/>
        </p:nvCxnSpPr>
        <p:spPr>
          <a:xfrm>
            <a:off x="13021891" y="1365035"/>
            <a:ext cx="292638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Google Shape;150;p26">
            <a:extLst>
              <a:ext uri="{FF2B5EF4-FFF2-40B4-BE49-F238E27FC236}">
                <a16:creationId xmlns:a16="http://schemas.microsoft.com/office/drawing/2014/main" id="{5DBDE6E0-3DFE-EB4C-A761-3D7ECA4D5421}"/>
              </a:ext>
            </a:extLst>
          </p:cNvPr>
          <p:cNvSpPr txBox="1">
            <a:spLocks/>
          </p:cNvSpPr>
          <p:nvPr/>
        </p:nvSpPr>
        <p:spPr>
          <a:xfrm>
            <a:off x="11670582" y="223407"/>
            <a:ext cx="562900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3600"/>
              <a:buFont typeface="Anton"/>
              <a:buNone/>
              <a:defRPr sz="3600" b="0" i="0" u="none" strike="noStrike" cap="none">
                <a:solidFill>
                  <a:schemeClr val="lt1"/>
                </a:solidFill>
                <a:latin typeface="Anton"/>
                <a:ea typeface="Anton"/>
                <a:cs typeface="Anton"/>
                <a:sym typeface="Anton"/>
              </a:defRPr>
            </a:lvl1pPr>
            <a:lvl2pPr marR="0" lvl="1"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9pPr>
          </a:lstStyle>
          <a:p>
            <a:pPr algn="ctr"/>
            <a:r>
              <a:rPr lang="en-US" sz="3000" dirty="0">
                <a:solidFill>
                  <a:schemeClr val="bg2"/>
                </a:solidFill>
              </a:rPr>
              <a:t>PROCESS OF CAPACITY PLANNING</a:t>
            </a:r>
          </a:p>
          <a:p>
            <a:pPr algn="ctr"/>
            <a:r>
              <a:rPr lang="en-US" sz="3000" dirty="0">
                <a:solidFill>
                  <a:schemeClr val="bg2"/>
                </a:solidFill>
              </a:rPr>
              <a:t>CONT… </a:t>
            </a:r>
          </a:p>
        </p:txBody>
      </p:sp>
      <p:sp>
        <p:nvSpPr>
          <p:cNvPr id="46" name="Rectangle 11">
            <a:extLst>
              <a:ext uri="{FF2B5EF4-FFF2-40B4-BE49-F238E27FC236}">
                <a16:creationId xmlns:a16="http://schemas.microsoft.com/office/drawing/2014/main" id="{C9824B36-5991-BE48-87AD-F868D67D1C24}"/>
              </a:ext>
            </a:extLst>
          </p:cNvPr>
          <p:cNvSpPr/>
          <p:nvPr/>
        </p:nvSpPr>
        <p:spPr>
          <a:xfrm>
            <a:off x="14749291" y="2709973"/>
            <a:ext cx="4200107" cy="2240865"/>
          </a:xfrm>
          <a:prstGeom prst="rect">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47" name="Rectangle 11">
            <a:extLst>
              <a:ext uri="{FF2B5EF4-FFF2-40B4-BE49-F238E27FC236}">
                <a16:creationId xmlns:a16="http://schemas.microsoft.com/office/drawing/2014/main" id="{C55D41EE-90C8-D549-AF14-7BB6BC15C789}"/>
              </a:ext>
            </a:extLst>
          </p:cNvPr>
          <p:cNvSpPr/>
          <p:nvPr/>
        </p:nvSpPr>
        <p:spPr>
          <a:xfrm>
            <a:off x="10549184" y="1828869"/>
            <a:ext cx="4200107" cy="2240865"/>
          </a:xfrm>
          <a:prstGeom prst="rect">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7175" indent="-257175">
              <a:buFont typeface="Courier New" pitchFamily="49" charset="0"/>
              <a:buChar char="o"/>
            </a:pPr>
            <a:endParaRPr lang="x-none" sz="1800" dirty="0">
              <a:solidFill>
                <a:schemeClr val="tx2"/>
              </a:solidFill>
              <a:latin typeface="Times New Roman" pitchFamily="18" charset="0"/>
              <a:cs typeface="Times New Roman" pitchFamily="18" charset="0"/>
            </a:endParaRPr>
          </a:p>
        </p:txBody>
      </p:sp>
      <p:sp>
        <p:nvSpPr>
          <p:cNvPr id="48" name="Rectangle 47">
            <a:extLst>
              <a:ext uri="{FF2B5EF4-FFF2-40B4-BE49-F238E27FC236}">
                <a16:creationId xmlns:a16="http://schemas.microsoft.com/office/drawing/2014/main" id="{E2BB1E53-DB3C-E446-94E4-9E3C356D8C70}"/>
              </a:ext>
            </a:extLst>
          </p:cNvPr>
          <p:cNvSpPr/>
          <p:nvPr/>
        </p:nvSpPr>
        <p:spPr>
          <a:xfrm>
            <a:off x="15095321" y="3300163"/>
            <a:ext cx="3483387" cy="1419619"/>
          </a:xfrm>
          <a:prstGeom prst="rect">
            <a:avLst/>
          </a:prstGeom>
        </p:spPr>
        <p:txBody>
          <a:bodyPr wrap="square">
            <a:spAutoFit/>
          </a:bodyPr>
          <a:lstStyle/>
          <a:p>
            <a:pPr marL="257175" indent="-257175" defTabSz="342900">
              <a:buFont typeface="Courier New" panose="02070309020205020404" pitchFamily="49" charset="0"/>
              <a:buChar char="o"/>
              <a:defRPr/>
            </a:pPr>
            <a:r>
              <a:rPr lang="en-US" sz="1700" dirty="0">
                <a:solidFill>
                  <a:schemeClr val="bg2"/>
                </a:solidFill>
                <a:latin typeface="Lora"/>
                <a:ea typeface="Lora"/>
                <a:cs typeface="Lora"/>
                <a:sym typeface="Lora"/>
              </a:rPr>
              <a:t>The goal of short-term capacity planning is to handle unexpected shifts in demand in an efficient economic manner.</a:t>
            </a:r>
          </a:p>
        </p:txBody>
      </p:sp>
      <p:sp>
        <p:nvSpPr>
          <p:cNvPr id="49" name="Rectangle 48">
            <a:extLst>
              <a:ext uri="{FF2B5EF4-FFF2-40B4-BE49-F238E27FC236}">
                <a16:creationId xmlns:a16="http://schemas.microsoft.com/office/drawing/2014/main" id="{A7A96584-C184-4146-B4DD-EF23D0A2599D}"/>
              </a:ext>
            </a:extLst>
          </p:cNvPr>
          <p:cNvSpPr/>
          <p:nvPr/>
        </p:nvSpPr>
        <p:spPr>
          <a:xfrm>
            <a:off x="10814870" y="2410786"/>
            <a:ext cx="3668733" cy="1419619"/>
          </a:xfrm>
          <a:prstGeom prst="rect">
            <a:avLst/>
          </a:prstGeom>
        </p:spPr>
        <p:txBody>
          <a:bodyPr wrap="square">
            <a:spAutoFit/>
          </a:bodyPr>
          <a:lstStyle/>
          <a:p>
            <a:pPr marL="257175" indent="-257175" defTabSz="342900">
              <a:buFont typeface="Courier New" panose="02070309020205020404" pitchFamily="49" charset="0"/>
              <a:buChar char="o"/>
              <a:defRPr/>
            </a:pPr>
            <a:r>
              <a:rPr lang="en-US" sz="1700" dirty="0">
                <a:solidFill>
                  <a:schemeClr val="bg2"/>
                </a:solidFill>
                <a:latin typeface="Lora"/>
                <a:ea typeface="Lora"/>
                <a:cs typeface="Lora"/>
                <a:sym typeface="Lora"/>
              </a:rPr>
              <a:t>Long-term capacity planning is concerned with accommodating major changes affecting the general level of production in the long run.</a:t>
            </a:r>
          </a:p>
        </p:txBody>
      </p:sp>
      <p:sp>
        <p:nvSpPr>
          <p:cNvPr id="50" name="Rectangle 49">
            <a:extLst>
              <a:ext uri="{FF2B5EF4-FFF2-40B4-BE49-F238E27FC236}">
                <a16:creationId xmlns:a16="http://schemas.microsoft.com/office/drawing/2014/main" id="{1D435C42-143F-9B4B-A1F9-AFF4CDCEC82D}"/>
              </a:ext>
            </a:extLst>
          </p:cNvPr>
          <p:cNvSpPr/>
          <p:nvPr/>
        </p:nvSpPr>
        <p:spPr>
          <a:xfrm>
            <a:off x="10814870" y="2025056"/>
            <a:ext cx="3668733" cy="357790"/>
          </a:xfrm>
          <a:prstGeom prst="rect">
            <a:avLst/>
          </a:prstGeom>
        </p:spPr>
        <p:txBody>
          <a:bodyPr wrap="square">
            <a:spAutoFit/>
          </a:bodyPr>
          <a:lstStyle/>
          <a:p>
            <a:pPr defTabSz="342900">
              <a:defRPr/>
            </a:pPr>
            <a:r>
              <a:rPr lang="en-US" sz="1725" b="1" dirty="0">
                <a:solidFill>
                  <a:schemeClr val="bg2"/>
                </a:solidFill>
                <a:latin typeface="Lora"/>
                <a:ea typeface="Lora"/>
                <a:cs typeface="Lora"/>
                <a:sym typeface="Lora"/>
              </a:rPr>
              <a:t>Long-term capacity:</a:t>
            </a:r>
          </a:p>
        </p:txBody>
      </p:sp>
      <p:sp>
        <p:nvSpPr>
          <p:cNvPr id="51" name="Rectangle 50">
            <a:extLst>
              <a:ext uri="{FF2B5EF4-FFF2-40B4-BE49-F238E27FC236}">
                <a16:creationId xmlns:a16="http://schemas.microsoft.com/office/drawing/2014/main" id="{4C52C58E-A071-6742-B11A-38B4DAF8CF21}"/>
              </a:ext>
            </a:extLst>
          </p:cNvPr>
          <p:cNvSpPr/>
          <p:nvPr/>
        </p:nvSpPr>
        <p:spPr>
          <a:xfrm>
            <a:off x="15095321" y="2933359"/>
            <a:ext cx="3668733" cy="357790"/>
          </a:xfrm>
          <a:prstGeom prst="rect">
            <a:avLst/>
          </a:prstGeom>
        </p:spPr>
        <p:txBody>
          <a:bodyPr wrap="square">
            <a:spAutoFit/>
          </a:bodyPr>
          <a:lstStyle/>
          <a:p>
            <a:pPr defTabSz="342900">
              <a:defRPr/>
            </a:pPr>
            <a:r>
              <a:rPr lang="en-US" sz="1725" b="1" dirty="0">
                <a:solidFill>
                  <a:schemeClr val="bg2"/>
                </a:solidFill>
                <a:latin typeface="Lora"/>
                <a:ea typeface="Lora"/>
                <a:cs typeface="Lora"/>
                <a:sym typeface="Lora"/>
              </a:rPr>
              <a:t>Short-term capacity:</a:t>
            </a:r>
          </a:p>
        </p:txBody>
      </p:sp>
    </p:spTree>
    <p:extLst>
      <p:ext uri="{BB962C8B-B14F-4D97-AF65-F5344CB8AC3E}">
        <p14:creationId xmlns:p14="http://schemas.microsoft.com/office/powerpoint/2010/main" val="19205942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4"/>
                                        </p:tgtEl>
                                        <p:attrNameLst>
                                          <p:attrName>style.visibility</p:attrName>
                                        </p:attrNameLst>
                                      </p:cBhvr>
                                      <p:to>
                                        <p:strVal val="visible"/>
                                      </p:to>
                                    </p:set>
                                    <p:animEffect transition="in" filter="fade">
                                      <p:cBhvr>
                                        <p:cTn id="7" dur="500"/>
                                        <p:tgtEl>
                                          <p:spTgt spid="4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6"/>
                                        </p:tgtEl>
                                        <p:attrNameLst>
                                          <p:attrName>style.visibility</p:attrName>
                                        </p:attrNameLst>
                                      </p:cBhvr>
                                      <p:to>
                                        <p:strVal val="visible"/>
                                      </p:to>
                                    </p:set>
                                    <p:animEffect transition="in" filter="fade">
                                      <p:cBhvr>
                                        <p:cTn id="12" dur="500"/>
                                        <p:tgtEl>
                                          <p:spTgt spid="4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8"/>
                                        </p:tgtEl>
                                        <p:attrNameLst>
                                          <p:attrName>style.visibility</p:attrName>
                                        </p:attrNameLst>
                                      </p:cBhvr>
                                      <p:to>
                                        <p:strVal val="visible"/>
                                      </p:to>
                                    </p:set>
                                    <p:animEffect transition="in" filter="fade">
                                      <p:cBhvr>
                                        <p:cTn id="17" dur="500"/>
                                        <p:tgtEl>
                                          <p:spTgt spid="4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4" grpId="0"/>
      <p:bldP spid="456" grpId="0"/>
      <p:bldP spid="458" grpId="0"/>
      <p:bldP spid="46" grpId="0" animBg="1"/>
      <p:bldP spid="47" grpId="0" animBg="1"/>
      <p:bldP spid="48" grpId="0"/>
      <p:bldP spid="49" grpId="0"/>
      <p:bldP spid="50"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95125" y="0"/>
            <a:ext cx="6225553"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4" name="Google Shape;449;p37">
            <a:extLst>
              <a:ext uri="{FF2B5EF4-FFF2-40B4-BE49-F238E27FC236}">
                <a16:creationId xmlns:a16="http://schemas.microsoft.com/office/drawing/2014/main" id="{6AB8FB9F-BF06-41A9-93FB-E0C3BA20039F}"/>
              </a:ext>
            </a:extLst>
          </p:cNvPr>
          <p:cNvSpPr/>
          <p:nvPr/>
        </p:nvSpPr>
        <p:spPr>
          <a:xfrm>
            <a:off x="2430966" y="1066138"/>
            <a:ext cx="1153014" cy="1093175"/>
          </a:xfrm>
          <a:prstGeom prst="ellipse">
            <a:avLst/>
          </a:prstGeom>
          <a:solidFill>
            <a:schemeClr val="bg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 name="Straight Connector 12"/>
          <p:cNvCxnSpPr>
            <a:cxnSpLocks/>
          </p:cNvCxnSpPr>
          <p:nvPr/>
        </p:nvCxnSpPr>
        <p:spPr>
          <a:xfrm>
            <a:off x="7686876" y="3279591"/>
            <a:ext cx="44734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87655" y="2564238"/>
            <a:ext cx="4194068" cy="577081"/>
          </a:xfrm>
          <a:prstGeom prst="rect">
            <a:avLst/>
          </a:prstGeom>
          <a:noFill/>
        </p:spPr>
        <p:txBody>
          <a:bodyPr wrap="square" rtlCol="0">
            <a:spAutoFit/>
          </a:bodyPr>
          <a:lstStyle/>
          <a:p>
            <a:pPr algn="ctr"/>
            <a:r>
              <a:rPr lang="en-US" sz="3150" b="1" spc="300" dirty="0">
                <a:solidFill>
                  <a:schemeClr val="bg2"/>
                </a:solidFill>
                <a:latin typeface="Lato Black" charset="0"/>
                <a:ea typeface="Lato Black" charset="0"/>
                <a:cs typeface="Lato Black" charset="0"/>
              </a:rPr>
              <a:t>CONT…</a:t>
            </a:r>
          </a:p>
        </p:txBody>
      </p:sp>
      <p:sp>
        <p:nvSpPr>
          <p:cNvPr id="22" name="Hexagon 21"/>
          <p:cNvSpPr/>
          <p:nvPr/>
        </p:nvSpPr>
        <p:spPr>
          <a:xfrm rot="5400000">
            <a:off x="7557293" y="1819852"/>
            <a:ext cx="710148" cy="612197"/>
          </a:xfrm>
          <a:prstGeom prst="hexagon">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23" name="Shape 2785"/>
          <p:cNvSpPr/>
          <p:nvPr/>
        </p:nvSpPr>
        <p:spPr>
          <a:xfrm>
            <a:off x="7761016" y="2002118"/>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cxnSp>
        <p:nvCxnSpPr>
          <p:cNvPr id="4" name="Straight Connector 3">
            <a:extLst>
              <a:ext uri="{FF2B5EF4-FFF2-40B4-BE49-F238E27FC236}">
                <a16:creationId xmlns:a16="http://schemas.microsoft.com/office/drawing/2014/main" id="{796A6316-2EDE-5C43-9461-48322323FAF8}"/>
              </a:ext>
            </a:extLst>
          </p:cNvPr>
          <p:cNvCxnSpPr>
            <a:cxnSpLocks/>
          </p:cNvCxnSpPr>
          <p:nvPr/>
        </p:nvCxnSpPr>
        <p:spPr>
          <a:xfrm>
            <a:off x="315351" y="294158"/>
            <a:ext cx="683933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9A3E37-4E33-2B43-82CB-8833A788E52D}"/>
              </a:ext>
            </a:extLst>
          </p:cNvPr>
          <p:cNvCxnSpPr>
            <a:cxnSpLocks/>
          </p:cNvCxnSpPr>
          <p:nvPr/>
        </p:nvCxnSpPr>
        <p:spPr>
          <a:xfrm>
            <a:off x="438699" y="438537"/>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88A5AA-8259-0F43-89D8-0C12A94F3E70}"/>
              </a:ext>
            </a:extLst>
          </p:cNvPr>
          <p:cNvCxnSpPr>
            <a:cxnSpLocks/>
          </p:cNvCxnSpPr>
          <p:nvPr/>
        </p:nvCxnSpPr>
        <p:spPr>
          <a:xfrm>
            <a:off x="518733" y="4849590"/>
            <a:ext cx="6376589"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33DD1B7-B00C-F947-8908-F5F013BF29B1}"/>
              </a:ext>
            </a:extLst>
          </p:cNvPr>
          <p:cNvCxnSpPr>
            <a:cxnSpLocks/>
          </p:cNvCxnSpPr>
          <p:nvPr/>
        </p:nvCxnSpPr>
        <p:spPr>
          <a:xfrm>
            <a:off x="347283" y="4678446"/>
            <a:ext cx="64733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0B132FD4-AA78-3045-842E-422D37B7E223}"/>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9</a:t>
            </a:r>
          </a:p>
        </p:txBody>
      </p:sp>
      <p:sp>
        <p:nvSpPr>
          <p:cNvPr id="19" name="TextBox 18">
            <a:extLst>
              <a:ext uri="{FF2B5EF4-FFF2-40B4-BE49-F238E27FC236}">
                <a16:creationId xmlns:a16="http://schemas.microsoft.com/office/drawing/2014/main" id="{AA4A7E7F-4A86-4256-BB83-ACD32A62C35C}"/>
              </a:ext>
            </a:extLst>
          </p:cNvPr>
          <p:cNvSpPr txBox="1"/>
          <p:nvPr/>
        </p:nvSpPr>
        <p:spPr>
          <a:xfrm>
            <a:off x="1213046" y="2708617"/>
            <a:ext cx="5043948" cy="1631216"/>
          </a:xfrm>
          <a:prstGeom prst="rect">
            <a:avLst/>
          </a:prstGeom>
          <a:noFill/>
        </p:spPr>
        <p:txBody>
          <a:bodyPr wrap="square">
            <a:spAutoFit/>
          </a:bodyPr>
          <a:lstStyle/>
          <a:p>
            <a:pPr algn="ctr" defTabSz="342900">
              <a:defRPr/>
            </a:pPr>
            <a:r>
              <a:rPr lang="en-US" sz="2000" dirty="0">
                <a:solidFill>
                  <a:schemeClr val="bg2"/>
                </a:solidFill>
                <a:latin typeface="Lora"/>
                <a:ea typeface="Lora"/>
                <a:cs typeface="Lora"/>
                <a:sym typeface="Lora"/>
              </a:rPr>
              <a:t>Companies produce more than one product using the same facilities in order to increase the profit and reduce risk.</a:t>
            </a:r>
          </a:p>
          <a:p>
            <a:pPr marL="257175" indent="-257175" algn="ctr" defTabSz="342900">
              <a:buFont typeface="Courier New" panose="02070309020205020404" pitchFamily="49" charset="0"/>
              <a:buChar char="o"/>
              <a:defRPr/>
            </a:pPr>
            <a:endParaRPr lang="en-US" sz="2000" dirty="0">
              <a:solidFill>
                <a:schemeClr val="bg2"/>
              </a:solidFill>
              <a:latin typeface="Lora"/>
              <a:ea typeface="Lora"/>
              <a:cs typeface="Lora"/>
              <a:sym typeface="Lora"/>
            </a:endParaRPr>
          </a:p>
        </p:txBody>
      </p:sp>
      <p:sp>
        <p:nvSpPr>
          <p:cNvPr id="21" name="Google Shape;454;p37">
            <a:extLst>
              <a:ext uri="{FF2B5EF4-FFF2-40B4-BE49-F238E27FC236}">
                <a16:creationId xmlns:a16="http://schemas.microsoft.com/office/drawing/2014/main" id="{1FCAE4A0-AF5A-4B32-902E-42CF435C5A90}"/>
              </a:ext>
            </a:extLst>
          </p:cNvPr>
          <p:cNvSpPr txBox="1">
            <a:spLocks/>
          </p:cNvSpPr>
          <p:nvPr/>
        </p:nvSpPr>
        <p:spPr>
          <a:xfrm>
            <a:off x="2816777" y="1360876"/>
            <a:ext cx="1780500" cy="503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800"/>
              <a:buFont typeface="Anton"/>
              <a:buNone/>
              <a:defRPr sz="2800" b="0" i="0" u="none" strike="noStrike" cap="none">
                <a:solidFill>
                  <a:schemeClr val="dk2"/>
                </a:solidFill>
                <a:latin typeface="Anton"/>
                <a:ea typeface="Anton"/>
                <a:cs typeface="Anton"/>
                <a:sym typeface="Anton"/>
              </a:defRPr>
            </a:lvl1pPr>
            <a:lvl2pPr marR="0" lvl="1"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algn="ctr"/>
            <a:r>
              <a:rPr lang="en-US" sz="2300" dirty="0"/>
              <a:t>Multiple Products </a:t>
            </a:r>
          </a:p>
        </p:txBody>
      </p:sp>
    </p:spTree>
    <p:extLst>
      <p:ext uri="{BB962C8B-B14F-4D97-AF65-F5344CB8AC3E}">
        <p14:creationId xmlns:p14="http://schemas.microsoft.com/office/powerpoint/2010/main" val="3807988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Parkinson Breakthrough">
  <a:themeElements>
    <a:clrScheme name="Simple Light">
      <a:dk1>
        <a:srgbClr val="000000"/>
      </a:dk1>
      <a:lt1>
        <a:srgbClr val="FFFFFF"/>
      </a:lt1>
      <a:dk2>
        <a:srgbClr val="434343"/>
      </a:dk2>
      <a:lt2>
        <a:srgbClr val="EEEEEE"/>
      </a:lt2>
      <a:accent1>
        <a:srgbClr val="A2C4C9"/>
      </a:accent1>
      <a:accent2>
        <a:srgbClr val="FCE5CD"/>
      </a:accent2>
      <a:accent3>
        <a:srgbClr val="666666"/>
      </a:accent3>
      <a:accent4>
        <a:srgbClr val="F9CB9C"/>
      </a:accent4>
      <a:accent5>
        <a:srgbClr val="D0E0E3"/>
      </a:accent5>
      <a:accent6>
        <a:srgbClr val="E69138"/>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3776</TotalTime>
  <Words>2909</Words>
  <Application>Microsoft Office PowerPoint</Application>
  <PresentationFormat>On-screen Show (16:9)</PresentationFormat>
  <Paragraphs>367</Paragraphs>
  <Slides>25</Slides>
  <Notes>24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Lato Black</vt:lpstr>
      <vt:lpstr>Poppins Light</vt:lpstr>
      <vt:lpstr>Poppins SemiBold</vt:lpstr>
      <vt:lpstr>Lora</vt:lpstr>
      <vt:lpstr>Anton</vt:lpstr>
      <vt:lpstr>Gill Sans</vt:lpstr>
      <vt:lpstr>Arial</vt:lpstr>
      <vt:lpstr>Wingdings</vt:lpstr>
      <vt:lpstr>Courier New</vt:lpstr>
      <vt:lpstr>Times New Roman</vt:lpstr>
      <vt:lpstr>Parkinson Breakthrough</vt:lpstr>
      <vt:lpstr>PowerPoint Presentation</vt:lpstr>
      <vt:lpstr>PowerPoint Presentation</vt:lpstr>
      <vt:lpstr>DEFINITIONS</vt:lpstr>
      <vt:lpstr>PowerPoint Presentation</vt:lpstr>
      <vt:lpstr>PowerPoint Presentation</vt:lpstr>
      <vt:lpstr>PowerPoint Presentation</vt:lpstr>
      <vt:lpstr>PowerPoint Presentation</vt:lpstr>
      <vt:lpstr>LONG-TERM CAPACITY STRATEGIES</vt:lpstr>
      <vt:lpstr>PowerPoint Presentation</vt:lpstr>
      <vt:lpstr>LONG-TERM CAPACITY STRATEGIES</vt:lpstr>
      <vt:lpstr>PowerPoint Presentation</vt:lpstr>
      <vt:lpstr>LONG-TERM CAPACITY STRATEGIES</vt:lpstr>
      <vt:lpstr>PowerPoint Presentation</vt:lpstr>
      <vt:lpstr>LONG-TERM CAPACITY STRATEGIES</vt:lpstr>
      <vt:lpstr>The Short-term Capacity Strategies </vt:lpstr>
      <vt:lpstr>PowerPoint Presentation</vt:lpstr>
      <vt:lpstr>PowerPoint Presentation</vt:lpstr>
      <vt:lpstr>PowerPoint Presentation</vt:lpstr>
      <vt:lpstr>PowerPoint Presentation</vt:lpstr>
      <vt:lpstr>Determining Capacity Requirements</vt:lpstr>
      <vt:lpstr>PowerPoint Presentation</vt:lpstr>
      <vt:lpstr>PowerPoint Presentation</vt:lpstr>
      <vt:lpstr>PowerPoint Presentation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PARKINSON’S DISEASE BREAKTHROUGH</dc:title>
  <cp:lastModifiedBy>user</cp:lastModifiedBy>
  <cp:revision>202</cp:revision>
  <dcterms:modified xsi:type="dcterms:W3CDTF">2022-01-15T13:23:53Z</dcterms:modified>
</cp:coreProperties>
</file>