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6" r:id="rId3"/>
    <p:sldId id="257"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136"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60BE3-44B0-048B-F632-4C5BB44AFDD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010600E-8C42-1AE3-0B6C-C9FC32070D2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CEE2A35-9CD3-92B1-143D-9BA9F37D7A8E}"/>
              </a:ext>
            </a:extLst>
          </p:cNvPr>
          <p:cNvSpPr>
            <a:spLocks noGrp="1"/>
          </p:cNvSpPr>
          <p:nvPr>
            <p:ph type="dt" sz="half" idx="10"/>
          </p:nvPr>
        </p:nvSpPr>
        <p:spPr/>
        <p:txBody>
          <a:bodyPr/>
          <a:lstStyle/>
          <a:p>
            <a:fld id="{CD6EAEAB-4FBF-46F9-A32E-9379950A3FD5}" type="datetimeFigureOut">
              <a:rPr lang="en-US" smtClean="0"/>
              <a:t>8/12/2023</a:t>
            </a:fld>
            <a:endParaRPr lang="en-US"/>
          </a:p>
        </p:txBody>
      </p:sp>
      <p:sp>
        <p:nvSpPr>
          <p:cNvPr id="5" name="Footer Placeholder 4">
            <a:extLst>
              <a:ext uri="{FF2B5EF4-FFF2-40B4-BE49-F238E27FC236}">
                <a16:creationId xmlns:a16="http://schemas.microsoft.com/office/drawing/2014/main" id="{833ED2B7-1229-0224-2EAA-9AFB033DE8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668452-D886-6701-719C-43E1346AA97C}"/>
              </a:ext>
            </a:extLst>
          </p:cNvPr>
          <p:cNvSpPr>
            <a:spLocks noGrp="1"/>
          </p:cNvSpPr>
          <p:nvPr>
            <p:ph type="sldNum" sz="quarter" idx="12"/>
          </p:nvPr>
        </p:nvSpPr>
        <p:spPr/>
        <p:txBody>
          <a:bodyPr/>
          <a:lstStyle/>
          <a:p>
            <a:fld id="{A52722F2-884D-4C5F-B3D6-15F09BE1888A}" type="slidenum">
              <a:rPr lang="en-US" smtClean="0"/>
              <a:t>‹#›</a:t>
            </a:fld>
            <a:endParaRPr lang="en-US"/>
          </a:p>
        </p:txBody>
      </p:sp>
    </p:spTree>
    <p:extLst>
      <p:ext uri="{BB962C8B-B14F-4D97-AF65-F5344CB8AC3E}">
        <p14:creationId xmlns:p14="http://schemas.microsoft.com/office/powerpoint/2010/main" val="2931089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668C7-E06A-D994-94EC-33BC061853E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790D483-A4F8-5017-A08E-6317F5A73FF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E03DE3-430A-787F-EE2B-8A4ED791D34B}"/>
              </a:ext>
            </a:extLst>
          </p:cNvPr>
          <p:cNvSpPr>
            <a:spLocks noGrp="1"/>
          </p:cNvSpPr>
          <p:nvPr>
            <p:ph type="dt" sz="half" idx="10"/>
          </p:nvPr>
        </p:nvSpPr>
        <p:spPr/>
        <p:txBody>
          <a:bodyPr/>
          <a:lstStyle/>
          <a:p>
            <a:fld id="{CD6EAEAB-4FBF-46F9-A32E-9379950A3FD5}" type="datetimeFigureOut">
              <a:rPr lang="en-US" smtClean="0"/>
              <a:t>8/12/2023</a:t>
            </a:fld>
            <a:endParaRPr lang="en-US"/>
          </a:p>
        </p:txBody>
      </p:sp>
      <p:sp>
        <p:nvSpPr>
          <p:cNvPr id="5" name="Footer Placeholder 4">
            <a:extLst>
              <a:ext uri="{FF2B5EF4-FFF2-40B4-BE49-F238E27FC236}">
                <a16:creationId xmlns:a16="http://schemas.microsoft.com/office/drawing/2014/main" id="{ECBA2B03-81C4-6622-3203-005DF0110F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6951D2-BA57-45D0-3B74-D13B75118DA9}"/>
              </a:ext>
            </a:extLst>
          </p:cNvPr>
          <p:cNvSpPr>
            <a:spLocks noGrp="1"/>
          </p:cNvSpPr>
          <p:nvPr>
            <p:ph type="sldNum" sz="quarter" idx="12"/>
          </p:nvPr>
        </p:nvSpPr>
        <p:spPr/>
        <p:txBody>
          <a:bodyPr/>
          <a:lstStyle/>
          <a:p>
            <a:fld id="{A52722F2-884D-4C5F-B3D6-15F09BE1888A}" type="slidenum">
              <a:rPr lang="en-US" smtClean="0"/>
              <a:t>‹#›</a:t>
            </a:fld>
            <a:endParaRPr lang="en-US"/>
          </a:p>
        </p:txBody>
      </p:sp>
    </p:spTree>
    <p:extLst>
      <p:ext uri="{BB962C8B-B14F-4D97-AF65-F5344CB8AC3E}">
        <p14:creationId xmlns:p14="http://schemas.microsoft.com/office/powerpoint/2010/main" val="552557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E54CE17-9E5A-3400-F111-D9C4412F436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7660922-0497-D049-347C-FAA997E96A5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B54A02-65E0-F09A-D19D-26C578B5C410}"/>
              </a:ext>
            </a:extLst>
          </p:cNvPr>
          <p:cNvSpPr>
            <a:spLocks noGrp="1"/>
          </p:cNvSpPr>
          <p:nvPr>
            <p:ph type="dt" sz="half" idx="10"/>
          </p:nvPr>
        </p:nvSpPr>
        <p:spPr/>
        <p:txBody>
          <a:bodyPr/>
          <a:lstStyle/>
          <a:p>
            <a:fld id="{CD6EAEAB-4FBF-46F9-A32E-9379950A3FD5}" type="datetimeFigureOut">
              <a:rPr lang="en-US" smtClean="0"/>
              <a:t>8/12/2023</a:t>
            </a:fld>
            <a:endParaRPr lang="en-US"/>
          </a:p>
        </p:txBody>
      </p:sp>
      <p:sp>
        <p:nvSpPr>
          <p:cNvPr id="5" name="Footer Placeholder 4">
            <a:extLst>
              <a:ext uri="{FF2B5EF4-FFF2-40B4-BE49-F238E27FC236}">
                <a16:creationId xmlns:a16="http://schemas.microsoft.com/office/drawing/2014/main" id="{2A43DEDE-B2B9-F7A2-96E8-636A230DFF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2330BA-082B-912F-2DCF-95E5E32C9FA5}"/>
              </a:ext>
            </a:extLst>
          </p:cNvPr>
          <p:cNvSpPr>
            <a:spLocks noGrp="1"/>
          </p:cNvSpPr>
          <p:nvPr>
            <p:ph type="sldNum" sz="quarter" idx="12"/>
          </p:nvPr>
        </p:nvSpPr>
        <p:spPr/>
        <p:txBody>
          <a:bodyPr/>
          <a:lstStyle/>
          <a:p>
            <a:fld id="{A52722F2-884D-4C5F-B3D6-15F09BE1888A}" type="slidenum">
              <a:rPr lang="en-US" smtClean="0"/>
              <a:t>‹#›</a:t>
            </a:fld>
            <a:endParaRPr lang="en-US"/>
          </a:p>
        </p:txBody>
      </p:sp>
    </p:spTree>
    <p:extLst>
      <p:ext uri="{BB962C8B-B14F-4D97-AF65-F5344CB8AC3E}">
        <p14:creationId xmlns:p14="http://schemas.microsoft.com/office/powerpoint/2010/main" val="509991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CBCB2-D540-29E3-D54C-B1DD80FF12E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6A95B8-CBBB-FA68-9B3E-1E633B6DEA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C07304-31A6-14F3-94A3-937C33ACE969}"/>
              </a:ext>
            </a:extLst>
          </p:cNvPr>
          <p:cNvSpPr>
            <a:spLocks noGrp="1"/>
          </p:cNvSpPr>
          <p:nvPr>
            <p:ph type="dt" sz="half" idx="10"/>
          </p:nvPr>
        </p:nvSpPr>
        <p:spPr/>
        <p:txBody>
          <a:bodyPr/>
          <a:lstStyle/>
          <a:p>
            <a:fld id="{CD6EAEAB-4FBF-46F9-A32E-9379950A3FD5}" type="datetimeFigureOut">
              <a:rPr lang="en-US" smtClean="0"/>
              <a:t>8/12/2023</a:t>
            </a:fld>
            <a:endParaRPr lang="en-US"/>
          </a:p>
        </p:txBody>
      </p:sp>
      <p:sp>
        <p:nvSpPr>
          <p:cNvPr id="5" name="Footer Placeholder 4">
            <a:extLst>
              <a:ext uri="{FF2B5EF4-FFF2-40B4-BE49-F238E27FC236}">
                <a16:creationId xmlns:a16="http://schemas.microsoft.com/office/drawing/2014/main" id="{9E704BCC-02DE-A95E-1886-DC44DC4493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C63E63-4EA4-2BD8-9A22-1A39307A5759}"/>
              </a:ext>
            </a:extLst>
          </p:cNvPr>
          <p:cNvSpPr>
            <a:spLocks noGrp="1"/>
          </p:cNvSpPr>
          <p:nvPr>
            <p:ph type="sldNum" sz="quarter" idx="12"/>
          </p:nvPr>
        </p:nvSpPr>
        <p:spPr/>
        <p:txBody>
          <a:bodyPr/>
          <a:lstStyle/>
          <a:p>
            <a:fld id="{A52722F2-884D-4C5F-B3D6-15F09BE1888A}" type="slidenum">
              <a:rPr lang="en-US" smtClean="0"/>
              <a:t>‹#›</a:t>
            </a:fld>
            <a:endParaRPr lang="en-US"/>
          </a:p>
        </p:txBody>
      </p:sp>
    </p:spTree>
    <p:extLst>
      <p:ext uri="{BB962C8B-B14F-4D97-AF65-F5344CB8AC3E}">
        <p14:creationId xmlns:p14="http://schemas.microsoft.com/office/powerpoint/2010/main" val="3433807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5D3EA-FAB9-FCA8-CD65-402C00C3536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221AB5B-365A-B9A5-7FC0-97ADF1D6CC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1514B73-643B-7550-9FD7-51E74506E575}"/>
              </a:ext>
            </a:extLst>
          </p:cNvPr>
          <p:cNvSpPr>
            <a:spLocks noGrp="1"/>
          </p:cNvSpPr>
          <p:nvPr>
            <p:ph type="dt" sz="half" idx="10"/>
          </p:nvPr>
        </p:nvSpPr>
        <p:spPr/>
        <p:txBody>
          <a:bodyPr/>
          <a:lstStyle/>
          <a:p>
            <a:fld id="{CD6EAEAB-4FBF-46F9-A32E-9379950A3FD5}" type="datetimeFigureOut">
              <a:rPr lang="en-US" smtClean="0"/>
              <a:t>8/12/2023</a:t>
            </a:fld>
            <a:endParaRPr lang="en-US"/>
          </a:p>
        </p:txBody>
      </p:sp>
      <p:sp>
        <p:nvSpPr>
          <p:cNvPr id="5" name="Footer Placeholder 4">
            <a:extLst>
              <a:ext uri="{FF2B5EF4-FFF2-40B4-BE49-F238E27FC236}">
                <a16:creationId xmlns:a16="http://schemas.microsoft.com/office/drawing/2014/main" id="{9D6F55DF-1B3D-CE38-3CF3-775FE9B0EA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7BDC11-6F6F-5E2C-E9C0-1202C12547FC}"/>
              </a:ext>
            </a:extLst>
          </p:cNvPr>
          <p:cNvSpPr>
            <a:spLocks noGrp="1"/>
          </p:cNvSpPr>
          <p:nvPr>
            <p:ph type="sldNum" sz="quarter" idx="12"/>
          </p:nvPr>
        </p:nvSpPr>
        <p:spPr/>
        <p:txBody>
          <a:bodyPr/>
          <a:lstStyle/>
          <a:p>
            <a:fld id="{A52722F2-884D-4C5F-B3D6-15F09BE1888A}" type="slidenum">
              <a:rPr lang="en-US" smtClean="0"/>
              <a:t>‹#›</a:t>
            </a:fld>
            <a:endParaRPr lang="en-US"/>
          </a:p>
        </p:txBody>
      </p:sp>
    </p:spTree>
    <p:extLst>
      <p:ext uri="{BB962C8B-B14F-4D97-AF65-F5344CB8AC3E}">
        <p14:creationId xmlns:p14="http://schemas.microsoft.com/office/powerpoint/2010/main" val="3948396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2AAE7-F4BB-0A2C-127D-EA2B70AE58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6A5E290-AFD7-5ED6-E336-E04AEEE79EC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5E52574-530B-5B97-3BA0-9AFBE652698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A25EC91-A7DD-D33D-425D-13DF71806FF7}"/>
              </a:ext>
            </a:extLst>
          </p:cNvPr>
          <p:cNvSpPr>
            <a:spLocks noGrp="1"/>
          </p:cNvSpPr>
          <p:nvPr>
            <p:ph type="dt" sz="half" idx="10"/>
          </p:nvPr>
        </p:nvSpPr>
        <p:spPr/>
        <p:txBody>
          <a:bodyPr/>
          <a:lstStyle/>
          <a:p>
            <a:fld id="{CD6EAEAB-4FBF-46F9-A32E-9379950A3FD5}" type="datetimeFigureOut">
              <a:rPr lang="en-US" smtClean="0"/>
              <a:t>8/12/2023</a:t>
            </a:fld>
            <a:endParaRPr lang="en-US"/>
          </a:p>
        </p:txBody>
      </p:sp>
      <p:sp>
        <p:nvSpPr>
          <p:cNvPr id="6" name="Footer Placeholder 5">
            <a:extLst>
              <a:ext uri="{FF2B5EF4-FFF2-40B4-BE49-F238E27FC236}">
                <a16:creationId xmlns:a16="http://schemas.microsoft.com/office/drawing/2014/main" id="{3670E18D-5523-274E-4E22-C5CF0964F5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7011D8-0DC9-A9BB-7EA4-A3E23B10B699}"/>
              </a:ext>
            </a:extLst>
          </p:cNvPr>
          <p:cNvSpPr>
            <a:spLocks noGrp="1"/>
          </p:cNvSpPr>
          <p:nvPr>
            <p:ph type="sldNum" sz="quarter" idx="12"/>
          </p:nvPr>
        </p:nvSpPr>
        <p:spPr/>
        <p:txBody>
          <a:bodyPr/>
          <a:lstStyle/>
          <a:p>
            <a:fld id="{A52722F2-884D-4C5F-B3D6-15F09BE1888A}" type="slidenum">
              <a:rPr lang="en-US" smtClean="0"/>
              <a:t>‹#›</a:t>
            </a:fld>
            <a:endParaRPr lang="en-US"/>
          </a:p>
        </p:txBody>
      </p:sp>
    </p:spTree>
    <p:extLst>
      <p:ext uri="{BB962C8B-B14F-4D97-AF65-F5344CB8AC3E}">
        <p14:creationId xmlns:p14="http://schemas.microsoft.com/office/powerpoint/2010/main" val="2455304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916CC-0385-93E1-87BA-EF9442CDCBB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3210E34-1E80-77AA-DDB9-85F4AB474B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D658CA7-FABE-3991-40DB-79EB185064F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26AF97E-7916-E8E1-FAFC-B5A5A19A40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6F76EF0-672C-FB09-339B-EAB6BB388B7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7D9321D-7284-C1A4-1CE0-74CCAB627CA6}"/>
              </a:ext>
            </a:extLst>
          </p:cNvPr>
          <p:cNvSpPr>
            <a:spLocks noGrp="1"/>
          </p:cNvSpPr>
          <p:nvPr>
            <p:ph type="dt" sz="half" idx="10"/>
          </p:nvPr>
        </p:nvSpPr>
        <p:spPr/>
        <p:txBody>
          <a:bodyPr/>
          <a:lstStyle/>
          <a:p>
            <a:fld id="{CD6EAEAB-4FBF-46F9-A32E-9379950A3FD5}" type="datetimeFigureOut">
              <a:rPr lang="en-US" smtClean="0"/>
              <a:t>8/12/2023</a:t>
            </a:fld>
            <a:endParaRPr lang="en-US"/>
          </a:p>
        </p:txBody>
      </p:sp>
      <p:sp>
        <p:nvSpPr>
          <p:cNvPr id="8" name="Footer Placeholder 7">
            <a:extLst>
              <a:ext uri="{FF2B5EF4-FFF2-40B4-BE49-F238E27FC236}">
                <a16:creationId xmlns:a16="http://schemas.microsoft.com/office/drawing/2014/main" id="{4E0315EB-1F95-4967-8860-9CA6B452953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2DC2FCB-1EBF-DFA9-FD5A-DD30FEEB1273}"/>
              </a:ext>
            </a:extLst>
          </p:cNvPr>
          <p:cNvSpPr>
            <a:spLocks noGrp="1"/>
          </p:cNvSpPr>
          <p:nvPr>
            <p:ph type="sldNum" sz="quarter" idx="12"/>
          </p:nvPr>
        </p:nvSpPr>
        <p:spPr/>
        <p:txBody>
          <a:bodyPr/>
          <a:lstStyle/>
          <a:p>
            <a:fld id="{A52722F2-884D-4C5F-B3D6-15F09BE1888A}" type="slidenum">
              <a:rPr lang="en-US" smtClean="0"/>
              <a:t>‹#›</a:t>
            </a:fld>
            <a:endParaRPr lang="en-US"/>
          </a:p>
        </p:txBody>
      </p:sp>
    </p:spTree>
    <p:extLst>
      <p:ext uri="{BB962C8B-B14F-4D97-AF65-F5344CB8AC3E}">
        <p14:creationId xmlns:p14="http://schemas.microsoft.com/office/powerpoint/2010/main" val="1683280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8EEDA-E1C1-D8F6-6E32-448D6152531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C55361D-2DEF-7DD5-FAC8-D19E4A8999F7}"/>
              </a:ext>
            </a:extLst>
          </p:cNvPr>
          <p:cNvSpPr>
            <a:spLocks noGrp="1"/>
          </p:cNvSpPr>
          <p:nvPr>
            <p:ph type="dt" sz="half" idx="10"/>
          </p:nvPr>
        </p:nvSpPr>
        <p:spPr/>
        <p:txBody>
          <a:bodyPr/>
          <a:lstStyle/>
          <a:p>
            <a:fld id="{CD6EAEAB-4FBF-46F9-A32E-9379950A3FD5}" type="datetimeFigureOut">
              <a:rPr lang="en-US" smtClean="0"/>
              <a:t>8/12/2023</a:t>
            </a:fld>
            <a:endParaRPr lang="en-US"/>
          </a:p>
        </p:txBody>
      </p:sp>
      <p:sp>
        <p:nvSpPr>
          <p:cNvPr id="4" name="Footer Placeholder 3">
            <a:extLst>
              <a:ext uri="{FF2B5EF4-FFF2-40B4-BE49-F238E27FC236}">
                <a16:creationId xmlns:a16="http://schemas.microsoft.com/office/drawing/2014/main" id="{9B9B1329-4C2A-F5E4-C9E6-30CC4BC3F25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F0542B1-EE60-92D3-070B-DE4A4B86CB2D}"/>
              </a:ext>
            </a:extLst>
          </p:cNvPr>
          <p:cNvSpPr>
            <a:spLocks noGrp="1"/>
          </p:cNvSpPr>
          <p:nvPr>
            <p:ph type="sldNum" sz="quarter" idx="12"/>
          </p:nvPr>
        </p:nvSpPr>
        <p:spPr/>
        <p:txBody>
          <a:bodyPr/>
          <a:lstStyle/>
          <a:p>
            <a:fld id="{A52722F2-884D-4C5F-B3D6-15F09BE1888A}" type="slidenum">
              <a:rPr lang="en-US" smtClean="0"/>
              <a:t>‹#›</a:t>
            </a:fld>
            <a:endParaRPr lang="en-US"/>
          </a:p>
        </p:txBody>
      </p:sp>
    </p:spTree>
    <p:extLst>
      <p:ext uri="{BB962C8B-B14F-4D97-AF65-F5344CB8AC3E}">
        <p14:creationId xmlns:p14="http://schemas.microsoft.com/office/powerpoint/2010/main" val="3456878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7EB44AB-B11A-02F5-95EF-682FCF91B834}"/>
              </a:ext>
            </a:extLst>
          </p:cNvPr>
          <p:cNvSpPr>
            <a:spLocks noGrp="1"/>
          </p:cNvSpPr>
          <p:nvPr>
            <p:ph type="dt" sz="half" idx="10"/>
          </p:nvPr>
        </p:nvSpPr>
        <p:spPr/>
        <p:txBody>
          <a:bodyPr/>
          <a:lstStyle/>
          <a:p>
            <a:fld id="{CD6EAEAB-4FBF-46F9-A32E-9379950A3FD5}" type="datetimeFigureOut">
              <a:rPr lang="en-US" smtClean="0"/>
              <a:t>8/12/2023</a:t>
            </a:fld>
            <a:endParaRPr lang="en-US"/>
          </a:p>
        </p:txBody>
      </p:sp>
      <p:sp>
        <p:nvSpPr>
          <p:cNvPr id="3" name="Footer Placeholder 2">
            <a:extLst>
              <a:ext uri="{FF2B5EF4-FFF2-40B4-BE49-F238E27FC236}">
                <a16:creationId xmlns:a16="http://schemas.microsoft.com/office/drawing/2014/main" id="{601B739C-C7A6-F50A-8668-373FC4830A9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6447139-FA7D-21FC-93D2-75D050DE39C7}"/>
              </a:ext>
            </a:extLst>
          </p:cNvPr>
          <p:cNvSpPr>
            <a:spLocks noGrp="1"/>
          </p:cNvSpPr>
          <p:nvPr>
            <p:ph type="sldNum" sz="quarter" idx="12"/>
          </p:nvPr>
        </p:nvSpPr>
        <p:spPr/>
        <p:txBody>
          <a:bodyPr/>
          <a:lstStyle/>
          <a:p>
            <a:fld id="{A52722F2-884D-4C5F-B3D6-15F09BE1888A}" type="slidenum">
              <a:rPr lang="en-US" smtClean="0"/>
              <a:t>‹#›</a:t>
            </a:fld>
            <a:endParaRPr lang="en-US"/>
          </a:p>
        </p:txBody>
      </p:sp>
    </p:spTree>
    <p:extLst>
      <p:ext uri="{BB962C8B-B14F-4D97-AF65-F5344CB8AC3E}">
        <p14:creationId xmlns:p14="http://schemas.microsoft.com/office/powerpoint/2010/main" val="3433236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04F15-3963-2FBB-5212-4F33B81E56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6754F8F-4FD5-9AF5-4254-43CF9FC175C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608AB8-0EA0-7BEC-B350-CD7F616F3A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051BE1-AA47-5914-2438-EDFF5D82A009}"/>
              </a:ext>
            </a:extLst>
          </p:cNvPr>
          <p:cNvSpPr>
            <a:spLocks noGrp="1"/>
          </p:cNvSpPr>
          <p:nvPr>
            <p:ph type="dt" sz="half" idx="10"/>
          </p:nvPr>
        </p:nvSpPr>
        <p:spPr/>
        <p:txBody>
          <a:bodyPr/>
          <a:lstStyle/>
          <a:p>
            <a:fld id="{CD6EAEAB-4FBF-46F9-A32E-9379950A3FD5}" type="datetimeFigureOut">
              <a:rPr lang="en-US" smtClean="0"/>
              <a:t>8/12/2023</a:t>
            </a:fld>
            <a:endParaRPr lang="en-US"/>
          </a:p>
        </p:txBody>
      </p:sp>
      <p:sp>
        <p:nvSpPr>
          <p:cNvPr id="6" name="Footer Placeholder 5">
            <a:extLst>
              <a:ext uri="{FF2B5EF4-FFF2-40B4-BE49-F238E27FC236}">
                <a16:creationId xmlns:a16="http://schemas.microsoft.com/office/drawing/2014/main" id="{3691978F-1ADD-05E0-A869-8F0F1E5895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3D3F2F-28D9-9EA2-BC5A-35C471F1E712}"/>
              </a:ext>
            </a:extLst>
          </p:cNvPr>
          <p:cNvSpPr>
            <a:spLocks noGrp="1"/>
          </p:cNvSpPr>
          <p:nvPr>
            <p:ph type="sldNum" sz="quarter" idx="12"/>
          </p:nvPr>
        </p:nvSpPr>
        <p:spPr/>
        <p:txBody>
          <a:bodyPr/>
          <a:lstStyle/>
          <a:p>
            <a:fld id="{A52722F2-884D-4C5F-B3D6-15F09BE1888A}" type="slidenum">
              <a:rPr lang="en-US" smtClean="0"/>
              <a:t>‹#›</a:t>
            </a:fld>
            <a:endParaRPr lang="en-US"/>
          </a:p>
        </p:txBody>
      </p:sp>
    </p:spTree>
    <p:extLst>
      <p:ext uri="{BB962C8B-B14F-4D97-AF65-F5344CB8AC3E}">
        <p14:creationId xmlns:p14="http://schemas.microsoft.com/office/powerpoint/2010/main" val="814749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B1F5B-5E44-1BBE-C54D-5E587D32AE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91C2C59-712A-90C7-19C5-7712421A0B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D641556-4CB0-71CF-D784-278671EB95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A6728B2-5345-DC5C-5BEA-1BEA78318AA7}"/>
              </a:ext>
            </a:extLst>
          </p:cNvPr>
          <p:cNvSpPr>
            <a:spLocks noGrp="1"/>
          </p:cNvSpPr>
          <p:nvPr>
            <p:ph type="dt" sz="half" idx="10"/>
          </p:nvPr>
        </p:nvSpPr>
        <p:spPr/>
        <p:txBody>
          <a:bodyPr/>
          <a:lstStyle/>
          <a:p>
            <a:fld id="{CD6EAEAB-4FBF-46F9-A32E-9379950A3FD5}" type="datetimeFigureOut">
              <a:rPr lang="en-US" smtClean="0"/>
              <a:t>8/12/2023</a:t>
            </a:fld>
            <a:endParaRPr lang="en-US"/>
          </a:p>
        </p:txBody>
      </p:sp>
      <p:sp>
        <p:nvSpPr>
          <p:cNvPr id="6" name="Footer Placeholder 5">
            <a:extLst>
              <a:ext uri="{FF2B5EF4-FFF2-40B4-BE49-F238E27FC236}">
                <a16:creationId xmlns:a16="http://schemas.microsoft.com/office/drawing/2014/main" id="{921FF3F3-A0DF-3EFE-0A71-F7412F6300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874587-B26F-1608-77D0-BB567836B8AA}"/>
              </a:ext>
            </a:extLst>
          </p:cNvPr>
          <p:cNvSpPr>
            <a:spLocks noGrp="1"/>
          </p:cNvSpPr>
          <p:nvPr>
            <p:ph type="sldNum" sz="quarter" idx="12"/>
          </p:nvPr>
        </p:nvSpPr>
        <p:spPr/>
        <p:txBody>
          <a:bodyPr/>
          <a:lstStyle/>
          <a:p>
            <a:fld id="{A52722F2-884D-4C5F-B3D6-15F09BE1888A}" type="slidenum">
              <a:rPr lang="en-US" smtClean="0"/>
              <a:t>‹#›</a:t>
            </a:fld>
            <a:endParaRPr lang="en-US"/>
          </a:p>
        </p:txBody>
      </p:sp>
    </p:spTree>
    <p:extLst>
      <p:ext uri="{BB962C8B-B14F-4D97-AF65-F5344CB8AC3E}">
        <p14:creationId xmlns:p14="http://schemas.microsoft.com/office/powerpoint/2010/main" val="1192399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A995167-C70C-1898-D700-14D3D36E76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7406F90-19AB-B10D-9A7C-FF0899F0C0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09529A2-B039-E206-070C-762D2E92C2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6EAEAB-4FBF-46F9-A32E-9379950A3FD5}" type="datetimeFigureOut">
              <a:rPr lang="en-US" smtClean="0"/>
              <a:t>8/12/2023</a:t>
            </a:fld>
            <a:endParaRPr lang="en-US"/>
          </a:p>
        </p:txBody>
      </p:sp>
      <p:sp>
        <p:nvSpPr>
          <p:cNvPr id="5" name="Footer Placeholder 4">
            <a:extLst>
              <a:ext uri="{FF2B5EF4-FFF2-40B4-BE49-F238E27FC236}">
                <a16:creationId xmlns:a16="http://schemas.microsoft.com/office/drawing/2014/main" id="{20B7A5E6-6871-FB3C-C3E6-F2D0400D1C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D72BF65-A280-3C16-8719-53B9A0971DE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2722F2-884D-4C5F-B3D6-15F09BE1888A}" type="slidenum">
              <a:rPr lang="en-US" smtClean="0"/>
              <a:t>‹#›</a:t>
            </a:fld>
            <a:endParaRPr lang="en-US"/>
          </a:p>
        </p:txBody>
      </p:sp>
    </p:spTree>
    <p:extLst>
      <p:ext uri="{BB962C8B-B14F-4D97-AF65-F5344CB8AC3E}">
        <p14:creationId xmlns:p14="http://schemas.microsoft.com/office/powerpoint/2010/main" val="18219905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B58FD-CBCD-E369-299B-87A51B2060B1}"/>
              </a:ext>
            </a:extLst>
          </p:cNvPr>
          <p:cNvSpPr>
            <a:spLocks noGrp="1"/>
          </p:cNvSpPr>
          <p:nvPr>
            <p:ph type="ctrTitle"/>
          </p:nvPr>
        </p:nvSpPr>
        <p:spPr>
          <a:xfrm>
            <a:off x="1800665" y="2194560"/>
            <a:ext cx="7590966" cy="1166894"/>
          </a:xfrm>
        </p:spPr>
        <p:txBody>
          <a:bodyPr>
            <a:normAutofit/>
          </a:bodyPr>
          <a:lstStyle/>
          <a:p>
            <a:pPr algn="ctr"/>
            <a:r>
              <a:rPr lang="en-US" dirty="0" smtClean="0">
                <a:latin typeface="Arial Black" panose="020B0A04020102020204" pitchFamily="34" charset="0"/>
              </a:rPr>
              <a:t>Egoism</a:t>
            </a:r>
            <a:endParaRPr lang="en-US" dirty="0">
              <a:latin typeface="Arial Black" panose="020B0A04020102020204" pitchFamily="34" charset="0"/>
            </a:endParaRPr>
          </a:p>
        </p:txBody>
      </p:sp>
      <p:sp>
        <p:nvSpPr>
          <p:cNvPr id="3" name="Subtitle 2">
            <a:extLst>
              <a:ext uri="{FF2B5EF4-FFF2-40B4-BE49-F238E27FC236}">
                <a16:creationId xmlns:a16="http://schemas.microsoft.com/office/drawing/2014/main" id="{59BF204B-9686-A003-0A7E-75CB78BB1C1F}"/>
              </a:ext>
            </a:extLst>
          </p:cNvPr>
          <p:cNvSpPr>
            <a:spLocks noGrp="1"/>
          </p:cNvSpPr>
          <p:nvPr>
            <p:ph type="subTitle" idx="1"/>
          </p:nvPr>
        </p:nvSpPr>
        <p:spPr>
          <a:xfrm>
            <a:off x="3438516" y="3634664"/>
            <a:ext cx="4139295" cy="3223336"/>
          </a:xfrm>
        </p:spPr>
        <p:txBody>
          <a:bodyPr/>
          <a:lstStyle/>
          <a:p>
            <a:pPr algn="ctr"/>
            <a:endParaRPr lang="en-US" dirty="0"/>
          </a:p>
          <a:p>
            <a:pPr algn="ctr"/>
            <a:r>
              <a:rPr lang="en-US" dirty="0"/>
              <a:t>By : </a:t>
            </a:r>
            <a:r>
              <a:rPr lang="en-US" dirty="0" err="1"/>
              <a:t>Nouh</a:t>
            </a:r>
            <a:r>
              <a:rPr lang="en-US" dirty="0"/>
              <a:t> </a:t>
            </a:r>
            <a:r>
              <a:rPr lang="en-US" dirty="0" err="1"/>
              <a:t>altashani</a:t>
            </a:r>
            <a:endParaRPr lang="en-US" dirty="0"/>
          </a:p>
          <a:p>
            <a:pPr algn="ctr"/>
            <a:endParaRPr lang="en-US" dirty="0"/>
          </a:p>
          <a:p>
            <a:pPr algn="ctr"/>
            <a:r>
              <a:rPr lang="en-US" dirty="0"/>
              <a:t>Email :nouh-3903@limu.edu.ly </a:t>
            </a:r>
          </a:p>
          <a:p>
            <a:pPr algn="ctr"/>
            <a:endParaRPr lang="en-US" dirty="0"/>
          </a:p>
          <a:p>
            <a:pPr algn="ctr"/>
            <a:r>
              <a:rPr lang="en-US" dirty="0"/>
              <a:t>ID Number :3903</a:t>
            </a:r>
          </a:p>
        </p:txBody>
      </p:sp>
      <p:sp>
        <p:nvSpPr>
          <p:cNvPr id="4" name="Title 1">
            <a:extLst>
              <a:ext uri="{FF2B5EF4-FFF2-40B4-BE49-F238E27FC236}">
                <a16:creationId xmlns:a16="http://schemas.microsoft.com/office/drawing/2014/main" id="{2F3461A8-5230-DB67-1017-6FFE163F6282}"/>
              </a:ext>
            </a:extLst>
          </p:cNvPr>
          <p:cNvSpPr txBox="1">
            <a:spLocks/>
          </p:cNvSpPr>
          <p:nvPr/>
        </p:nvSpPr>
        <p:spPr>
          <a:xfrm>
            <a:off x="2178657" y="714519"/>
            <a:ext cx="7524602" cy="844062"/>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400" dirty="0">
                <a:latin typeface="Cascadia Code" panose="020B0609020000020004" pitchFamily="49" charset="0"/>
                <a:cs typeface="Cascadia Code" panose="020B0609020000020004" pitchFamily="49" charset="0"/>
              </a:rPr>
              <a:t>Libyan International Medical </a:t>
            </a:r>
            <a:r>
              <a:rPr lang="en-US" sz="2400" dirty="0" smtClean="0">
                <a:latin typeface="Cascadia Code" panose="020B0609020000020004" pitchFamily="49" charset="0"/>
                <a:cs typeface="Cascadia Code" panose="020B0609020000020004" pitchFamily="49" charset="0"/>
              </a:rPr>
              <a:t>University</a:t>
            </a:r>
          </a:p>
          <a:p>
            <a:pPr algn="ctr"/>
            <a:r>
              <a:rPr lang="en-US" sz="2400" dirty="0" smtClean="0">
                <a:latin typeface="Cascadia Code" panose="020B0609020000020004" pitchFamily="49" charset="0"/>
                <a:cs typeface="Cascadia Code" panose="020B0609020000020004" pitchFamily="49" charset="0"/>
              </a:rPr>
              <a:t>Faculty of Business Administration</a:t>
            </a:r>
            <a:endParaRPr lang="en-US" sz="2400" dirty="0">
              <a:latin typeface="Cascadia Code" panose="020B0609020000020004" pitchFamily="49" charset="0"/>
              <a:cs typeface="Cascadia Code" panose="020B0609020000020004" pitchFamily="49" charset="0"/>
            </a:endParaRPr>
          </a:p>
        </p:txBody>
      </p:sp>
      <p:pic>
        <p:nvPicPr>
          <p:cNvPr id="5" name="Picture 2" descr="Image result for limu faculty of buisness administration ">
            <a:extLst>
              <a:ext uri="{FF2B5EF4-FFF2-40B4-BE49-F238E27FC236}">
                <a16:creationId xmlns:a16="http://schemas.microsoft.com/office/drawing/2014/main" id="{538EC695-1B45-7228-9F1C-A6B8DCE2F4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08258" y="306388"/>
            <a:ext cx="1008353" cy="11273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mage result for Lbya cv limu">
            <a:extLst>
              <a:ext uri="{FF2B5EF4-FFF2-40B4-BE49-F238E27FC236}">
                <a16:creationId xmlns:a16="http://schemas.microsoft.com/office/drawing/2014/main" id="{1D0474E6-D7F3-09B9-0FA3-26AA732020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805" y="306388"/>
            <a:ext cx="1252193" cy="12521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5256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C551876-EF36-FC48-7CA6-A7772F6B65C1}"/>
              </a:ext>
            </a:extLst>
          </p:cNvPr>
          <p:cNvSpPr txBox="1"/>
          <p:nvPr/>
        </p:nvSpPr>
        <p:spPr>
          <a:xfrm>
            <a:off x="3212123" y="602660"/>
            <a:ext cx="5767754" cy="707886"/>
          </a:xfrm>
          <a:prstGeom prst="rect">
            <a:avLst/>
          </a:prstGeom>
          <a:noFill/>
        </p:spPr>
        <p:txBody>
          <a:bodyPr wrap="square" rtlCol="0">
            <a:spAutoFit/>
          </a:bodyPr>
          <a:lstStyle/>
          <a:p>
            <a:r>
              <a:rPr lang="en-US" sz="4000" dirty="0">
                <a:latin typeface="Arial Black" panose="020B0A04020102020204" pitchFamily="34" charset="0"/>
              </a:rPr>
              <a:t>Table of contents</a:t>
            </a:r>
          </a:p>
        </p:txBody>
      </p:sp>
      <p:sp>
        <p:nvSpPr>
          <p:cNvPr id="3" name="TextBox 2">
            <a:extLst>
              <a:ext uri="{FF2B5EF4-FFF2-40B4-BE49-F238E27FC236}">
                <a16:creationId xmlns:a16="http://schemas.microsoft.com/office/drawing/2014/main" id="{D6083627-5005-6F01-5355-FF9F9C4602EA}"/>
              </a:ext>
            </a:extLst>
          </p:cNvPr>
          <p:cNvSpPr txBox="1"/>
          <p:nvPr/>
        </p:nvSpPr>
        <p:spPr>
          <a:xfrm>
            <a:off x="1266092" y="2264898"/>
            <a:ext cx="9031459" cy="4524315"/>
          </a:xfrm>
          <a:prstGeom prst="rect">
            <a:avLst/>
          </a:prstGeom>
          <a:noFill/>
        </p:spPr>
        <p:txBody>
          <a:bodyPr wrap="square" rtlCol="0">
            <a:spAutoFit/>
          </a:bodyPr>
          <a:lstStyle/>
          <a:p>
            <a:pPr marL="342900" indent="-342900">
              <a:buFont typeface="+mj-lt"/>
              <a:buAutoNum type="arabicPeriod"/>
            </a:pPr>
            <a:r>
              <a:rPr lang="en-US" sz="3600" dirty="0">
                <a:latin typeface="HP Simplified Jpan" panose="020B0500000000000000" pitchFamily="34" charset="-128"/>
                <a:ea typeface="HP Simplified Jpan" panose="020B0500000000000000" pitchFamily="34" charset="-128"/>
              </a:rPr>
              <a:t>Introduction</a:t>
            </a:r>
          </a:p>
          <a:p>
            <a:pPr marL="342900" indent="-342900">
              <a:buFont typeface="+mj-lt"/>
              <a:buAutoNum type="arabicPeriod"/>
            </a:pPr>
            <a:r>
              <a:rPr lang="en-US" sz="3600" dirty="0">
                <a:latin typeface="HP Simplified Jpan" panose="020B0500000000000000" pitchFamily="34" charset="-128"/>
                <a:ea typeface="HP Simplified Jpan" panose="020B0500000000000000" pitchFamily="34" charset="-128"/>
              </a:rPr>
              <a:t>What is egoism</a:t>
            </a:r>
          </a:p>
          <a:p>
            <a:pPr marL="342900" indent="-342900">
              <a:buFont typeface="+mj-lt"/>
              <a:buAutoNum type="arabicPeriod"/>
            </a:pPr>
            <a:r>
              <a:rPr lang="en-US" sz="3600" dirty="0">
                <a:latin typeface="HP Simplified Jpan" panose="020B0500000000000000" pitchFamily="34" charset="-128"/>
                <a:ea typeface="HP Simplified Jpan" panose="020B0500000000000000" pitchFamily="34" charset="-128"/>
              </a:rPr>
              <a:t>Two types of egoism</a:t>
            </a:r>
          </a:p>
          <a:p>
            <a:pPr marL="342900" indent="-342900">
              <a:buFont typeface="+mj-lt"/>
              <a:buAutoNum type="arabicPeriod"/>
            </a:pPr>
            <a:r>
              <a:rPr lang="en-US" sz="3600" dirty="0">
                <a:latin typeface="HP Simplified Jpan" panose="020B0500000000000000" pitchFamily="34" charset="-128"/>
                <a:ea typeface="HP Simplified Jpan" panose="020B0500000000000000" pitchFamily="34" charset="-128"/>
              </a:rPr>
              <a:t>Disadvantages of egoism</a:t>
            </a:r>
          </a:p>
          <a:p>
            <a:pPr marL="342900" indent="-342900">
              <a:buFont typeface="+mj-lt"/>
              <a:buAutoNum type="arabicPeriod"/>
            </a:pPr>
            <a:r>
              <a:rPr lang="en-US" sz="3600" dirty="0">
                <a:latin typeface="HP Simplified Jpan" panose="020B0500000000000000" pitchFamily="34" charset="-128"/>
                <a:ea typeface="HP Simplified Jpan" panose="020B0500000000000000" pitchFamily="34" charset="-128"/>
              </a:rPr>
              <a:t>Conclusion</a:t>
            </a:r>
          </a:p>
          <a:p>
            <a:pPr marL="342900" indent="-342900">
              <a:buFont typeface="+mj-lt"/>
              <a:buAutoNum type="arabicPeriod"/>
            </a:pPr>
            <a:r>
              <a:rPr lang="en-US" sz="3600" dirty="0">
                <a:latin typeface="HP Simplified Jpan" panose="020B0500000000000000" pitchFamily="34" charset="-128"/>
                <a:ea typeface="HP Simplified Jpan" panose="020B0500000000000000" pitchFamily="34" charset="-128"/>
              </a:rPr>
              <a:t>Reference</a:t>
            </a:r>
          </a:p>
          <a:p>
            <a:pPr marL="342900" indent="-342900">
              <a:buFont typeface="+mj-lt"/>
              <a:buAutoNum type="arabicPeriod"/>
            </a:pPr>
            <a:endParaRPr lang="en-US" sz="3600" dirty="0">
              <a:latin typeface="HP Simplified Jpan" panose="020B0500000000000000" pitchFamily="34" charset="-128"/>
              <a:ea typeface="HP Simplified Jpan" panose="020B0500000000000000" pitchFamily="34" charset="-128"/>
            </a:endParaRPr>
          </a:p>
          <a:p>
            <a:pPr marL="342900" indent="-342900">
              <a:buFont typeface="+mj-lt"/>
              <a:buAutoNum type="arabicPeriod"/>
            </a:pPr>
            <a:endParaRPr lang="en-US" sz="3600" dirty="0">
              <a:latin typeface="HP Simplified Jpan" panose="020B0500000000000000" pitchFamily="34" charset="-128"/>
              <a:ea typeface="HP Simplified Jpan" panose="020B0500000000000000" pitchFamily="34" charset="-128"/>
            </a:endParaRPr>
          </a:p>
        </p:txBody>
      </p:sp>
      <p:sp>
        <p:nvSpPr>
          <p:cNvPr id="4" name="Oval 3">
            <a:extLst>
              <a:ext uri="{FF2B5EF4-FFF2-40B4-BE49-F238E27FC236}">
                <a16:creationId xmlns:a16="http://schemas.microsoft.com/office/drawing/2014/main" id="{436ABE63-2678-F571-8E2C-2D8D60D85C89}"/>
              </a:ext>
            </a:extLst>
          </p:cNvPr>
          <p:cNvSpPr/>
          <p:nvPr/>
        </p:nvSpPr>
        <p:spPr>
          <a:xfrm>
            <a:off x="11164402" y="5584874"/>
            <a:ext cx="787790" cy="707886"/>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02</a:t>
            </a:r>
          </a:p>
        </p:txBody>
      </p:sp>
    </p:spTree>
    <p:extLst>
      <p:ext uri="{BB962C8B-B14F-4D97-AF65-F5344CB8AC3E}">
        <p14:creationId xmlns:p14="http://schemas.microsoft.com/office/powerpoint/2010/main" val="3764058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03C504C-8B99-9749-85B6-59FF3E504EF4}"/>
              </a:ext>
            </a:extLst>
          </p:cNvPr>
          <p:cNvSpPr txBox="1"/>
          <p:nvPr/>
        </p:nvSpPr>
        <p:spPr>
          <a:xfrm>
            <a:off x="4121833" y="379829"/>
            <a:ext cx="3948333" cy="707886"/>
          </a:xfrm>
          <a:prstGeom prst="rect">
            <a:avLst/>
          </a:prstGeom>
          <a:noFill/>
        </p:spPr>
        <p:txBody>
          <a:bodyPr wrap="square" rtlCol="0">
            <a:spAutoFit/>
          </a:bodyPr>
          <a:lstStyle/>
          <a:p>
            <a:r>
              <a:rPr lang="en-US" sz="4000" dirty="0">
                <a:latin typeface="Arial Black" panose="020B0A04020102020204" pitchFamily="34" charset="0"/>
              </a:rPr>
              <a:t>introduction</a:t>
            </a:r>
          </a:p>
        </p:txBody>
      </p:sp>
      <p:sp>
        <p:nvSpPr>
          <p:cNvPr id="5" name="Oval 4">
            <a:extLst>
              <a:ext uri="{FF2B5EF4-FFF2-40B4-BE49-F238E27FC236}">
                <a16:creationId xmlns:a16="http://schemas.microsoft.com/office/drawing/2014/main" id="{6D733EDC-0A8E-2BB8-E94D-F37947508B3D}"/>
              </a:ext>
            </a:extLst>
          </p:cNvPr>
          <p:cNvSpPr/>
          <p:nvPr/>
        </p:nvSpPr>
        <p:spPr>
          <a:xfrm>
            <a:off x="11164402" y="5584874"/>
            <a:ext cx="787790" cy="707886"/>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03</a:t>
            </a:r>
          </a:p>
        </p:txBody>
      </p:sp>
      <p:sp>
        <p:nvSpPr>
          <p:cNvPr id="7" name="TextBox 6">
            <a:extLst>
              <a:ext uri="{FF2B5EF4-FFF2-40B4-BE49-F238E27FC236}">
                <a16:creationId xmlns:a16="http://schemas.microsoft.com/office/drawing/2014/main" id="{AE79E48B-0E16-D968-F236-39483969A976}"/>
              </a:ext>
            </a:extLst>
          </p:cNvPr>
          <p:cNvSpPr txBox="1"/>
          <p:nvPr/>
        </p:nvSpPr>
        <p:spPr>
          <a:xfrm>
            <a:off x="393896" y="2151727"/>
            <a:ext cx="10902462" cy="2554545"/>
          </a:xfrm>
          <a:prstGeom prst="rect">
            <a:avLst/>
          </a:prstGeom>
          <a:noFill/>
        </p:spPr>
        <p:txBody>
          <a:bodyPr wrap="square">
            <a:spAutoFit/>
          </a:bodyPr>
          <a:lstStyle/>
          <a:p>
            <a:r>
              <a:rPr lang="en-US" sz="3200" b="0" i="0" dirty="0">
                <a:solidFill>
                  <a:srgbClr val="333333"/>
                </a:solidFill>
                <a:effectLst/>
                <a:latin typeface="Open Sans" panose="020B0606030504020204" pitchFamily="34" charset="0"/>
              </a:rPr>
              <a:t> </a:t>
            </a:r>
            <a:r>
              <a:rPr lang="en-US" sz="3200" b="0" i="0" dirty="0">
                <a:solidFill>
                  <a:srgbClr val="333333"/>
                </a:solidFill>
                <a:effectLst/>
                <a:latin typeface="Bahnschrift" panose="020B0502040204020203" pitchFamily="34" charset="0"/>
              </a:rPr>
              <a:t>Some people think that being selfish is the best thing to do for the world as a whole. In other words, if everyone is selfish, everyone will be better off. So egoism can be considered positive or negative — it all depends how someone uses the word.</a:t>
            </a:r>
            <a:endParaRPr lang="en-US" sz="3200" dirty="0">
              <a:latin typeface="Bahnschrift" panose="020B0502040204020203" pitchFamily="34" charset="0"/>
            </a:endParaRPr>
          </a:p>
        </p:txBody>
      </p:sp>
    </p:spTree>
    <p:extLst>
      <p:ext uri="{BB962C8B-B14F-4D97-AF65-F5344CB8AC3E}">
        <p14:creationId xmlns:p14="http://schemas.microsoft.com/office/powerpoint/2010/main" val="219881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describe egoism cartoon">
            <a:extLst>
              <a:ext uri="{FF2B5EF4-FFF2-40B4-BE49-F238E27FC236}">
                <a16:creationId xmlns:a16="http://schemas.microsoft.com/office/drawing/2014/main" id="{845292EA-84B7-EE12-ABBD-752DB0B641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4294" y="3587262"/>
            <a:ext cx="4650108" cy="281732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E5C2E9F4-BBE9-35EB-8D98-2DB1AC9BF6C8}"/>
              </a:ext>
            </a:extLst>
          </p:cNvPr>
          <p:cNvSpPr txBox="1"/>
          <p:nvPr/>
        </p:nvSpPr>
        <p:spPr>
          <a:xfrm>
            <a:off x="3296529" y="562708"/>
            <a:ext cx="4679853" cy="707886"/>
          </a:xfrm>
          <a:prstGeom prst="rect">
            <a:avLst/>
          </a:prstGeom>
          <a:noFill/>
        </p:spPr>
        <p:txBody>
          <a:bodyPr wrap="square" rtlCol="0">
            <a:spAutoFit/>
          </a:bodyPr>
          <a:lstStyle/>
          <a:p>
            <a:r>
              <a:rPr lang="en-US" sz="4000" dirty="0">
                <a:latin typeface="Arial Black" panose="020B0A04020102020204" pitchFamily="34" charset="0"/>
                <a:cs typeface="Aldhabi" panose="01000000000000000000" pitchFamily="2" charset="-78"/>
              </a:rPr>
              <a:t>What is egoism</a:t>
            </a:r>
          </a:p>
        </p:txBody>
      </p:sp>
      <p:sp>
        <p:nvSpPr>
          <p:cNvPr id="5" name="TextBox 4">
            <a:extLst>
              <a:ext uri="{FF2B5EF4-FFF2-40B4-BE49-F238E27FC236}">
                <a16:creationId xmlns:a16="http://schemas.microsoft.com/office/drawing/2014/main" id="{4D5A8194-621A-01ED-0E29-13DB97404570}"/>
              </a:ext>
            </a:extLst>
          </p:cNvPr>
          <p:cNvSpPr txBox="1"/>
          <p:nvPr/>
        </p:nvSpPr>
        <p:spPr>
          <a:xfrm>
            <a:off x="140677" y="1927274"/>
            <a:ext cx="10269415" cy="2554545"/>
          </a:xfrm>
          <a:prstGeom prst="rect">
            <a:avLst/>
          </a:prstGeom>
          <a:noFill/>
        </p:spPr>
        <p:txBody>
          <a:bodyPr wrap="square">
            <a:spAutoFit/>
          </a:bodyPr>
          <a:lstStyle/>
          <a:p>
            <a:r>
              <a:rPr lang="en-US" sz="3200" dirty="0">
                <a:latin typeface="Bahnschrift" panose="020B0502040204020203" pitchFamily="34" charset="0"/>
              </a:rPr>
              <a:t>The philosophy of egoism examines how the self, or ego, functions as the driving force behind and objective of one's own behavior. Different egoism theories cover a variety of unrelated concepts and can typically be divided into descriptive or normative versions.</a:t>
            </a:r>
          </a:p>
        </p:txBody>
      </p:sp>
      <p:sp>
        <p:nvSpPr>
          <p:cNvPr id="7" name="Oval 6">
            <a:extLst>
              <a:ext uri="{FF2B5EF4-FFF2-40B4-BE49-F238E27FC236}">
                <a16:creationId xmlns:a16="http://schemas.microsoft.com/office/drawing/2014/main" id="{C15FFA51-FF08-EE7A-8D9E-55151EFCC399}"/>
              </a:ext>
            </a:extLst>
          </p:cNvPr>
          <p:cNvSpPr/>
          <p:nvPr/>
        </p:nvSpPr>
        <p:spPr>
          <a:xfrm>
            <a:off x="11164402" y="5584874"/>
            <a:ext cx="787790" cy="707886"/>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04</a:t>
            </a:r>
          </a:p>
        </p:txBody>
      </p:sp>
    </p:spTree>
    <p:extLst>
      <p:ext uri="{BB962C8B-B14F-4D97-AF65-F5344CB8AC3E}">
        <p14:creationId xmlns:p14="http://schemas.microsoft.com/office/powerpoint/2010/main" val="2181374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53F8A38D-1390-BADB-DD83-E1E257CBFF4D}"/>
              </a:ext>
            </a:extLst>
          </p:cNvPr>
          <p:cNvSpPr/>
          <p:nvPr/>
        </p:nvSpPr>
        <p:spPr>
          <a:xfrm>
            <a:off x="5290622" y="4682925"/>
            <a:ext cx="4600135" cy="165096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B792747-4382-15A8-E320-E1541FD0F8A4}"/>
              </a:ext>
            </a:extLst>
          </p:cNvPr>
          <p:cNvSpPr/>
          <p:nvPr/>
        </p:nvSpPr>
        <p:spPr>
          <a:xfrm>
            <a:off x="5317588" y="2165166"/>
            <a:ext cx="4600135" cy="165096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E78789FC-6AB0-F0C3-92C6-9C2AA747992E}"/>
              </a:ext>
            </a:extLst>
          </p:cNvPr>
          <p:cNvSpPr txBox="1"/>
          <p:nvPr/>
        </p:nvSpPr>
        <p:spPr>
          <a:xfrm>
            <a:off x="3203331" y="520505"/>
            <a:ext cx="5785338" cy="646331"/>
          </a:xfrm>
          <a:prstGeom prst="rect">
            <a:avLst/>
          </a:prstGeom>
          <a:noFill/>
        </p:spPr>
        <p:txBody>
          <a:bodyPr wrap="square" rtlCol="0">
            <a:spAutoFit/>
          </a:bodyPr>
          <a:lstStyle/>
          <a:p>
            <a:r>
              <a:rPr lang="en-US" sz="3600" dirty="0">
                <a:latin typeface="Arial Black" panose="020B0A04020102020204" pitchFamily="34" charset="0"/>
              </a:rPr>
              <a:t>Two types of egoism</a:t>
            </a:r>
          </a:p>
        </p:txBody>
      </p:sp>
      <p:sp>
        <p:nvSpPr>
          <p:cNvPr id="4" name="TextBox 3">
            <a:extLst>
              <a:ext uri="{FF2B5EF4-FFF2-40B4-BE49-F238E27FC236}">
                <a16:creationId xmlns:a16="http://schemas.microsoft.com/office/drawing/2014/main" id="{64D24343-DD8C-EDAC-8396-32D36E4397D5}"/>
              </a:ext>
            </a:extLst>
          </p:cNvPr>
          <p:cNvSpPr txBox="1"/>
          <p:nvPr/>
        </p:nvSpPr>
        <p:spPr>
          <a:xfrm>
            <a:off x="351693" y="3486274"/>
            <a:ext cx="2363371" cy="830997"/>
          </a:xfrm>
          <a:prstGeom prst="rect">
            <a:avLst/>
          </a:prstGeom>
          <a:noFill/>
        </p:spPr>
        <p:txBody>
          <a:bodyPr wrap="square" rtlCol="0">
            <a:spAutoFit/>
          </a:bodyPr>
          <a:lstStyle/>
          <a:p>
            <a:r>
              <a:rPr lang="en-US" sz="4800" b="1" dirty="0">
                <a:latin typeface="Bahnschrift" panose="020B0502040204020203" pitchFamily="34" charset="0"/>
              </a:rPr>
              <a:t>Egoism</a:t>
            </a:r>
          </a:p>
        </p:txBody>
      </p:sp>
      <p:cxnSp>
        <p:nvCxnSpPr>
          <p:cNvPr id="6" name="Straight Arrow Connector 5">
            <a:extLst>
              <a:ext uri="{FF2B5EF4-FFF2-40B4-BE49-F238E27FC236}">
                <a16:creationId xmlns:a16="http://schemas.microsoft.com/office/drawing/2014/main" id="{01E6E0DB-EFDE-6999-D1E2-F416C0FF8259}"/>
              </a:ext>
            </a:extLst>
          </p:cNvPr>
          <p:cNvCxnSpPr/>
          <p:nvPr/>
        </p:nvCxnSpPr>
        <p:spPr>
          <a:xfrm flipV="1">
            <a:off x="2908494" y="3087103"/>
            <a:ext cx="2278966" cy="798342"/>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71067A61-B93C-D3F1-4A6B-B7ED87F78081}"/>
              </a:ext>
            </a:extLst>
          </p:cNvPr>
          <p:cNvCxnSpPr>
            <a:cxnSpLocks/>
          </p:cNvCxnSpPr>
          <p:nvPr/>
        </p:nvCxnSpPr>
        <p:spPr>
          <a:xfrm>
            <a:off x="2818813" y="4217964"/>
            <a:ext cx="1969477" cy="1422789"/>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433BE079-3ADF-059A-ED1F-1541D7A1366A}"/>
              </a:ext>
            </a:extLst>
          </p:cNvPr>
          <p:cNvSpPr txBox="1"/>
          <p:nvPr/>
        </p:nvSpPr>
        <p:spPr>
          <a:xfrm>
            <a:off x="6073141" y="4737057"/>
            <a:ext cx="2915528" cy="646331"/>
          </a:xfrm>
          <a:prstGeom prst="rect">
            <a:avLst/>
          </a:prstGeom>
          <a:noFill/>
        </p:spPr>
        <p:txBody>
          <a:bodyPr wrap="square" rtlCol="0">
            <a:spAutoFit/>
          </a:bodyPr>
          <a:lstStyle/>
          <a:p>
            <a:r>
              <a:rPr lang="en-US" sz="3600" dirty="0"/>
              <a:t>Ethical Egoism </a:t>
            </a:r>
          </a:p>
        </p:txBody>
      </p:sp>
      <p:sp>
        <p:nvSpPr>
          <p:cNvPr id="11" name="TextBox 10">
            <a:extLst>
              <a:ext uri="{FF2B5EF4-FFF2-40B4-BE49-F238E27FC236}">
                <a16:creationId xmlns:a16="http://schemas.microsoft.com/office/drawing/2014/main" id="{9D758735-8161-86C6-370D-3AB19E2701C8}"/>
              </a:ext>
            </a:extLst>
          </p:cNvPr>
          <p:cNvSpPr txBox="1"/>
          <p:nvPr/>
        </p:nvSpPr>
        <p:spPr>
          <a:xfrm>
            <a:off x="5317588" y="5383388"/>
            <a:ext cx="4600135" cy="954107"/>
          </a:xfrm>
          <a:prstGeom prst="rect">
            <a:avLst/>
          </a:prstGeom>
          <a:noFill/>
        </p:spPr>
        <p:txBody>
          <a:bodyPr wrap="square" rtlCol="0">
            <a:spAutoFit/>
          </a:bodyPr>
          <a:lstStyle/>
          <a:p>
            <a:r>
              <a:rPr lang="en-US" sz="2800" dirty="0"/>
              <a:t>Claims that everyone ought to act selfishly .</a:t>
            </a:r>
          </a:p>
        </p:txBody>
      </p:sp>
      <p:sp>
        <p:nvSpPr>
          <p:cNvPr id="15" name="TextBox 14">
            <a:extLst>
              <a:ext uri="{FF2B5EF4-FFF2-40B4-BE49-F238E27FC236}">
                <a16:creationId xmlns:a16="http://schemas.microsoft.com/office/drawing/2014/main" id="{CF067E4C-B8D7-0B75-5694-CD4642A5F3E1}"/>
              </a:ext>
            </a:extLst>
          </p:cNvPr>
          <p:cNvSpPr txBox="1"/>
          <p:nvPr/>
        </p:nvSpPr>
        <p:spPr>
          <a:xfrm>
            <a:off x="5900808" y="2165166"/>
            <a:ext cx="4248443" cy="646331"/>
          </a:xfrm>
          <a:prstGeom prst="rect">
            <a:avLst/>
          </a:prstGeom>
          <a:noFill/>
        </p:spPr>
        <p:txBody>
          <a:bodyPr wrap="square" rtlCol="0">
            <a:spAutoFit/>
          </a:bodyPr>
          <a:lstStyle/>
          <a:p>
            <a:r>
              <a:rPr lang="en-US" sz="3600" dirty="0"/>
              <a:t>Descriptive Egoism</a:t>
            </a:r>
          </a:p>
        </p:txBody>
      </p:sp>
      <p:sp>
        <p:nvSpPr>
          <p:cNvPr id="16" name="TextBox 15">
            <a:extLst>
              <a:ext uri="{FF2B5EF4-FFF2-40B4-BE49-F238E27FC236}">
                <a16:creationId xmlns:a16="http://schemas.microsoft.com/office/drawing/2014/main" id="{44B61ADE-A835-2203-768E-4090AB9F6A68}"/>
              </a:ext>
            </a:extLst>
          </p:cNvPr>
          <p:cNvSpPr txBox="1"/>
          <p:nvPr/>
        </p:nvSpPr>
        <p:spPr>
          <a:xfrm>
            <a:off x="5380890" y="2862026"/>
            <a:ext cx="4839286" cy="954107"/>
          </a:xfrm>
          <a:prstGeom prst="rect">
            <a:avLst/>
          </a:prstGeom>
          <a:noFill/>
        </p:spPr>
        <p:txBody>
          <a:bodyPr wrap="square" rtlCol="0">
            <a:spAutoFit/>
          </a:bodyPr>
          <a:lstStyle/>
          <a:p>
            <a:r>
              <a:rPr lang="en-US" sz="2800" dirty="0"/>
              <a:t>Claims that individuals always act selfishly</a:t>
            </a:r>
          </a:p>
        </p:txBody>
      </p:sp>
      <p:sp>
        <p:nvSpPr>
          <p:cNvPr id="19" name="Oval 18">
            <a:extLst>
              <a:ext uri="{FF2B5EF4-FFF2-40B4-BE49-F238E27FC236}">
                <a16:creationId xmlns:a16="http://schemas.microsoft.com/office/drawing/2014/main" id="{38853529-0B3F-E49C-7AA2-C0100AD7A2B3}"/>
              </a:ext>
            </a:extLst>
          </p:cNvPr>
          <p:cNvSpPr/>
          <p:nvPr/>
        </p:nvSpPr>
        <p:spPr>
          <a:xfrm>
            <a:off x="11169748" y="5627077"/>
            <a:ext cx="787790" cy="707886"/>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05</a:t>
            </a:r>
          </a:p>
        </p:txBody>
      </p:sp>
    </p:spTree>
    <p:extLst>
      <p:ext uri="{BB962C8B-B14F-4D97-AF65-F5344CB8AC3E}">
        <p14:creationId xmlns:p14="http://schemas.microsoft.com/office/powerpoint/2010/main" val="2073399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C0AA910-C663-234E-0721-270D94B8A406}"/>
              </a:ext>
            </a:extLst>
          </p:cNvPr>
          <p:cNvSpPr txBox="1"/>
          <p:nvPr/>
        </p:nvSpPr>
        <p:spPr>
          <a:xfrm>
            <a:off x="2968283" y="478302"/>
            <a:ext cx="6255434" cy="584775"/>
          </a:xfrm>
          <a:prstGeom prst="rect">
            <a:avLst/>
          </a:prstGeom>
          <a:noFill/>
        </p:spPr>
        <p:txBody>
          <a:bodyPr wrap="square" rtlCol="0">
            <a:spAutoFit/>
          </a:bodyPr>
          <a:lstStyle/>
          <a:p>
            <a:r>
              <a:rPr lang="en-US" sz="3200" dirty="0">
                <a:latin typeface="Arial Black" panose="020B0A04020102020204" pitchFamily="34" charset="0"/>
              </a:rPr>
              <a:t>Disadvantages of egoism</a:t>
            </a:r>
          </a:p>
        </p:txBody>
      </p:sp>
      <p:sp>
        <p:nvSpPr>
          <p:cNvPr id="4" name="TextBox 3">
            <a:extLst>
              <a:ext uri="{FF2B5EF4-FFF2-40B4-BE49-F238E27FC236}">
                <a16:creationId xmlns:a16="http://schemas.microsoft.com/office/drawing/2014/main" id="{1922A59B-B129-1DB3-629C-974342FB8BBE}"/>
              </a:ext>
            </a:extLst>
          </p:cNvPr>
          <p:cNvSpPr txBox="1"/>
          <p:nvPr/>
        </p:nvSpPr>
        <p:spPr>
          <a:xfrm>
            <a:off x="273147" y="1714772"/>
            <a:ext cx="8950570" cy="3970318"/>
          </a:xfrm>
          <a:prstGeom prst="rect">
            <a:avLst/>
          </a:prstGeom>
          <a:noFill/>
        </p:spPr>
        <p:txBody>
          <a:bodyPr wrap="square">
            <a:spAutoFit/>
          </a:bodyPr>
          <a:lstStyle/>
          <a:p>
            <a:pPr marL="457200" indent="-457200" algn="l">
              <a:buFont typeface="Courier New" panose="02070309020205020404" pitchFamily="49" charset="0"/>
              <a:buChar char="o"/>
            </a:pPr>
            <a:r>
              <a:rPr lang="en-US" sz="2800" b="0" i="0" dirty="0">
                <a:solidFill>
                  <a:srgbClr val="111111"/>
                </a:solidFill>
                <a:effectLst/>
                <a:latin typeface="HP Simplified Jpan" panose="020B0500000000000000" pitchFamily="34" charset="-128"/>
                <a:ea typeface="HP Simplified Jpan" panose="020B0500000000000000" pitchFamily="34" charset="-128"/>
              </a:rPr>
              <a:t>You may lose many friends if you are too egoistic </a:t>
            </a:r>
          </a:p>
          <a:p>
            <a:pPr marL="457200" indent="-457200" algn="l">
              <a:buFont typeface="Courier New" panose="02070309020205020404" pitchFamily="49" charset="0"/>
              <a:buChar char="o"/>
            </a:pPr>
            <a:endParaRPr lang="en-US" sz="2800" b="0" i="0" dirty="0">
              <a:solidFill>
                <a:srgbClr val="111111"/>
              </a:solidFill>
              <a:effectLst/>
              <a:latin typeface="HP Simplified Jpan" panose="020B0500000000000000" pitchFamily="34" charset="-128"/>
              <a:ea typeface="HP Simplified Jpan" panose="020B0500000000000000" pitchFamily="34" charset="-128"/>
            </a:endParaRPr>
          </a:p>
          <a:p>
            <a:pPr marL="457200" indent="-457200" algn="l">
              <a:buFont typeface="Courier New" panose="02070309020205020404" pitchFamily="49" charset="0"/>
              <a:buChar char="o"/>
            </a:pPr>
            <a:r>
              <a:rPr lang="en-US" sz="2800" b="0" i="0" dirty="0">
                <a:solidFill>
                  <a:srgbClr val="111111"/>
                </a:solidFill>
                <a:effectLst/>
                <a:latin typeface="HP Simplified Jpan" panose="020B0500000000000000" pitchFamily="34" charset="-128"/>
                <a:ea typeface="HP Simplified Jpan" panose="020B0500000000000000" pitchFamily="34" charset="-128"/>
              </a:rPr>
              <a:t>Conflicts with your family </a:t>
            </a:r>
          </a:p>
          <a:p>
            <a:pPr marL="457200" indent="-457200" algn="l">
              <a:buFont typeface="Courier New" panose="02070309020205020404" pitchFamily="49" charset="0"/>
              <a:buChar char="o"/>
            </a:pPr>
            <a:endParaRPr lang="en-US" sz="2800" b="0" i="0" dirty="0">
              <a:solidFill>
                <a:srgbClr val="111111"/>
              </a:solidFill>
              <a:effectLst/>
              <a:latin typeface="HP Simplified Jpan" panose="020B0500000000000000" pitchFamily="34" charset="-128"/>
              <a:ea typeface="HP Simplified Jpan" panose="020B0500000000000000" pitchFamily="34" charset="-128"/>
            </a:endParaRPr>
          </a:p>
          <a:p>
            <a:pPr marL="457200" indent="-457200" algn="l">
              <a:buFont typeface="Courier New" panose="02070309020205020404" pitchFamily="49" charset="0"/>
              <a:buChar char="o"/>
            </a:pPr>
            <a:r>
              <a:rPr lang="en-US" sz="2800" b="0" i="0" dirty="0">
                <a:solidFill>
                  <a:srgbClr val="111111"/>
                </a:solidFill>
                <a:effectLst/>
                <a:latin typeface="HP Simplified Jpan" panose="020B0500000000000000" pitchFamily="34" charset="-128"/>
                <a:ea typeface="HP Simplified Jpan" panose="020B0500000000000000" pitchFamily="34" charset="-128"/>
              </a:rPr>
              <a:t>People may not help you in difficult times of your life</a:t>
            </a:r>
          </a:p>
          <a:p>
            <a:pPr marL="457200" indent="-457200" algn="l">
              <a:buFont typeface="Courier New" panose="02070309020205020404" pitchFamily="49" charset="0"/>
              <a:buChar char="o"/>
            </a:pPr>
            <a:endParaRPr lang="en-US" sz="2800" b="0" i="0" dirty="0">
              <a:solidFill>
                <a:srgbClr val="111111"/>
              </a:solidFill>
              <a:effectLst/>
              <a:latin typeface="HP Simplified Jpan" panose="020B0500000000000000" pitchFamily="34" charset="-128"/>
              <a:ea typeface="HP Simplified Jpan" panose="020B0500000000000000" pitchFamily="34" charset="-128"/>
            </a:endParaRPr>
          </a:p>
          <a:p>
            <a:pPr marL="457200" indent="-457200" algn="l">
              <a:buFont typeface="Courier New" panose="02070309020205020404" pitchFamily="49" charset="0"/>
              <a:buChar char="o"/>
            </a:pPr>
            <a:r>
              <a:rPr lang="en-US" sz="2800" b="0" i="0" dirty="0">
                <a:solidFill>
                  <a:srgbClr val="111111"/>
                </a:solidFill>
                <a:effectLst/>
                <a:latin typeface="HP Simplified Jpan" panose="020B0500000000000000" pitchFamily="34" charset="-128"/>
                <a:ea typeface="HP Simplified Jpan" panose="020B0500000000000000" pitchFamily="34" charset="-128"/>
              </a:rPr>
              <a:t>Egoism may lead to loneliness</a:t>
            </a:r>
          </a:p>
          <a:p>
            <a:pPr marL="457200" indent="-457200" algn="l">
              <a:buFont typeface="Courier New" panose="02070309020205020404" pitchFamily="49" charset="0"/>
              <a:buChar char="o"/>
            </a:pPr>
            <a:endParaRPr lang="en-US" sz="2800" b="0" i="0" dirty="0">
              <a:solidFill>
                <a:srgbClr val="111111"/>
              </a:solidFill>
              <a:effectLst/>
              <a:latin typeface="HP Simplified Jpan" panose="020B0500000000000000" pitchFamily="34" charset="-128"/>
              <a:ea typeface="HP Simplified Jpan" panose="020B0500000000000000" pitchFamily="34" charset="-128"/>
            </a:endParaRPr>
          </a:p>
          <a:p>
            <a:pPr marL="457200" indent="-457200" algn="l">
              <a:buFont typeface="Courier New" panose="02070309020205020404" pitchFamily="49" charset="0"/>
              <a:buChar char="o"/>
            </a:pPr>
            <a:r>
              <a:rPr lang="en-US" sz="2800" b="0" i="0" dirty="0">
                <a:solidFill>
                  <a:srgbClr val="111111"/>
                </a:solidFill>
                <a:effectLst/>
                <a:latin typeface="HP Simplified Jpan" panose="020B0500000000000000" pitchFamily="34" charset="-128"/>
                <a:ea typeface="HP Simplified Jpan" panose="020B0500000000000000" pitchFamily="34" charset="-128"/>
              </a:rPr>
              <a:t>You may not find a purpose in life</a:t>
            </a:r>
          </a:p>
        </p:txBody>
      </p:sp>
      <p:sp>
        <p:nvSpPr>
          <p:cNvPr id="5" name="Oval 4">
            <a:extLst>
              <a:ext uri="{FF2B5EF4-FFF2-40B4-BE49-F238E27FC236}">
                <a16:creationId xmlns:a16="http://schemas.microsoft.com/office/drawing/2014/main" id="{7EFCF70B-0062-0BE1-7587-9A31D0A4CB8E}"/>
              </a:ext>
            </a:extLst>
          </p:cNvPr>
          <p:cNvSpPr/>
          <p:nvPr/>
        </p:nvSpPr>
        <p:spPr>
          <a:xfrm>
            <a:off x="11169748" y="5627077"/>
            <a:ext cx="787790" cy="707886"/>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06</a:t>
            </a:r>
          </a:p>
        </p:txBody>
      </p:sp>
    </p:spTree>
    <p:extLst>
      <p:ext uri="{BB962C8B-B14F-4D97-AF65-F5344CB8AC3E}">
        <p14:creationId xmlns:p14="http://schemas.microsoft.com/office/powerpoint/2010/main" val="4024807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A939A56-CDCE-1125-EA96-2E8456E27FAE}"/>
              </a:ext>
            </a:extLst>
          </p:cNvPr>
          <p:cNvSpPr txBox="1"/>
          <p:nvPr/>
        </p:nvSpPr>
        <p:spPr>
          <a:xfrm>
            <a:off x="4382086" y="450166"/>
            <a:ext cx="3427828" cy="707886"/>
          </a:xfrm>
          <a:prstGeom prst="rect">
            <a:avLst/>
          </a:prstGeom>
          <a:noFill/>
        </p:spPr>
        <p:txBody>
          <a:bodyPr wrap="square" rtlCol="0">
            <a:spAutoFit/>
          </a:bodyPr>
          <a:lstStyle/>
          <a:p>
            <a:r>
              <a:rPr lang="en-US" sz="4000" dirty="0">
                <a:latin typeface="Arial Black" panose="020B0A04020102020204" pitchFamily="34" charset="0"/>
              </a:rPr>
              <a:t>Conclusion</a:t>
            </a:r>
          </a:p>
        </p:txBody>
      </p:sp>
      <p:sp>
        <p:nvSpPr>
          <p:cNvPr id="5" name="TextBox 4">
            <a:extLst>
              <a:ext uri="{FF2B5EF4-FFF2-40B4-BE49-F238E27FC236}">
                <a16:creationId xmlns:a16="http://schemas.microsoft.com/office/drawing/2014/main" id="{424857BD-5E42-5B24-85D3-A2AE79D1A3EE}"/>
              </a:ext>
            </a:extLst>
          </p:cNvPr>
          <p:cNvSpPr txBox="1"/>
          <p:nvPr/>
        </p:nvSpPr>
        <p:spPr>
          <a:xfrm>
            <a:off x="618977" y="2103118"/>
            <a:ext cx="10733649" cy="3785652"/>
          </a:xfrm>
          <a:prstGeom prst="rect">
            <a:avLst/>
          </a:prstGeom>
          <a:noFill/>
        </p:spPr>
        <p:txBody>
          <a:bodyPr wrap="square" rtlCol="0">
            <a:spAutoFit/>
          </a:bodyPr>
          <a:lstStyle/>
          <a:p>
            <a:r>
              <a:rPr lang="en-US" sz="4000" dirty="0">
                <a:latin typeface="Bahnschrift" panose="020B0502040204020203" pitchFamily="34" charset="0"/>
              </a:rPr>
              <a:t>In my opinion egoism is something bad for people and special in the team work and in the team work you must share your ideas and give every body chance to share there ideas and you must hear others opinion specially in the business .</a:t>
            </a:r>
            <a:endParaRPr lang="en-US" sz="4000" kern="1200" dirty="0">
              <a:solidFill>
                <a:schemeClr val="tx1"/>
              </a:solidFill>
              <a:latin typeface="Bahnschrift" panose="020B0502040204020203" pitchFamily="34" charset="0"/>
            </a:endParaRPr>
          </a:p>
        </p:txBody>
      </p:sp>
      <p:sp>
        <p:nvSpPr>
          <p:cNvPr id="6" name="TextBox 5">
            <a:extLst>
              <a:ext uri="{FF2B5EF4-FFF2-40B4-BE49-F238E27FC236}">
                <a16:creationId xmlns:a16="http://schemas.microsoft.com/office/drawing/2014/main" id="{C3EEB15D-B9C6-307D-194B-8E12BB90700E}"/>
              </a:ext>
            </a:extLst>
          </p:cNvPr>
          <p:cNvSpPr txBox="1"/>
          <p:nvPr/>
        </p:nvSpPr>
        <p:spPr>
          <a:xfrm>
            <a:off x="900332" y="2855742"/>
            <a:ext cx="45719" cy="369332"/>
          </a:xfrm>
          <a:prstGeom prst="rect">
            <a:avLst/>
          </a:prstGeom>
          <a:noFill/>
        </p:spPr>
        <p:txBody>
          <a:bodyPr wrap="square" rtlCol="0">
            <a:spAutoFit/>
          </a:bodyPr>
          <a:lstStyle/>
          <a:p>
            <a:endParaRPr lang="en-US" dirty="0"/>
          </a:p>
        </p:txBody>
      </p:sp>
      <p:sp>
        <p:nvSpPr>
          <p:cNvPr id="7" name="Oval 6">
            <a:extLst>
              <a:ext uri="{FF2B5EF4-FFF2-40B4-BE49-F238E27FC236}">
                <a16:creationId xmlns:a16="http://schemas.microsoft.com/office/drawing/2014/main" id="{A2F06892-DCD0-3424-14DC-14DB6410DA92}"/>
              </a:ext>
            </a:extLst>
          </p:cNvPr>
          <p:cNvSpPr/>
          <p:nvPr/>
        </p:nvSpPr>
        <p:spPr>
          <a:xfrm>
            <a:off x="11169748" y="5627077"/>
            <a:ext cx="787790" cy="707886"/>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07</a:t>
            </a:r>
          </a:p>
        </p:txBody>
      </p:sp>
    </p:spTree>
    <p:extLst>
      <p:ext uri="{BB962C8B-B14F-4D97-AF65-F5344CB8AC3E}">
        <p14:creationId xmlns:p14="http://schemas.microsoft.com/office/powerpoint/2010/main" val="95061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0B927B0-C29C-CB7B-2F7E-483739571D78}"/>
              </a:ext>
            </a:extLst>
          </p:cNvPr>
          <p:cNvSpPr txBox="1"/>
          <p:nvPr/>
        </p:nvSpPr>
        <p:spPr>
          <a:xfrm>
            <a:off x="4499317" y="240936"/>
            <a:ext cx="3193366" cy="707886"/>
          </a:xfrm>
          <a:prstGeom prst="rect">
            <a:avLst/>
          </a:prstGeom>
          <a:noFill/>
        </p:spPr>
        <p:txBody>
          <a:bodyPr wrap="square" rtlCol="0">
            <a:spAutoFit/>
          </a:bodyPr>
          <a:lstStyle/>
          <a:p>
            <a:r>
              <a:rPr lang="en-US" sz="4000" dirty="0">
                <a:latin typeface="Arial Black" panose="020B0A04020102020204" pitchFamily="34" charset="0"/>
              </a:rPr>
              <a:t>Reference</a:t>
            </a:r>
          </a:p>
        </p:txBody>
      </p:sp>
      <p:sp>
        <p:nvSpPr>
          <p:cNvPr id="5" name="Oval 4">
            <a:extLst>
              <a:ext uri="{FF2B5EF4-FFF2-40B4-BE49-F238E27FC236}">
                <a16:creationId xmlns:a16="http://schemas.microsoft.com/office/drawing/2014/main" id="{FDF52118-AB75-FB6B-C2E5-A62C957D0713}"/>
              </a:ext>
            </a:extLst>
          </p:cNvPr>
          <p:cNvSpPr/>
          <p:nvPr/>
        </p:nvSpPr>
        <p:spPr>
          <a:xfrm>
            <a:off x="11155680" y="5669280"/>
            <a:ext cx="787790" cy="707886"/>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08</a:t>
            </a:r>
          </a:p>
        </p:txBody>
      </p:sp>
      <p:sp>
        <p:nvSpPr>
          <p:cNvPr id="3" name="TextBox 2">
            <a:extLst>
              <a:ext uri="{FF2B5EF4-FFF2-40B4-BE49-F238E27FC236}">
                <a16:creationId xmlns:a16="http://schemas.microsoft.com/office/drawing/2014/main" id="{3F2E8CCD-38FD-A64A-1E8A-78826DAF94DD}"/>
              </a:ext>
            </a:extLst>
          </p:cNvPr>
          <p:cNvSpPr txBox="1"/>
          <p:nvPr/>
        </p:nvSpPr>
        <p:spPr>
          <a:xfrm>
            <a:off x="440787" y="1689175"/>
            <a:ext cx="11310425" cy="1229632"/>
          </a:xfrm>
          <a:prstGeom prst="rect">
            <a:avLst/>
          </a:prstGeom>
          <a:noFill/>
        </p:spPr>
        <p:txBody>
          <a:bodyPr wrap="square">
            <a:spAutoFit/>
          </a:bodyPr>
          <a:lstStyle/>
          <a:p>
            <a:pPr indent="-457200">
              <a:lnSpc>
                <a:spcPct val="200000"/>
              </a:lnSpc>
              <a:buFont typeface="Wingdings" panose="05000000000000000000" pitchFamily="2" charset="2"/>
              <a:buChar char="§"/>
            </a:pPr>
            <a:r>
              <a:rPr lang="en-US" sz="2000" dirty="0">
                <a:effectLst/>
                <a:latin typeface="Times New Roman" panose="02020603050405020304" pitchFamily="18" charset="0"/>
              </a:rPr>
              <a:t>Shaver, Robert. “Egoism.” </a:t>
            </a:r>
            <a:r>
              <a:rPr lang="en-US" sz="2000" i="1" dirty="0">
                <a:effectLst/>
                <a:latin typeface="Times New Roman" panose="02020603050405020304" pitchFamily="18" charset="0"/>
              </a:rPr>
              <a:t>Stanford Encyclopedia of Philosophy</a:t>
            </a:r>
            <a:r>
              <a:rPr lang="en-US" sz="2000" dirty="0">
                <a:effectLst/>
                <a:latin typeface="Times New Roman" panose="02020603050405020304" pitchFamily="18" charset="0"/>
              </a:rPr>
              <a:t>, Metaphysics Research Lab, Stanford University, 2021, plato.stanford.edu/entries/egoism/#:~:text=EgoismAccessed 9 Nov. 2022.</a:t>
            </a:r>
          </a:p>
        </p:txBody>
      </p:sp>
      <p:sp>
        <p:nvSpPr>
          <p:cNvPr id="7" name="TextBox 6">
            <a:extLst>
              <a:ext uri="{FF2B5EF4-FFF2-40B4-BE49-F238E27FC236}">
                <a16:creationId xmlns:a16="http://schemas.microsoft.com/office/drawing/2014/main" id="{66998B9B-3C2E-4112-DFE9-5B8ECFC97C32}"/>
              </a:ext>
            </a:extLst>
          </p:cNvPr>
          <p:cNvSpPr txBox="1"/>
          <p:nvPr/>
        </p:nvSpPr>
        <p:spPr>
          <a:xfrm>
            <a:off x="440787" y="3939193"/>
            <a:ext cx="11010315" cy="1229632"/>
          </a:xfrm>
          <a:prstGeom prst="rect">
            <a:avLst/>
          </a:prstGeom>
          <a:noFill/>
        </p:spPr>
        <p:txBody>
          <a:bodyPr wrap="square">
            <a:spAutoFit/>
          </a:bodyPr>
          <a:lstStyle/>
          <a:p>
            <a:pPr indent="-457200">
              <a:lnSpc>
                <a:spcPct val="200000"/>
              </a:lnSpc>
              <a:buFont typeface="Wingdings" panose="05000000000000000000" pitchFamily="2" charset="2"/>
              <a:buChar char="§"/>
            </a:pPr>
            <a:r>
              <a:rPr lang="en-US" sz="2000" dirty="0">
                <a:effectLst/>
                <a:latin typeface="Times New Roman" panose="02020603050405020304" pitchFamily="18" charset="0"/>
              </a:rPr>
              <a:t>“29 Interesting Pros &amp; Cons of Egoism.” </a:t>
            </a:r>
            <a:r>
              <a:rPr lang="en-US" sz="2000" i="1" dirty="0">
                <a:effectLst/>
                <a:latin typeface="Times New Roman" panose="02020603050405020304" pitchFamily="18" charset="0"/>
              </a:rPr>
              <a:t>E&amp;C</a:t>
            </a:r>
            <a:r>
              <a:rPr lang="en-US" sz="2000" dirty="0">
                <a:effectLst/>
                <a:latin typeface="Times New Roman" panose="02020603050405020304" pitchFamily="18" charset="0"/>
              </a:rPr>
              <a:t>, 29 July 2020, environmental-conscience.com/egoism-pros-cons/.</a:t>
            </a:r>
          </a:p>
        </p:txBody>
      </p:sp>
    </p:spTree>
    <p:extLst>
      <p:ext uri="{BB962C8B-B14F-4D97-AF65-F5344CB8AC3E}">
        <p14:creationId xmlns:p14="http://schemas.microsoft.com/office/powerpoint/2010/main" val="455953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F5D9659-03ED-B7DF-F7EC-EF7BA12F3A3A}"/>
              </a:ext>
            </a:extLst>
          </p:cNvPr>
          <p:cNvSpPr/>
          <p:nvPr/>
        </p:nvSpPr>
        <p:spPr>
          <a:xfrm>
            <a:off x="2321169" y="1259058"/>
            <a:ext cx="7012744" cy="4339883"/>
          </a:xfrm>
          <a:prstGeom prst="rect">
            <a:avLst/>
          </a:prstGeom>
          <a:solidFill>
            <a:schemeClr val="accent6">
              <a:lumMod val="40000"/>
              <a:lumOff val="60000"/>
            </a:schemeClr>
          </a:solidFill>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0" dirty="0">
                <a:latin typeface="Arial Black" panose="020B0A04020102020204" pitchFamily="34" charset="0"/>
              </a:rPr>
              <a:t>Thank</a:t>
            </a:r>
          </a:p>
          <a:p>
            <a:pPr algn="ctr"/>
            <a:r>
              <a:rPr lang="en-US" sz="8000" dirty="0">
                <a:latin typeface="Arial Black" panose="020B0A04020102020204" pitchFamily="34" charset="0"/>
              </a:rPr>
              <a:t>You</a:t>
            </a:r>
          </a:p>
        </p:txBody>
      </p:sp>
    </p:spTree>
    <p:extLst>
      <p:ext uri="{BB962C8B-B14F-4D97-AF65-F5344CB8AC3E}">
        <p14:creationId xmlns:p14="http://schemas.microsoft.com/office/powerpoint/2010/main" val="29377977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TotalTime>
  <Words>251</Words>
  <Application>Microsoft Office PowerPoint</Application>
  <PresentationFormat>Widescreen</PresentationFormat>
  <Paragraphs>50</Paragraphs>
  <Slides>9</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9</vt:i4>
      </vt:variant>
    </vt:vector>
  </HeadingPairs>
  <TitlesOfParts>
    <vt:vector size="22" baseType="lpstr">
      <vt:lpstr>Aldhabi</vt:lpstr>
      <vt:lpstr>Arial</vt:lpstr>
      <vt:lpstr>Arial Black</vt:lpstr>
      <vt:lpstr>Bahnschrift</vt:lpstr>
      <vt:lpstr>Calibri</vt:lpstr>
      <vt:lpstr>Calibri Light</vt:lpstr>
      <vt:lpstr>Cascadia Code</vt:lpstr>
      <vt:lpstr>Courier New</vt:lpstr>
      <vt:lpstr>HP Simplified Jpan</vt:lpstr>
      <vt:lpstr>Open Sans</vt:lpstr>
      <vt:lpstr>Times New Roman</vt:lpstr>
      <vt:lpstr>Wingdings</vt:lpstr>
      <vt:lpstr>Office Theme</vt:lpstr>
      <vt:lpstr>Egoism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saleh</dc:creator>
  <cp:lastModifiedBy>Maher Fattouh</cp:lastModifiedBy>
  <cp:revision>19</cp:revision>
  <dcterms:created xsi:type="dcterms:W3CDTF">2022-11-08T15:40:17Z</dcterms:created>
  <dcterms:modified xsi:type="dcterms:W3CDTF">2023-08-12T09:02:08Z</dcterms:modified>
</cp:coreProperties>
</file>