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2" r:id="rId6"/>
    <p:sldId id="270" r:id="rId7"/>
    <p:sldId id="271" r:id="rId8"/>
    <p:sldId id="285" r:id="rId9"/>
    <p:sldId id="272" r:id="rId10"/>
    <p:sldId id="264" r:id="rId11"/>
    <p:sldId id="265" r:id="rId12"/>
    <p:sldId id="266" r:id="rId13"/>
    <p:sldId id="267" r:id="rId14"/>
    <p:sldId id="268" r:id="rId15"/>
    <p:sldId id="274" r:id="rId16"/>
    <p:sldId id="275" r:id="rId17"/>
    <p:sldId id="269" r:id="rId18"/>
    <p:sldId id="279" r:id="rId19"/>
    <p:sldId id="280" r:id="rId20"/>
    <p:sldId id="273" r:id="rId21"/>
    <p:sldId id="276" r:id="rId22"/>
    <p:sldId id="281" r:id="rId23"/>
    <p:sldId id="282" r:id="rId24"/>
    <p:sldId id="283" r:id="rId25"/>
    <p:sldId id="284" r:id="rId26"/>
    <p:sldId id="286" r:id="rId27"/>
    <p:sldId id="287" r:id="rId28"/>
    <p:sldId id="288" r:id="rId29"/>
    <p:sldId id="291" r:id="rId30"/>
    <p:sldId id="290" r:id="rId31"/>
    <p:sldId id="292" r:id="rId32"/>
    <p:sldId id="293" r:id="rId33"/>
    <p:sldId id="294" r:id="rId34"/>
    <p:sldId id="29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E77B92-10A6-4980-B74A-CA69FE700568}" type="datetimeFigureOut">
              <a:rPr lang="ar-SA" smtClean="0"/>
              <a:pPr/>
              <a:t>29/10/1441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28BAFB8-6CF1-4590-AFCB-03B9C54809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29993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6810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6010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6944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0652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8879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18731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CT and MR can reveal</a:t>
            </a:r>
            <a:r>
              <a:rPr lang="en-US" baseline="0" dirty="0" smtClean="0"/>
              <a:t> structural findings in basal ganglia, especially in </a:t>
            </a:r>
            <a:r>
              <a:rPr lang="en-US" baseline="0" dirty="0" err="1" smtClean="0"/>
              <a:t>pts</a:t>
            </a:r>
            <a:r>
              <a:rPr lang="en-US" baseline="0" dirty="0" smtClean="0"/>
              <a:t> with movement disorders.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9B3C-2B87-5B4E-94A2-63BC164EF20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38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9B3C-2B87-5B4E-94A2-63BC164EF20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16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50595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cs typeface="+mn-cs"/>
              </a:rPr>
              <a:t>Copper deposited in </a:t>
            </a:r>
            <a:r>
              <a:rPr lang="en-US" dirty="0" err="1" smtClean="0">
                <a:solidFill>
                  <a:schemeClr val="bg1"/>
                </a:solidFill>
                <a:cs typeface="+mn-cs"/>
              </a:rPr>
              <a:t>Decemet</a:t>
            </a:r>
            <a:r>
              <a:rPr lang="ja-JP" altLang="en-US" dirty="0" smtClean="0">
                <a:solidFill>
                  <a:schemeClr val="bg1"/>
                </a:solidFill>
                <a:latin typeface="Arial"/>
                <a:cs typeface="+mn-cs"/>
              </a:rPr>
              <a:t>’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s membrane.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Slit lamp required in most patients with suspected Wilson Disease.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50-62% of patients with liver disease.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95% of patients with neurologic disease.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Chronic </a:t>
            </a:r>
            <a:r>
              <a:rPr lang="en-US" dirty="0" err="1" smtClean="0">
                <a:solidFill>
                  <a:schemeClr val="bg1"/>
                </a:solidFill>
                <a:cs typeface="+mn-cs"/>
              </a:rPr>
              <a:t>cholestatic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 diseases associated with K-F rings.</a:t>
            </a:r>
            <a:r>
              <a:rPr lang="en-US" baseline="0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WD= K-F rings + low </a:t>
            </a:r>
            <a:r>
              <a:rPr lang="en-US" dirty="0" err="1" smtClean="0">
                <a:solidFill>
                  <a:schemeClr val="bg1"/>
                </a:solidFill>
                <a:cs typeface="+mn-cs"/>
              </a:rPr>
              <a:t>ceruloplasmin</a:t>
            </a:r>
            <a:endParaRPr lang="en-US" dirty="0" smtClean="0">
              <a:solidFill>
                <a:schemeClr val="bg1"/>
              </a:solidFill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9B3C-2B87-5B4E-94A2-63BC164EF20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888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9B3C-2B87-5B4E-94A2-63BC164EF20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51959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57033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5311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03963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80262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47121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72389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95977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32997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41825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9093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2717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76840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10037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10927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612088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4289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7500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1532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7B5B5-C1D8-4943-B340-197B3364FE87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72569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7B5B5-C1D8-4943-B340-197B3364FE87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9032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AFB8-6CF1-4590-AFCB-03B9C5480988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4270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7B5B5-C1D8-4943-B340-197B3364FE87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7060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3295650"/>
          </a:xfrm>
        </p:spPr>
        <p:txBody>
          <a:bodyPr/>
          <a:lstStyle/>
          <a:p>
            <a:r>
              <a:rPr lang="en-US" b="1" dirty="0" smtClean="0"/>
              <a:t>Non viral hepatitis 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Dr </a:t>
            </a:r>
            <a:r>
              <a:rPr lang="en-US" dirty="0" err="1" smtClean="0">
                <a:solidFill>
                  <a:schemeClr val="tx1"/>
                </a:solidFill>
              </a:rPr>
              <a:t>nadia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ezzawi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gastroenterology department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Alcoholic hepatitis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Alcohol is a direct liver toxin.</a:t>
            </a:r>
          </a:p>
          <a:p>
            <a:r>
              <a:rPr lang="en-US" dirty="0" smtClean="0"/>
              <a:t>It is rapidly absorbed by gastric mucosa, metabolized in the liver ------ acetaldehyde by the mixed function </a:t>
            </a:r>
            <a:r>
              <a:rPr lang="en-US" dirty="0" err="1" smtClean="0"/>
              <a:t>oxidase</a:t>
            </a:r>
            <a:r>
              <a:rPr lang="en-US" dirty="0" smtClean="0"/>
              <a:t> enzymes .</a:t>
            </a:r>
          </a:p>
          <a:p>
            <a:r>
              <a:rPr lang="en-US" b="1" dirty="0" smtClean="0"/>
              <a:t>Daily</a:t>
            </a:r>
            <a:r>
              <a:rPr lang="en-US" dirty="0" smtClean="0"/>
              <a:t> intake above- 30 gm ( 3 units) for men </a:t>
            </a:r>
          </a:p>
          <a:p>
            <a:pPr>
              <a:buNone/>
            </a:pPr>
            <a:r>
              <a:rPr lang="en-US" dirty="0" smtClean="0"/>
              <a:t>                                   -20 gm ( 2 units ) for women</a:t>
            </a:r>
          </a:p>
          <a:p>
            <a:pPr>
              <a:buNone/>
            </a:pPr>
            <a:r>
              <a:rPr lang="en-US" dirty="0" smtClean="0"/>
              <a:t>    For 5 years is enough to lead to liver injury.</a:t>
            </a:r>
          </a:p>
          <a:p>
            <a:r>
              <a:rPr lang="en-US" b="1" dirty="0" smtClean="0"/>
              <a:t>Fatty changes </a:t>
            </a:r>
            <a:r>
              <a:rPr lang="en-US" dirty="0" smtClean="0"/>
              <a:t>is the most common lesion which can be reversible when alcohol is </a:t>
            </a:r>
            <a:r>
              <a:rPr lang="en-US" dirty="0" err="1" smtClean="0"/>
              <a:t>withdrown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/>
              <a:t>clinical feature is:</a:t>
            </a:r>
          </a:p>
          <a:p>
            <a:r>
              <a:rPr lang="en-US" dirty="0" smtClean="0"/>
              <a:t> jaundice.</a:t>
            </a:r>
          </a:p>
          <a:p>
            <a:r>
              <a:rPr lang="en-US" dirty="0" smtClean="0"/>
              <a:t>  plethora.</a:t>
            </a:r>
          </a:p>
          <a:p>
            <a:r>
              <a:rPr lang="en-US" dirty="0" smtClean="0"/>
              <a:t> Malaise.</a:t>
            </a:r>
          </a:p>
          <a:p>
            <a:r>
              <a:rPr lang="en-US" dirty="0" smtClean="0"/>
              <a:t> confusion.</a:t>
            </a:r>
          </a:p>
          <a:p>
            <a:r>
              <a:rPr lang="en-US" dirty="0" smtClean="0"/>
              <a:t> abdominal pain (from capsular distension</a:t>
            </a:r>
            <a:r>
              <a:rPr lang="en-US" sz="2400" dirty="0" smtClean="0"/>
              <a:t>).</a:t>
            </a:r>
          </a:p>
          <a:p>
            <a:r>
              <a:rPr lang="en-US" dirty="0" smtClean="0"/>
              <a:t> anorexia may be present.</a:t>
            </a:r>
          </a:p>
          <a:p>
            <a:r>
              <a:rPr lang="en-US" dirty="0" smtClean="0"/>
              <a:t> Signs of chronic liver disease are frequently present as up to 80% of patients with AH will have underlying cirrhosis.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524001"/>
          <a:ext cx="7467600" cy="4692489"/>
        </p:xfrm>
        <a:graphic>
          <a:graphicData uri="http://schemas.openxmlformats.org/drawingml/2006/table">
            <a:tbl>
              <a:tblPr/>
              <a:tblGrid>
                <a:gridCol w="3733800"/>
                <a:gridCol w="3733800"/>
              </a:tblGrid>
              <a:tr h="618491">
                <a:tc>
                  <a:txBody>
                    <a:bodyPr/>
                    <a:lstStyle/>
                    <a:p>
                      <a:pPr algn="l" fontAlgn="base"/>
                      <a:r>
                        <a:rPr lang="en-US" b="1" dirty="0">
                          <a:latin typeface="Arial"/>
                        </a:rPr>
                        <a:t>Biochemical/</a:t>
                      </a:r>
                      <a:r>
                        <a:rPr lang="en-US" b="1" dirty="0" err="1">
                          <a:latin typeface="Arial"/>
                        </a:rPr>
                        <a:t>haematological</a:t>
                      </a:r>
                      <a:endParaRPr lang="en-US" b="1" dirty="0">
                        <a:latin typeface="Arial"/>
                      </a:endParaRP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1">
                          <a:latin typeface="Arial"/>
                        </a:rPr>
                        <a:t>Histological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491"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Hyperbilirubinaemia (&gt;80 </a:t>
                      </a:r>
                      <a:r>
                        <a:rPr lang="el-GR" b="0">
                          <a:latin typeface="Arial"/>
                        </a:rPr>
                        <a:t>μ</a:t>
                      </a:r>
                      <a:r>
                        <a:rPr lang="en-US" b="0">
                          <a:latin typeface="Arial"/>
                        </a:rPr>
                        <a:t>mol/L)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Hepatocyte ballooning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491"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Arial"/>
                        </a:rPr>
                        <a:t>Raised AST (but less than 300 IU/</a:t>
                      </a:r>
                      <a:r>
                        <a:rPr lang="en-US" b="0" dirty="0" err="1">
                          <a:latin typeface="Arial"/>
                        </a:rPr>
                        <a:t>mL</a:t>
                      </a:r>
                      <a:r>
                        <a:rPr lang="en-US" b="0" dirty="0" smtClean="0">
                          <a:latin typeface="Arial"/>
                        </a:rPr>
                        <a:t>)</a:t>
                      </a:r>
                    </a:p>
                    <a:p>
                      <a:pPr algn="l" fontAlgn="base"/>
                      <a:r>
                        <a:rPr lang="en-US" b="0" dirty="0" smtClean="0">
                          <a:latin typeface="Arial"/>
                        </a:rPr>
                        <a:t>Raised gamma </a:t>
                      </a:r>
                      <a:r>
                        <a:rPr lang="en-US" b="0" dirty="0" err="1" smtClean="0">
                          <a:latin typeface="Arial"/>
                        </a:rPr>
                        <a:t>glutamyl</a:t>
                      </a:r>
                      <a:r>
                        <a:rPr lang="en-US" b="0" dirty="0" smtClean="0">
                          <a:latin typeface="Arial"/>
                        </a:rPr>
                        <a:t> . T.</a:t>
                      </a:r>
                      <a:endParaRPr lang="en-US" b="0" dirty="0">
                        <a:latin typeface="Arial"/>
                      </a:endParaRP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 err="1">
                          <a:latin typeface="Arial"/>
                        </a:rPr>
                        <a:t>Hepatocyte</a:t>
                      </a:r>
                      <a:r>
                        <a:rPr lang="en-US" b="0" dirty="0">
                          <a:latin typeface="Arial"/>
                        </a:rPr>
                        <a:t> necrosis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491"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AST : ALT ratio &gt;2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Mallory-Denk bodies (cytoplasmic accumulations)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Arial"/>
                        </a:rPr>
                        <a:t>Prolonged </a:t>
                      </a:r>
                      <a:r>
                        <a:rPr lang="en-US" b="0" dirty="0" err="1">
                          <a:latin typeface="Arial"/>
                        </a:rPr>
                        <a:t>prothrombin</a:t>
                      </a:r>
                      <a:r>
                        <a:rPr lang="en-US" b="0" dirty="0">
                          <a:latin typeface="Arial"/>
                        </a:rPr>
                        <a:t> time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Fibrosis; often pericellular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rowSpan="5">
                  <a:txBody>
                    <a:bodyPr/>
                    <a:lstStyle/>
                    <a:p>
                      <a:pPr algn="l" fontAlgn="base"/>
                      <a:r>
                        <a:rPr lang="en-US" b="0" dirty="0" smtClean="0">
                          <a:latin typeface="Arial"/>
                        </a:rPr>
                        <a:t>Neutrophilia , in absence of anemia</a:t>
                      </a:r>
                      <a:endParaRPr lang="en-US" b="0" dirty="0">
                        <a:latin typeface="Arial"/>
                      </a:endParaRP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Steatosis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Giant mitochondria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Inflammatory infiltrate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>
                          <a:latin typeface="Arial"/>
                        </a:rPr>
                        <a:t>Cholestasis</a:t>
                      </a: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32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0" dirty="0">
                          <a:latin typeface="Arial"/>
                        </a:rPr>
                        <a:t>Bile duct </a:t>
                      </a:r>
                      <a:r>
                        <a:rPr lang="en-US" b="0" dirty="0" smtClean="0">
                          <a:latin typeface="Arial"/>
                        </a:rPr>
                        <a:t>proliferation.</a:t>
                      </a:r>
                      <a:endParaRPr lang="en-US" b="0" dirty="0">
                        <a:latin typeface="Arial"/>
                      </a:endParaRPr>
                    </a:p>
                  </a:txBody>
                  <a:tcPr marL="38100" marR="38100" marT="19050" marB="19050" anchor="ctr">
                    <a:lnL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81000" y="463873"/>
            <a:ext cx="8305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Diagnostic features of alcoholic hepatitis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Management of ALD</a:t>
            </a:r>
            <a:endParaRPr lang="ar-S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Manage alcohol with drawl .</a:t>
            </a:r>
          </a:p>
          <a:p>
            <a:r>
              <a:rPr lang="en-US" dirty="0" smtClean="0"/>
              <a:t>Screen for other causes of liver diseases </a:t>
            </a:r>
            <a:r>
              <a:rPr lang="en-US" sz="2400" dirty="0" smtClean="0"/>
              <a:t>(autoimmune , viral , haemochromatosis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Nutritional </a:t>
            </a:r>
            <a:r>
              <a:rPr lang="en-US" dirty="0" err="1" smtClean="0"/>
              <a:t>suplementations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Follow up </a:t>
            </a:r>
            <a:r>
              <a:rPr lang="en-US" smtClean="0"/>
              <a:t>and treatment </a:t>
            </a:r>
            <a:r>
              <a:rPr lang="en-US" dirty="0" smtClean="0"/>
              <a:t>of chronic liver disease if persist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metabolic causes of hepatitis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600" b="1" dirty="0" err="1" smtClean="0">
                <a:solidFill>
                  <a:srgbClr val="C00000"/>
                </a:solidFill>
              </a:rPr>
              <a:t>wilson</a:t>
            </a:r>
            <a:r>
              <a:rPr lang="en-US" sz="4600" b="1" dirty="0" smtClean="0">
                <a:solidFill>
                  <a:srgbClr val="C00000"/>
                </a:solidFill>
              </a:rPr>
              <a:t> disease :</a:t>
            </a:r>
          </a:p>
          <a:p>
            <a:r>
              <a:rPr lang="en-US" sz="3600" dirty="0" err="1" smtClean="0"/>
              <a:t>Autosomal</a:t>
            </a:r>
            <a:r>
              <a:rPr lang="en-US" sz="3600" dirty="0" smtClean="0"/>
              <a:t> recessive disorder of </a:t>
            </a:r>
            <a:r>
              <a:rPr lang="en-US" sz="3600" b="1" dirty="0" smtClean="0"/>
              <a:t>copper</a:t>
            </a:r>
            <a:r>
              <a:rPr lang="en-US" sz="3600" dirty="0" smtClean="0"/>
              <a:t> metabolism.</a:t>
            </a:r>
          </a:p>
          <a:p>
            <a:pPr>
              <a:buNone/>
            </a:pPr>
            <a:r>
              <a:rPr lang="en-US" sz="3600" dirty="0" smtClean="0"/>
              <a:t>    - failure of biliary copper excretion----- accumulation.</a:t>
            </a:r>
          </a:p>
          <a:p>
            <a:pPr>
              <a:buNone/>
            </a:pPr>
            <a:r>
              <a:rPr lang="en-US" sz="3600" dirty="0" smtClean="0"/>
              <a:t>    - failure of synthesis of </a:t>
            </a:r>
            <a:r>
              <a:rPr lang="en-US" sz="3600" dirty="0" err="1" smtClean="0"/>
              <a:t>cereluplasmin</a:t>
            </a:r>
            <a:r>
              <a:rPr lang="en-US" sz="3600" dirty="0" smtClean="0"/>
              <a:t>.</a:t>
            </a:r>
          </a:p>
          <a:p>
            <a:pPr>
              <a:defRPr/>
            </a:pPr>
            <a:r>
              <a:rPr lang="en-US" sz="3600" dirty="0" smtClean="0"/>
              <a:t>Systemic accumulation of copper</a:t>
            </a:r>
            <a:endParaRPr lang="en-US" dirty="0" smtClean="0"/>
          </a:p>
          <a:p>
            <a:pPr lvl="1">
              <a:buNone/>
              <a:defRPr/>
            </a:pPr>
            <a:r>
              <a:rPr lang="en-US" sz="3200" dirty="0" smtClean="0"/>
              <a:t>Liver, brain, kidneys, cornea, heart, pancreas, and joints</a:t>
            </a:r>
            <a:endParaRPr lang="en-US" sz="3600" dirty="0" smtClean="0"/>
          </a:p>
          <a:p>
            <a:r>
              <a:rPr lang="en-US" sz="3600" dirty="0" smtClean="0"/>
              <a:t>Patients can be asymptomatic or present with a variety of hepatic and </a:t>
            </a:r>
            <a:r>
              <a:rPr lang="en-US" sz="3600" dirty="0" err="1" smtClean="0"/>
              <a:t>extrahepatic</a:t>
            </a:r>
            <a:r>
              <a:rPr lang="en-US" sz="3600" dirty="0" smtClean="0"/>
              <a:t> manifestations.</a:t>
            </a:r>
          </a:p>
          <a:p>
            <a:r>
              <a:rPr lang="en-US" sz="3600" dirty="0" err="1" smtClean="0"/>
              <a:t>Presentatation</a:t>
            </a:r>
            <a:r>
              <a:rPr lang="en-US" sz="3600" dirty="0" smtClean="0"/>
              <a:t> usually </a:t>
            </a:r>
            <a:r>
              <a:rPr lang="en-US" sz="3600" dirty="0" err="1" smtClean="0"/>
              <a:t>occures</a:t>
            </a:r>
            <a:r>
              <a:rPr lang="en-US" sz="3600" dirty="0" smtClean="0"/>
              <a:t> in child hood or adolescence.</a:t>
            </a:r>
          </a:p>
          <a:p>
            <a:r>
              <a:rPr lang="en-US" sz="3600" dirty="0" smtClean="0"/>
              <a:t>Diagnosis based upon clinical exam, LFTs, </a:t>
            </a:r>
            <a:r>
              <a:rPr lang="en-US" sz="3600" dirty="0" err="1" smtClean="0"/>
              <a:t>ceruloplasmin</a:t>
            </a:r>
            <a:r>
              <a:rPr lang="en-US" sz="3600" dirty="0" smtClean="0"/>
              <a:t>, serum and urine copper studies, and liver biopsy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900" dirty="0" smtClean="0">
                <a:cs typeface="+mj-cs"/>
              </a:rPr>
              <a:t>Wilson Disease</a:t>
            </a:r>
            <a:br>
              <a:rPr lang="en-US" sz="4900" dirty="0" smtClean="0">
                <a:cs typeface="+mj-cs"/>
              </a:rPr>
            </a:br>
            <a:r>
              <a:rPr lang="en-US" sz="3600" dirty="0" smtClean="0">
                <a:solidFill>
                  <a:srgbClr val="C00000"/>
                </a:solidFill>
                <a:cs typeface="+mj-cs"/>
              </a:rPr>
              <a:t>Neuropsychiatric Manifestations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r>
              <a:rPr lang="en-US" dirty="0" smtClean="0">
                <a:cs typeface="+mn-cs"/>
              </a:rPr>
              <a:t>Movement disorders</a:t>
            </a:r>
          </a:p>
          <a:p>
            <a:pPr lvl="1">
              <a:defRPr/>
            </a:pPr>
            <a:r>
              <a:rPr lang="en-US" dirty="0" smtClean="0"/>
              <a:t>Tremors</a:t>
            </a:r>
          </a:p>
          <a:p>
            <a:pPr lvl="1">
              <a:defRPr/>
            </a:pPr>
            <a:r>
              <a:rPr lang="en-US" dirty="0" smtClean="0"/>
              <a:t>Involuntary movements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Drooling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Dysarthria</a:t>
            </a:r>
          </a:p>
          <a:p>
            <a:pPr>
              <a:defRPr/>
            </a:pPr>
            <a:r>
              <a:rPr lang="en-US" dirty="0" err="1" smtClean="0">
                <a:cs typeface="+mn-cs"/>
              </a:rPr>
              <a:t>Dystonia</a:t>
            </a:r>
            <a:endParaRPr lang="en-US" dirty="0" smtClean="0">
              <a:cs typeface="+mn-cs"/>
            </a:endParaRPr>
          </a:p>
          <a:p>
            <a:pPr defTabSz="457200">
              <a:defRPr/>
            </a:pPr>
            <a:r>
              <a:rPr lang="en-US" sz="2800" kern="1200" dirty="0" err="1" smtClean="0">
                <a:effectLst/>
              </a:rPr>
              <a:t>Pseudobulbar</a:t>
            </a:r>
            <a:r>
              <a:rPr lang="en-US" sz="2800" kern="1200" dirty="0" smtClean="0">
                <a:effectLst/>
              </a:rPr>
              <a:t> palsy</a:t>
            </a:r>
          </a:p>
          <a:p>
            <a:pPr defTabSz="457200">
              <a:defRPr/>
            </a:pPr>
            <a:r>
              <a:rPr lang="en-US" sz="2800" kern="1200" dirty="0" smtClean="0">
                <a:effectLst/>
              </a:rPr>
              <a:t>Seizures</a:t>
            </a:r>
            <a:endParaRPr lang="en-US" sz="2800" dirty="0" smtClean="0">
              <a:effectLst/>
            </a:endParaRPr>
          </a:p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Tx/>
              <a:buFont typeface="Arial"/>
              <a:buChar char="•"/>
              <a:tabLst/>
              <a:defRPr/>
            </a:pPr>
            <a:endParaRPr lang="en-US" sz="2800" dirty="0" smtClean="0">
              <a:effectLst/>
            </a:endParaRPr>
          </a:p>
          <a:p>
            <a:pPr>
              <a:defRPr/>
            </a:pPr>
            <a:endParaRPr lang="en-US" dirty="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r>
              <a:rPr lang="en-US" dirty="0" smtClean="0">
                <a:cs typeface="+mn-cs"/>
              </a:rPr>
              <a:t>Migraine headaches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Insomnia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Depression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Personality</a:t>
            </a:r>
            <a:r>
              <a:rPr lang="en-US" baseline="0" dirty="0" smtClean="0">
                <a:cs typeface="+mn-cs"/>
              </a:rPr>
              <a:t> changes</a:t>
            </a:r>
          </a:p>
          <a:p>
            <a:pPr>
              <a:defRPr/>
            </a:pPr>
            <a:r>
              <a:rPr lang="en-US" baseline="0" dirty="0" smtClean="0">
                <a:cs typeface="+mn-cs"/>
              </a:rPr>
              <a:t>Psychosis</a:t>
            </a:r>
          </a:p>
          <a:p>
            <a:pPr>
              <a:defRPr/>
            </a:pPr>
            <a:r>
              <a:rPr lang="en-US" dirty="0" smtClean="0">
                <a:cs typeface="+mn-cs"/>
              </a:rPr>
              <a:t>Typically presents later than liver disease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900" dirty="0" smtClean="0">
                <a:cs typeface="+mj-cs"/>
              </a:rPr>
              <a:t>Wilson Disease</a:t>
            </a:r>
            <a:br>
              <a:rPr lang="en-US" sz="4900" dirty="0" smtClean="0">
                <a:cs typeface="+mj-cs"/>
              </a:rPr>
            </a:br>
            <a:r>
              <a:rPr lang="en-US" sz="3600" dirty="0" err="1" smtClean="0">
                <a:solidFill>
                  <a:srgbClr val="C00000"/>
                </a:solidFill>
              </a:rPr>
              <a:t>Extrahepatic</a:t>
            </a:r>
            <a:r>
              <a:rPr lang="en-US" sz="3600" dirty="0" smtClean="0">
                <a:solidFill>
                  <a:srgbClr val="C00000"/>
                </a:solidFill>
              </a:rPr>
              <a:t> Manifestations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Proximal RTA</a:t>
            </a:r>
          </a:p>
          <a:p>
            <a:pPr lvl="1">
              <a:defRPr/>
            </a:pPr>
            <a:r>
              <a:rPr lang="en-US" dirty="0" err="1" smtClean="0"/>
              <a:t>Fanconi</a:t>
            </a:r>
            <a:r>
              <a:rPr lang="ja-JP" altLang="en-US" dirty="0" smtClean="0">
                <a:latin typeface="Arial"/>
              </a:rPr>
              <a:t>’</a:t>
            </a:r>
            <a:r>
              <a:rPr lang="en-US" dirty="0" smtClean="0"/>
              <a:t>s syndrome</a:t>
            </a: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Distal RTA</a:t>
            </a:r>
          </a:p>
          <a:p>
            <a:pPr lvl="1">
              <a:defRPr/>
            </a:pPr>
            <a:r>
              <a:rPr lang="en-US" dirty="0" smtClean="0"/>
              <a:t>Nephrolithiasis</a:t>
            </a: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Skeletal</a:t>
            </a:r>
          </a:p>
          <a:p>
            <a:pPr lvl="1">
              <a:defRPr/>
            </a:pPr>
            <a:r>
              <a:rPr lang="en-US" dirty="0" smtClean="0"/>
              <a:t>Osteoporosis</a:t>
            </a:r>
          </a:p>
          <a:p>
            <a:pPr lvl="1">
              <a:defRPr/>
            </a:pPr>
            <a:r>
              <a:rPr lang="en-US" dirty="0" smtClean="0"/>
              <a:t>Arthritis 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Cardiac</a:t>
            </a:r>
          </a:p>
          <a:p>
            <a:pPr lvl="1">
              <a:defRPr/>
            </a:pPr>
            <a:r>
              <a:rPr lang="en-US" dirty="0" smtClean="0"/>
              <a:t>Cardiomyopathy</a:t>
            </a:r>
          </a:p>
          <a:p>
            <a:pPr lvl="1">
              <a:defRPr/>
            </a:pPr>
            <a:r>
              <a:rPr lang="en-US" dirty="0" smtClean="0"/>
              <a:t>Dysrhythmias</a:t>
            </a: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Gastrointestinal</a:t>
            </a:r>
          </a:p>
          <a:p>
            <a:pPr lvl="1">
              <a:defRPr/>
            </a:pPr>
            <a:r>
              <a:rPr lang="en-US" dirty="0" smtClean="0"/>
              <a:t>Pancreatitis</a:t>
            </a: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cs typeface="+mn-cs"/>
              </a:rPr>
              <a:t>Endocrine </a:t>
            </a:r>
          </a:p>
          <a:p>
            <a:pPr lvl="1">
              <a:defRPr/>
            </a:pPr>
            <a:r>
              <a:rPr lang="en-US" dirty="0" err="1" smtClean="0"/>
              <a:t>Hypoparathyroidism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Menstrual irregularities</a:t>
            </a:r>
          </a:p>
          <a:p>
            <a:pPr lvl="1">
              <a:defRPr/>
            </a:pPr>
            <a:r>
              <a:rPr lang="en-US" dirty="0" smtClean="0"/>
              <a:t>Infertility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Investigations:</a:t>
            </a:r>
          </a:p>
          <a:p>
            <a:pPr>
              <a:defRPr/>
            </a:pPr>
            <a:r>
              <a:rPr lang="en-US" dirty="0" smtClean="0"/>
              <a:t>Serum </a:t>
            </a:r>
            <a:r>
              <a:rPr lang="en-US" dirty="0" err="1" smtClean="0"/>
              <a:t>ceruloplasmin</a:t>
            </a:r>
            <a:r>
              <a:rPr lang="en-US" dirty="0" smtClean="0"/>
              <a:t> usually decreased.</a:t>
            </a:r>
          </a:p>
          <a:p>
            <a:pPr>
              <a:defRPr/>
            </a:pPr>
            <a:r>
              <a:rPr lang="en-US" dirty="0" smtClean="0"/>
              <a:t> urine copper increased.</a:t>
            </a:r>
          </a:p>
          <a:p>
            <a:pPr>
              <a:defRPr/>
            </a:pPr>
            <a:r>
              <a:rPr lang="en-US" dirty="0" smtClean="0"/>
              <a:t>Total serum copper decreased in proportion to fall in </a:t>
            </a:r>
            <a:r>
              <a:rPr lang="en-US" dirty="0" err="1" smtClean="0"/>
              <a:t>ceruloplasmin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err="1" smtClean="0"/>
              <a:t>Fulminant</a:t>
            </a:r>
            <a:r>
              <a:rPr lang="en-US" dirty="0" smtClean="0"/>
              <a:t> hepatic failure: total serum copper may be normal or increased due to increased free copper</a:t>
            </a:r>
          </a:p>
          <a:p>
            <a:pPr>
              <a:defRPr/>
            </a:pPr>
            <a:r>
              <a:rPr lang="en-US" dirty="0" smtClean="0"/>
              <a:t>K-F rings may be absent in 50% of patients(</a:t>
            </a:r>
            <a:r>
              <a:rPr lang="en-US" sz="2400" dirty="0" smtClean="0"/>
              <a:t>Slit lamp) .</a:t>
            </a:r>
          </a:p>
          <a:p>
            <a:pPr>
              <a:defRPr/>
            </a:pPr>
            <a:r>
              <a:rPr lang="en-US" dirty="0" smtClean="0"/>
              <a:t>Underlying cirrhosis is typically present.</a:t>
            </a:r>
          </a:p>
          <a:p>
            <a:pPr>
              <a:defRPr/>
            </a:pPr>
            <a:r>
              <a:rPr lang="en-US" dirty="0" smtClean="0"/>
              <a:t>Liver biopsy finding </a:t>
            </a:r>
            <a:r>
              <a:rPr lang="en-US" dirty="0" err="1" smtClean="0"/>
              <a:t>varing</a:t>
            </a:r>
            <a:r>
              <a:rPr lang="en-US" dirty="0" smtClean="0"/>
              <a:t> from </a:t>
            </a:r>
            <a:r>
              <a:rPr lang="en-US" dirty="0" err="1" smtClean="0"/>
              <a:t>macrovesicular</a:t>
            </a:r>
            <a:r>
              <a:rPr lang="en-US" dirty="0" smtClean="0"/>
              <a:t> </a:t>
            </a:r>
            <a:r>
              <a:rPr lang="en-US" dirty="0" err="1" smtClean="0"/>
              <a:t>steatosis</a:t>
            </a:r>
            <a:r>
              <a:rPr lang="en-US" dirty="0" smtClean="0"/>
              <a:t> to cirrhosis.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cs typeface="+mj-cs"/>
              </a:rPr>
              <a:t>Kayser</a:t>
            </a:r>
            <a:r>
              <a:rPr lang="en-US" dirty="0" smtClean="0">
                <a:cs typeface="+mj-cs"/>
              </a:rPr>
              <a:t>-Fleischer Rings</a:t>
            </a:r>
          </a:p>
        </p:txBody>
      </p:sp>
      <p:sp>
        <p:nvSpPr>
          <p:cNvPr id="65539" name="Rectangle 1027"/>
          <p:cNvSpPr>
            <a:spLocks noGrp="1" noChangeArrowheads="1"/>
          </p:cNvSpPr>
          <p:nvPr>
            <p:ph idx="1"/>
          </p:nvPr>
        </p:nvSpPr>
        <p:spPr>
          <a:xfrm>
            <a:off x="696258" y="1600200"/>
            <a:ext cx="8229600" cy="4525963"/>
          </a:xfrm>
        </p:spPr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  <p:pic>
        <p:nvPicPr>
          <p:cNvPr id="33795" name="Picture 1028" descr="9may9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199"/>
            <a:ext cx="388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1029" descr="177wils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00199"/>
            <a:ext cx="473485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900" dirty="0" smtClean="0">
                <a:cs typeface="+mj-cs"/>
              </a:rPr>
              <a:t>Wilson Disease</a:t>
            </a:r>
            <a:br>
              <a:rPr lang="en-US" sz="4900" dirty="0" smtClean="0">
                <a:cs typeface="+mj-cs"/>
              </a:rPr>
            </a:br>
            <a:r>
              <a:rPr lang="en-US" sz="4000" dirty="0" smtClean="0">
                <a:cs typeface="+mj-cs"/>
              </a:rPr>
              <a:t>Treatment Options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C00000"/>
                </a:solidFill>
                <a:cs typeface="+mn-cs"/>
              </a:rPr>
              <a:t>Medical</a:t>
            </a:r>
            <a:endParaRPr lang="en-US" sz="4000" dirty="0" smtClean="0">
              <a:solidFill>
                <a:srgbClr val="C00000"/>
              </a:solidFill>
              <a:cs typeface="+mn-cs"/>
            </a:endParaRPr>
          </a:p>
          <a:p>
            <a:pPr lvl="1">
              <a:defRPr/>
            </a:pPr>
            <a:r>
              <a:rPr lang="en-US" sz="3200" dirty="0" err="1" smtClean="0"/>
              <a:t>Chelators</a:t>
            </a:r>
            <a:r>
              <a:rPr lang="en-US" sz="3200" dirty="0" smtClean="0">
                <a:solidFill>
                  <a:schemeClr val="accent2"/>
                </a:solidFill>
              </a:rPr>
              <a:t> ….</a:t>
            </a:r>
            <a:r>
              <a:rPr lang="en-US" sz="2800" dirty="0" err="1" smtClean="0"/>
              <a:t>Penicillamine</a:t>
            </a:r>
            <a:r>
              <a:rPr lang="en-US" sz="2800" dirty="0" smtClean="0"/>
              <a:t>, </a:t>
            </a:r>
            <a:r>
              <a:rPr lang="en-US" sz="2800" dirty="0" err="1" smtClean="0"/>
              <a:t>trientine</a:t>
            </a:r>
            <a:r>
              <a:rPr lang="en-US" sz="2800" dirty="0" smtClean="0"/>
              <a:t>.</a:t>
            </a:r>
            <a:endParaRPr lang="en-US" sz="3200" dirty="0" smtClean="0"/>
          </a:p>
          <a:p>
            <a:pPr lvl="1">
              <a:defRPr/>
            </a:pPr>
            <a:r>
              <a:rPr lang="en-US" sz="3200" dirty="0" err="1" smtClean="0"/>
              <a:t>Metallothionein</a:t>
            </a:r>
            <a:r>
              <a:rPr lang="en-US" sz="3200" dirty="0" smtClean="0"/>
              <a:t> inducers </a:t>
            </a:r>
            <a:r>
              <a:rPr lang="en-US" sz="3200" dirty="0" smtClean="0">
                <a:solidFill>
                  <a:schemeClr val="accent6"/>
                </a:solidFill>
              </a:rPr>
              <a:t>…..</a:t>
            </a:r>
            <a:r>
              <a:rPr lang="en-US" sz="2800" dirty="0" smtClean="0"/>
              <a:t>Zinc</a:t>
            </a:r>
            <a:r>
              <a:rPr lang="en-US" sz="3200" dirty="0" smtClean="0"/>
              <a:t> .</a:t>
            </a:r>
          </a:p>
          <a:p>
            <a:pPr lvl="2">
              <a:buNone/>
              <a:defRPr/>
            </a:pPr>
            <a:r>
              <a:rPr lang="en-US" sz="3200" dirty="0" smtClean="0"/>
              <a:t>   </a:t>
            </a:r>
            <a:r>
              <a:rPr lang="en-US" sz="2600" dirty="0" smtClean="0"/>
              <a:t>Used as maintenance therapy after </a:t>
            </a:r>
            <a:r>
              <a:rPr lang="en-US" sz="2600" dirty="0" err="1" smtClean="0"/>
              <a:t>chelation</a:t>
            </a:r>
            <a:r>
              <a:rPr lang="en-US" sz="2600" dirty="0" smtClean="0"/>
              <a:t> with either </a:t>
            </a:r>
            <a:r>
              <a:rPr lang="en-US" sz="2600" dirty="0" err="1" smtClean="0"/>
              <a:t>penicillamine</a:t>
            </a:r>
            <a:r>
              <a:rPr lang="en-US" sz="2600" dirty="0" smtClean="0"/>
              <a:t> or </a:t>
            </a:r>
            <a:r>
              <a:rPr lang="en-US" sz="2600" dirty="0" err="1" smtClean="0"/>
              <a:t>trientine</a:t>
            </a:r>
            <a:r>
              <a:rPr lang="en-US" sz="2600" dirty="0" smtClean="0"/>
              <a:t>.</a:t>
            </a:r>
          </a:p>
          <a:p>
            <a:pPr lvl="2">
              <a:buNone/>
              <a:defRPr/>
            </a:pPr>
            <a:r>
              <a:rPr lang="en-US" sz="2800" b="1" u="sng" dirty="0" smtClean="0">
                <a:sym typeface="Symbol" charset="0"/>
              </a:rPr>
              <a:t>Treatment must be lifelong regardless of choice of therapy</a:t>
            </a:r>
          </a:p>
          <a:p>
            <a:pPr lvl="2">
              <a:buNone/>
              <a:defRPr/>
            </a:pPr>
            <a:endParaRPr lang="en-US" sz="2600" dirty="0" smtClean="0"/>
          </a:p>
          <a:p>
            <a:pPr>
              <a:defRPr/>
            </a:pPr>
            <a:r>
              <a:rPr lang="en-US" sz="3600" dirty="0" smtClean="0">
                <a:solidFill>
                  <a:srgbClr val="C00000"/>
                </a:solidFill>
                <a:cs typeface="+mn-cs"/>
              </a:rPr>
              <a:t>Surgical</a:t>
            </a:r>
            <a:endParaRPr lang="en-US" sz="4000" dirty="0" smtClean="0">
              <a:solidFill>
                <a:srgbClr val="C00000"/>
              </a:solidFill>
              <a:cs typeface="+mn-cs"/>
            </a:endParaRPr>
          </a:p>
          <a:p>
            <a:pPr lvl="1">
              <a:defRPr/>
            </a:pPr>
            <a:r>
              <a:rPr lang="en-US" dirty="0" smtClean="0"/>
              <a:t>Liver transplantation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Hepatitis: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 is wide spread liver damage in which variable numbers of hepatocytes undergo necrosis.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Causes:</a:t>
            </a:r>
          </a:p>
          <a:p>
            <a:r>
              <a:rPr lang="en-US" sz="3000" dirty="0" smtClean="0"/>
              <a:t>Viral infection(A,B,C,D,E,CMV,EBV,HSV)</a:t>
            </a:r>
          </a:p>
          <a:p>
            <a:r>
              <a:rPr lang="en-US" sz="2800" dirty="0" smtClean="0"/>
              <a:t>Bacterial(</a:t>
            </a:r>
            <a:r>
              <a:rPr lang="en-US" sz="2800" dirty="0" err="1" smtClean="0"/>
              <a:t>leptospirae</a:t>
            </a:r>
            <a:r>
              <a:rPr lang="en-US" sz="2800" dirty="0" smtClean="0"/>
              <a:t> , </a:t>
            </a:r>
            <a:r>
              <a:rPr lang="en-US" sz="2800" dirty="0" err="1" smtClean="0"/>
              <a:t>toxoplasma</a:t>
            </a:r>
            <a:r>
              <a:rPr lang="en-US" sz="2800" dirty="0" smtClean="0"/>
              <a:t> </a:t>
            </a:r>
            <a:r>
              <a:rPr lang="en-US" sz="2800" dirty="0" err="1" smtClean="0"/>
              <a:t>gondii</a:t>
            </a:r>
            <a:r>
              <a:rPr lang="en-US" sz="2800" dirty="0" smtClean="0"/>
              <a:t> , </a:t>
            </a:r>
            <a:r>
              <a:rPr lang="en-US" sz="2800" dirty="0" err="1" smtClean="0"/>
              <a:t>coxiella</a:t>
            </a:r>
            <a:r>
              <a:rPr lang="en-US" sz="2800" dirty="0" smtClean="0"/>
              <a:t> </a:t>
            </a:r>
            <a:r>
              <a:rPr lang="en-US" sz="2800" dirty="0" err="1" smtClean="0"/>
              <a:t>burneti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Drugs :</a:t>
            </a:r>
            <a:r>
              <a:rPr lang="en-US" sz="2800" dirty="0" err="1" smtClean="0"/>
              <a:t>methetroxate</a:t>
            </a:r>
            <a:r>
              <a:rPr lang="en-US" sz="2800" dirty="0" smtClean="0"/>
              <a:t> , acetaminophen , </a:t>
            </a:r>
            <a:r>
              <a:rPr lang="en-US" sz="2800" dirty="0" err="1" smtClean="0"/>
              <a:t>valporate</a:t>
            </a:r>
            <a:r>
              <a:rPr lang="en-US" sz="2800" dirty="0" smtClean="0"/>
              <a:t> , </a:t>
            </a:r>
            <a:r>
              <a:rPr lang="en-US" sz="2800" dirty="0" err="1" smtClean="0"/>
              <a:t>diclofenac</a:t>
            </a:r>
            <a:r>
              <a:rPr lang="en-US" sz="2800" dirty="0" smtClean="0"/>
              <a:t> , INH, </a:t>
            </a:r>
            <a:r>
              <a:rPr lang="en-US" sz="2800" dirty="0" err="1" smtClean="0"/>
              <a:t>anticonvaulsants</a:t>
            </a:r>
            <a:r>
              <a:rPr lang="en-US" sz="2800" dirty="0" smtClean="0"/>
              <a:t> , sulfonamide , </a:t>
            </a:r>
            <a:r>
              <a:rPr lang="en-US" sz="2800" dirty="0" err="1" smtClean="0"/>
              <a:t>Pyrazinamide</a:t>
            </a:r>
            <a:r>
              <a:rPr lang="en-US" sz="2800" dirty="0" smtClean="0"/>
              <a:t> , </a:t>
            </a:r>
            <a:r>
              <a:rPr lang="en-US" sz="2800" dirty="0" err="1" smtClean="0"/>
              <a:t>rifampicin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Toxins : alcohol &amp;other Poisons: </a:t>
            </a:r>
            <a:r>
              <a:rPr lang="en-US" sz="2800" dirty="0" err="1" smtClean="0"/>
              <a:t>mushroms</a:t>
            </a:r>
            <a:r>
              <a:rPr lang="en-US" sz="2800" dirty="0" smtClean="0"/>
              <a:t> , carbon tetrachloride.</a:t>
            </a:r>
          </a:p>
          <a:p>
            <a:r>
              <a:rPr lang="en-US" sz="2800" dirty="0" smtClean="0"/>
              <a:t>Metabolic : </a:t>
            </a:r>
            <a:r>
              <a:rPr lang="en-US" sz="2800" dirty="0" err="1" smtClean="0"/>
              <a:t>wilsons</a:t>
            </a:r>
            <a:r>
              <a:rPr lang="en-US" sz="2800" dirty="0" smtClean="0"/>
              <a:t> , fatty changes in pregnancy.</a:t>
            </a:r>
          </a:p>
          <a:p>
            <a:r>
              <a:rPr lang="en-US" sz="2800" dirty="0" smtClean="0"/>
              <a:t>Ischemic: heart failure , shock , </a:t>
            </a:r>
            <a:r>
              <a:rPr lang="en-US" sz="2800" dirty="0" err="1" smtClean="0"/>
              <a:t>budd</a:t>
            </a:r>
            <a:r>
              <a:rPr lang="en-US" sz="2800" dirty="0" smtClean="0"/>
              <a:t> </a:t>
            </a:r>
            <a:r>
              <a:rPr lang="en-US" sz="2800" dirty="0" err="1" smtClean="0"/>
              <a:t>ghiari</a:t>
            </a:r>
            <a:r>
              <a:rPr lang="en-US" sz="2800" dirty="0" smtClean="0"/>
              <a:t> syndrome.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Hepatic </a:t>
            </a:r>
            <a:r>
              <a:rPr lang="en-US" sz="4000" dirty="0" err="1" smtClean="0"/>
              <a:t>veno-oclusive</a:t>
            </a:r>
            <a:r>
              <a:rPr lang="en-US" sz="4000" dirty="0" smtClean="0"/>
              <a:t> syndrome</a:t>
            </a:r>
            <a:endParaRPr lang="ar-SA" sz="4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Obstruction to hepatic venous blood flow manifested by congestion of the liver and ascitis.</a:t>
            </a:r>
          </a:p>
          <a:p>
            <a:r>
              <a:rPr lang="en-US" sz="2800" dirty="0" err="1" smtClean="0"/>
              <a:t>Buddchiari</a:t>
            </a:r>
            <a:r>
              <a:rPr lang="en-US" sz="2800" dirty="0" smtClean="0"/>
              <a:t> syndrome :</a:t>
            </a:r>
          </a:p>
          <a:p>
            <a:r>
              <a:rPr lang="en-US" sz="2800" dirty="0" smtClean="0"/>
              <a:t>Obstruction of large hepatic veins or IVC due to 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sz="2800" dirty="0" smtClean="0"/>
              <a:t>-thrombosis</a:t>
            </a:r>
            <a:r>
              <a:rPr lang="en-US" dirty="0" smtClean="0"/>
              <a:t>: </a:t>
            </a:r>
            <a:r>
              <a:rPr lang="en-US" sz="2000" dirty="0" err="1" smtClean="0"/>
              <a:t>polycythemia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                                                 </a:t>
            </a:r>
            <a:r>
              <a:rPr lang="en-US" sz="2000" dirty="0" err="1" smtClean="0"/>
              <a:t>paroxismal</a:t>
            </a:r>
            <a:r>
              <a:rPr lang="en-US" sz="2000" dirty="0" smtClean="0"/>
              <a:t> nocturnal </a:t>
            </a:r>
            <a:r>
              <a:rPr lang="en-US" sz="2000" dirty="0" err="1" smtClean="0"/>
              <a:t>haemoglobinurea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        protein C &amp; S </a:t>
            </a:r>
            <a:r>
              <a:rPr lang="en-US" sz="2000" dirty="0" err="1" smtClean="0"/>
              <a:t>deficiences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        </a:t>
            </a:r>
            <a:r>
              <a:rPr lang="en-US" sz="2000" dirty="0" err="1" smtClean="0"/>
              <a:t>tumours</a:t>
            </a:r>
            <a:r>
              <a:rPr lang="en-US" sz="2000" dirty="0" smtClean="0"/>
              <a:t>.</a:t>
            </a:r>
          </a:p>
          <a:p>
            <a:r>
              <a:rPr lang="en-US" sz="2800" dirty="0" smtClean="0"/>
              <a:t>Clinical features :</a:t>
            </a:r>
          </a:p>
          <a:p>
            <a:pPr>
              <a:buFont typeface="Arial" pitchFamily="34" charset="0"/>
              <a:buNone/>
            </a:pPr>
            <a:r>
              <a:rPr lang="en-US" sz="2800" dirty="0" smtClean="0"/>
              <a:t>    rapid development of sever abdominal pain.</a:t>
            </a:r>
          </a:p>
          <a:p>
            <a:pPr>
              <a:buFont typeface="Arial" pitchFamily="34" charset="0"/>
              <a:buNone/>
            </a:pPr>
            <a:r>
              <a:rPr lang="en-US" sz="2800" dirty="0" smtClean="0"/>
              <a:t>    Marked ascitis.</a:t>
            </a:r>
          </a:p>
          <a:p>
            <a:pPr>
              <a:buFont typeface="Arial" pitchFamily="34" charset="0"/>
              <a:buNone/>
            </a:pPr>
            <a:r>
              <a:rPr lang="en-US" sz="2800" dirty="0" smtClean="0"/>
              <a:t>    tender </a:t>
            </a:r>
            <a:r>
              <a:rPr lang="en-US" sz="2800" dirty="0" err="1" smtClean="0"/>
              <a:t>hepatomegaly</a:t>
            </a:r>
            <a:endParaRPr lang="ar-S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5791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LFT: high </a:t>
            </a:r>
            <a:r>
              <a:rPr lang="en-US" dirty="0" err="1" smtClean="0"/>
              <a:t>bilirubin</a:t>
            </a:r>
            <a:r>
              <a:rPr lang="en-US" dirty="0" smtClean="0"/>
              <a:t> and liver enzymes.</a:t>
            </a:r>
          </a:p>
          <a:p>
            <a:r>
              <a:rPr lang="en-US" dirty="0" err="1" smtClean="0"/>
              <a:t>Ascitic</a:t>
            </a:r>
            <a:r>
              <a:rPr lang="en-US" dirty="0" smtClean="0"/>
              <a:t> fluid analysis – high protein concentration in early stages .</a:t>
            </a:r>
          </a:p>
          <a:p>
            <a:r>
              <a:rPr lang="en-US" dirty="0" smtClean="0"/>
              <a:t>Doppler </a:t>
            </a:r>
            <a:r>
              <a:rPr lang="en-US" dirty="0" err="1" smtClean="0"/>
              <a:t>uss</a:t>
            </a:r>
            <a:r>
              <a:rPr lang="en-US" dirty="0" smtClean="0"/>
              <a:t> . Obliteration of hepatic veins or reversed flow in portal vein .</a:t>
            </a:r>
          </a:p>
          <a:p>
            <a:r>
              <a:rPr lang="en-US" dirty="0" smtClean="0"/>
              <a:t>Liver biopsy . </a:t>
            </a:r>
            <a:r>
              <a:rPr lang="en-US" dirty="0" err="1" smtClean="0"/>
              <a:t>Centrilobular</a:t>
            </a:r>
            <a:r>
              <a:rPr lang="en-US" dirty="0" smtClean="0"/>
              <a:t> congestion with fibrosis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Management:</a:t>
            </a:r>
          </a:p>
          <a:p>
            <a:r>
              <a:rPr lang="en-US" dirty="0" smtClean="0"/>
              <a:t>Treat the predisposing cause </a:t>
            </a:r>
          </a:p>
          <a:p>
            <a:r>
              <a:rPr lang="en-US" dirty="0" smtClean="0"/>
              <a:t>Anticoagulant .</a:t>
            </a:r>
          </a:p>
          <a:p>
            <a:r>
              <a:rPr lang="en-US" dirty="0" smtClean="0"/>
              <a:t>Treat ascitis .</a:t>
            </a:r>
          </a:p>
          <a:p>
            <a:r>
              <a:rPr lang="en-US" dirty="0" smtClean="0"/>
              <a:t>Prognosis is poor 1/3 --------2/3 of patients die within 1 to 5 years .</a:t>
            </a:r>
          </a:p>
          <a:p>
            <a:r>
              <a:rPr lang="en-US" dirty="0" smtClean="0"/>
              <a:t>Survivors develop liver cirrhosis.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haemochromatosis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hemochromatosis is an Autosomal recessive disorder causing increased intestinal iron absorption. </a:t>
            </a:r>
          </a:p>
          <a:p>
            <a:r>
              <a:rPr lang="en-US" dirty="0" smtClean="0"/>
              <a:t>iron deposited in tissues, especially the liver, heart, pancreas, and pituitary.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Genetic Variants of hereditary hemochromatosis :</a:t>
            </a:r>
          </a:p>
          <a:p>
            <a:r>
              <a:rPr lang="en-US" b="1" dirty="0" smtClean="0"/>
              <a:t>Classical hereditary hemochromatosis</a:t>
            </a:r>
          </a:p>
          <a:p>
            <a:pPr>
              <a:buNone/>
            </a:pPr>
            <a:r>
              <a:rPr lang="en-US" b="1" dirty="0" smtClean="0"/>
              <a:t>       </a:t>
            </a:r>
            <a:r>
              <a:rPr lang="en-US" dirty="0" smtClean="0"/>
              <a:t>Low penetrance, clinical onset in adults.</a:t>
            </a:r>
          </a:p>
          <a:p>
            <a:r>
              <a:rPr lang="en-US" dirty="0" smtClean="0"/>
              <a:t> </a:t>
            </a:r>
            <a:r>
              <a:rPr lang="en-US" b="1" dirty="0" smtClean="0"/>
              <a:t>juvenile hemochromatosis</a:t>
            </a:r>
          </a:p>
          <a:p>
            <a:r>
              <a:rPr lang="en-US" dirty="0" smtClean="0"/>
              <a:t>Rapid iron loading, full penetrance, and early onset of hypogonadism and cardiac complications. Liver disease less prominent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Clinical picture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clinical manifestations of iron accumulation include</a:t>
            </a:r>
          </a:p>
          <a:p>
            <a:r>
              <a:rPr lang="en-US" dirty="0" smtClean="0"/>
              <a:t> liver disease may leads to HCC.</a:t>
            </a:r>
          </a:p>
          <a:p>
            <a:r>
              <a:rPr lang="en-US" dirty="0" smtClean="0"/>
              <a:t> Skin pigmentation.</a:t>
            </a:r>
          </a:p>
          <a:p>
            <a:r>
              <a:rPr lang="en-US" dirty="0" smtClean="0"/>
              <a:t> Diabetes mellitus.</a:t>
            </a:r>
          </a:p>
          <a:p>
            <a:r>
              <a:rPr lang="en-US" dirty="0" smtClean="0"/>
              <a:t> Arthropathy. ( pseudogout, chondrocalcinosis, and chronic arthropathy).</a:t>
            </a:r>
          </a:p>
          <a:p>
            <a:r>
              <a:rPr lang="en-US" dirty="0" smtClean="0"/>
              <a:t> Impotence in males (Iron accumulation is mostly in the anterior pituitary ) .</a:t>
            </a:r>
          </a:p>
          <a:p>
            <a:r>
              <a:rPr lang="en-US" dirty="0" smtClean="0"/>
              <a:t> and cardiac enlargement with or without heart failure or conduction defects , due to excess deposition of iron within the myocardium.</a:t>
            </a: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serum transferrin saturation.   </a:t>
            </a:r>
          </a:p>
          <a:p>
            <a:r>
              <a:rPr lang="en-US" dirty="0" smtClean="0"/>
              <a:t>High serum iron &amp; ferritin concentrations. </a:t>
            </a:r>
          </a:p>
          <a:p>
            <a:r>
              <a:rPr lang="en-US" dirty="0" smtClean="0"/>
              <a:t>abnormal serum AST and ALT levels.</a:t>
            </a:r>
          </a:p>
          <a:p>
            <a:r>
              <a:rPr lang="en-US" dirty="0" smtClean="0"/>
              <a:t>Liver biopsy : brown pigmentation of hepatocytes due to iron deposition (hematoxylin and eosin stain). The presence of iron can be confirmed by Perls' Prussian blue stain.</a:t>
            </a:r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initial treatment in symptomatic patients is </a:t>
            </a:r>
          </a:p>
          <a:p>
            <a:r>
              <a:rPr lang="en-US" dirty="0" smtClean="0"/>
              <a:t>weekly or biweekly phlebotomy. </a:t>
            </a:r>
          </a:p>
          <a:p>
            <a:r>
              <a:rPr lang="en-US" dirty="0" smtClean="0"/>
              <a:t>until the serum ferritin level is &lt;50 </a:t>
            </a:r>
            <a:r>
              <a:rPr lang="en-US" dirty="0" err="1" smtClean="0"/>
              <a:t>ng</a:t>
            </a:r>
            <a:r>
              <a:rPr lang="en-US" dirty="0" smtClean="0"/>
              <a:t>/</a:t>
            </a:r>
            <a:r>
              <a:rPr lang="en-US" dirty="0" err="1" smtClean="0"/>
              <a:t>mL.</a:t>
            </a:r>
            <a:endParaRPr lang="en-US" dirty="0" smtClean="0"/>
          </a:p>
          <a:p>
            <a:r>
              <a:rPr lang="en-US" dirty="0" smtClean="0"/>
              <a:t>Every 3 months .</a:t>
            </a:r>
          </a:p>
          <a:p>
            <a:r>
              <a:rPr lang="en-US" dirty="0" err="1" smtClean="0"/>
              <a:t>chelation</a:t>
            </a:r>
            <a:r>
              <a:rPr lang="en-US" dirty="0" smtClean="0"/>
              <a:t> therapy: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desferoxamine</a:t>
            </a:r>
            <a:r>
              <a:rPr lang="en-US" dirty="0" smtClean="0"/>
              <a:t> ( less effective than phlebotomy)</a:t>
            </a:r>
          </a:p>
          <a:p>
            <a:r>
              <a:rPr lang="en-US" dirty="0" smtClean="0"/>
              <a:t>Treat liver disease .</a:t>
            </a:r>
          </a:p>
          <a:p>
            <a:r>
              <a:rPr lang="en-US" dirty="0" smtClean="0"/>
              <a:t>Screen for other family members(fasting transferrin saturation and ferritin concentration).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21-year-old woman is brought to the emergency department by her college roommate because of slurred speech, tremor, and a clumsy </a:t>
            </a:r>
            <a:r>
              <a:rPr lang="en-US" dirty="0" err="1" smtClean="0"/>
              <a:t>gait.The</a:t>
            </a:r>
            <a:r>
              <a:rPr lang="en-US" dirty="0" smtClean="0"/>
              <a:t> roommate believes that the patient is healthy and does not take any prescription medications. On physical examination, she is jaundiced, tremulous, and exhibiting signs of delirium.</a:t>
            </a:r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0" y="1447797"/>
          <a:ext cx="6858000" cy="3786984"/>
        </p:xfrm>
        <a:graphic>
          <a:graphicData uri="http://schemas.openxmlformats.org/drawingml/2006/table">
            <a:tbl>
              <a:tblPr/>
              <a:tblGrid>
                <a:gridCol w="3429000"/>
                <a:gridCol w="3429000"/>
              </a:tblGrid>
              <a:tr h="420776">
                <a:tc gridSpan="2">
                  <a:txBody>
                    <a:bodyPr/>
                    <a:lstStyle/>
                    <a:p>
                      <a:r>
                        <a:rPr lang="en-US" b="1" dirty="0"/>
                        <a:t>Laboratory Studies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Hemoglobin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8.2 g/dL (82 g/L)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Leukocyte count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/>
                        <a:t>6000/μ</a:t>
                      </a:r>
                      <a:r>
                        <a:rPr lang="en-US"/>
                        <a:t>L (6 × 10</a:t>
                      </a:r>
                      <a:r>
                        <a:rPr lang="en-US" baseline="30000"/>
                        <a:t>9</a:t>
                      </a:r>
                      <a:r>
                        <a:rPr lang="en-US"/>
                        <a:t>/L)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Platelet count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/>
                        <a:t>250,000/μ</a:t>
                      </a:r>
                      <a:r>
                        <a:rPr lang="en-US"/>
                        <a:t>L (250 × 10</a:t>
                      </a:r>
                      <a:r>
                        <a:rPr lang="en-US" baseline="30000"/>
                        <a:t>9</a:t>
                      </a:r>
                      <a:r>
                        <a:rPr lang="en-US"/>
                        <a:t>/L)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aspartate aminotransferase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250 U/L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alanine aminotransferase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275 U/L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alkaline phosphatase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40 U/L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total bilirubin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8.5 mg/dL (145.35 </a:t>
                      </a:r>
                      <a:r>
                        <a:rPr lang="el-GR"/>
                        <a:t>μ</a:t>
                      </a:r>
                      <a:r>
                        <a:rPr lang="en-US"/>
                        <a:t>mol/L)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0776">
                <a:tc>
                  <a:txBody>
                    <a:bodyPr/>
                    <a:lstStyle/>
                    <a:p>
                      <a:r>
                        <a:rPr lang="en-US"/>
                        <a:t>Serum direct bilirubin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 mg/</a:t>
                      </a:r>
                      <a:r>
                        <a:rPr lang="en-US" dirty="0" err="1"/>
                        <a:t>dL</a:t>
                      </a:r>
                      <a:r>
                        <a:rPr lang="en-US" dirty="0"/>
                        <a:t> (25.65 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mol/L)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Which of the following studies is most likely to suggest the diagnosis?</a:t>
            </a:r>
            <a:endParaRPr lang="ar-S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A)Measurement of serum acetaminophen .</a:t>
            </a:r>
          </a:p>
          <a:p>
            <a:r>
              <a:rPr lang="en-US" sz="2400" dirty="0" smtClean="0"/>
              <a:t>B) Measurement of serum ceruloplasmin.</a:t>
            </a:r>
          </a:p>
          <a:p>
            <a:r>
              <a:rPr lang="en-US" sz="2400" dirty="0" smtClean="0"/>
              <a:t>C) Measurement of antinuclear antibody and serum </a:t>
            </a:r>
            <a:r>
              <a:rPr lang="el-GR" sz="2400" dirty="0" smtClean="0"/>
              <a:t>γ-</a:t>
            </a:r>
            <a:r>
              <a:rPr lang="en-US" sz="2400" dirty="0" smtClean="0"/>
              <a:t>globulin.</a:t>
            </a:r>
          </a:p>
          <a:p>
            <a:r>
              <a:rPr lang="en-US" sz="2400" dirty="0" smtClean="0"/>
              <a:t> D) Serologic studies for viral hepatitis. </a:t>
            </a:r>
          </a:p>
          <a:p>
            <a:r>
              <a:rPr lang="en-US" sz="2400" dirty="0" smtClean="0"/>
              <a:t> E) Urine toxicology screen.</a:t>
            </a:r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685800" y="1676400"/>
            <a:ext cx="6172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Wilson's disease should be considered in a young patient with abnormal liver chemistry studies, cognitive changes, and </a:t>
            </a:r>
            <a:r>
              <a:rPr lang="en-US" dirty="0" err="1" smtClean="0"/>
              <a:t>hemolysis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low serum ceruloplasmin value (&lt;20 mg/</a:t>
            </a:r>
            <a:r>
              <a:rPr lang="en-US" dirty="0" err="1" smtClean="0"/>
              <a:t>dL</a:t>
            </a:r>
            <a:r>
              <a:rPr lang="en-US" dirty="0" smtClean="0"/>
              <a:t>) is indicative of Wilson's disease.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3581400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Although a urine toxicology screen is advised for a young patient presenting with overt psychotic features and hepatitis, substance abuse would not explain this patient's </a:t>
            </a:r>
            <a:r>
              <a:rPr lang="en-US" dirty="0" err="1" smtClean="0"/>
              <a:t>hemolysis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Drug induced hepatitis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drug metabolism </a:t>
            </a:r>
          </a:p>
          <a:p>
            <a:r>
              <a:rPr lang="en-US" sz="2400" dirty="0" smtClean="0"/>
              <a:t>is conversion of fat soluble drugs to water soluble metabolites </a:t>
            </a:r>
            <a:r>
              <a:rPr lang="en-US" sz="2400" dirty="0" err="1" smtClean="0"/>
              <a:t>occures</a:t>
            </a:r>
            <a:r>
              <a:rPr lang="en-US" sz="2400" dirty="0" smtClean="0"/>
              <a:t> in the liver.</a:t>
            </a:r>
          </a:p>
          <a:p>
            <a:r>
              <a:rPr lang="en-US" sz="2400" dirty="0" smtClean="0"/>
              <a:t>This mechanism is mediated by </a:t>
            </a:r>
            <a:r>
              <a:rPr lang="en-US" sz="2400" dirty="0" err="1" smtClean="0"/>
              <a:t>agroup</a:t>
            </a:r>
            <a:r>
              <a:rPr lang="en-US" sz="2400" dirty="0" smtClean="0"/>
              <a:t> of mixed function </a:t>
            </a:r>
            <a:r>
              <a:rPr lang="en-US" sz="2400" b="1" dirty="0" err="1" smtClean="0"/>
              <a:t>oxidase</a:t>
            </a:r>
            <a:r>
              <a:rPr lang="en-US" sz="2400" b="1" dirty="0" smtClean="0"/>
              <a:t> enzymes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Two types of reaction takes place:</a:t>
            </a:r>
          </a:p>
          <a:p>
            <a:r>
              <a:rPr lang="en-US" sz="2400" dirty="0" smtClean="0"/>
              <a:t>Type </a:t>
            </a:r>
            <a:r>
              <a:rPr lang="en-US" sz="2400" b="1" dirty="0" smtClean="0"/>
              <a:t>I</a:t>
            </a:r>
            <a:r>
              <a:rPr lang="en-US" sz="2400" dirty="0" smtClean="0"/>
              <a:t> reaction:</a:t>
            </a:r>
          </a:p>
          <a:p>
            <a:pPr>
              <a:buNone/>
            </a:pPr>
            <a:r>
              <a:rPr lang="en-US" sz="2400" dirty="0" smtClean="0"/>
              <a:t>           oxidation or reduction of drugs.</a:t>
            </a:r>
          </a:p>
          <a:p>
            <a:r>
              <a:rPr lang="en-US" sz="2400" dirty="0" smtClean="0"/>
              <a:t>Type</a:t>
            </a:r>
            <a:r>
              <a:rPr lang="en-US" sz="2400" b="1" dirty="0" smtClean="0"/>
              <a:t> II </a:t>
            </a:r>
            <a:r>
              <a:rPr lang="en-US" sz="2400" dirty="0" smtClean="0"/>
              <a:t>reaction :</a:t>
            </a:r>
          </a:p>
          <a:p>
            <a:pPr>
              <a:buNone/>
            </a:pPr>
            <a:r>
              <a:rPr lang="en-US" sz="2400" dirty="0" smtClean="0"/>
              <a:t>           conjugation ----- metabolites of no pharmacological activity -------- excreted in the bile or urine</a:t>
            </a:r>
          </a:p>
          <a:p>
            <a:r>
              <a:rPr lang="en-US" sz="2400" dirty="0" smtClean="0"/>
              <a:t>The rate of drug metabolism varies in relation to :</a:t>
            </a:r>
          </a:p>
          <a:p>
            <a:pPr>
              <a:buNone/>
            </a:pPr>
            <a:r>
              <a:rPr lang="en-US" sz="2400" dirty="0" smtClean="0"/>
              <a:t>            -  genetic factors.</a:t>
            </a:r>
          </a:p>
          <a:p>
            <a:pPr>
              <a:buNone/>
            </a:pPr>
            <a:r>
              <a:rPr lang="en-US" sz="2400" dirty="0" smtClean="0"/>
              <a:t>             - nutritional factors.</a:t>
            </a:r>
          </a:p>
          <a:p>
            <a:pPr>
              <a:buNone/>
            </a:pPr>
            <a:r>
              <a:rPr lang="en-US" sz="2400" dirty="0" smtClean="0"/>
              <a:t>             - induction or inhibition of the enzymes.</a:t>
            </a:r>
          </a:p>
          <a:p>
            <a:pPr>
              <a:buNone/>
            </a:pPr>
            <a:r>
              <a:rPr lang="en-US" sz="2400" dirty="0" smtClean="0"/>
              <a:t>              - drug interactions 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A 42-year-old man has a 2-week history of jaundice, low-grade fever, and fatigue. No chronic illness before.</a:t>
            </a:r>
          </a:p>
          <a:p>
            <a:r>
              <a:rPr lang="en-US" sz="2800" dirty="0" smtClean="0"/>
              <a:t> He has consumed at least one bottle of rum daily for 15 years and has taken acetaminophen, 1 g daily, for the past 3 days. no history of injection drug use, blood transfusions, or known exposure to anyone with hepatitis. </a:t>
            </a:r>
          </a:p>
          <a:p>
            <a:r>
              <a:rPr lang="en-US" sz="2800" dirty="0" smtClean="0"/>
              <a:t>examination, temperature is 37.9 °C , pulse rate is 100/min and regular, and blood pressure is 110/70 mm Hg. Jaundice, spider </a:t>
            </a:r>
            <a:r>
              <a:rPr lang="en-US" sz="2800" dirty="0" err="1" smtClean="0"/>
              <a:t>angiomata</a:t>
            </a:r>
            <a:r>
              <a:rPr lang="en-US" sz="2800" dirty="0" smtClean="0"/>
              <a:t>, and mild muscle wasting are noted. Abdominal examination shows mild </a:t>
            </a:r>
            <a:r>
              <a:rPr lang="en-US" sz="2800" dirty="0" err="1" smtClean="0"/>
              <a:t>splenomegaly</a:t>
            </a:r>
            <a:r>
              <a:rPr lang="en-US" sz="2800" dirty="0" smtClean="0"/>
              <a:t>, no hepatomegaly, and no </a:t>
            </a:r>
            <a:r>
              <a:rPr lang="en-US" sz="2800" dirty="0" err="1" smtClean="0"/>
              <a:t>ascites</a:t>
            </a:r>
            <a:r>
              <a:rPr lang="en-US" sz="2800" dirty="0" smtClean="0"/>
              <a:t>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25482" y="1219200"/>
          <a:ext cx="5693036" cy="4927220"/>
        </p:xfrm>
        <a:graphic>
          <a:graphicData uri="http://schemas.openxmlformats.org/drawingml/2006/table">
            <a:tbl>
              <a:tblPr/>
              <a:tblGrid>
                <a:gridCol w="2846518"/>
                <a:gridCol w="2846518"/>
              </a:tblGrid>
              <a:tr h="371689">
                <a:tc gridSpan="2">
                  <a:txBody>
                    <a:bodyPr/>
                    <a:lstStyle/>
                    <a:p>
                      <a:r>
                        <a:rPr lang="en-US" sz="1700" b="1" dirty="0"/>
                        <a:t>Laboratory Studies</a:t>
                      </a:r>
                    </a:p>
                  </a:txBody>
                  <a:tcPr marL="85396" marR="85396" marT="42698" marB="426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Hemoglobin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12.8 g/dL (128 g/L)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Leukocyte count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 sz="1700"/>
                        <a:t>3400/μ</a:t>
                      </a:r>
                      <a:r>
                        <a:rPr lang="en-US" sz="1700"/>
                        <a:t>L (3.4 × 10</a:t>
                      </a:r>
                      <a:r>
                        <a:rPr lang="en-US" sz="1700" baseline="30000"/>
                        <a:t>9</a:t>
                      </a:r>
                      <a:r>
                        <a:rPr lang="en-US" sz="1700"/>
                        <a:t>/L) 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Platelet count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 sz="1700"/>
                        <a:t>99,000/μ</a:t>
                      </a:r>
                      <a:r>
                        <a:rPr lang="en-US" sz="1700"/>
                        <a:t>L (99 × 10</a:t>
                      </a:r>
                      <a:r>
                        <a:rPr lang="en-US" sz="1700" baseline="30000"/>
                        <a:t>9</a:t>
                      </a:r>
                      <a:r>
                        <a:rPr lang="en-US" sz="1700"/>
                        <a:t>/L) 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1236">
                <a:tc>
                  <a:txBody>
                    <a:bodyPr/>
                    <a:lstStyle/>
                    <a:p>
                      <a:r>
                        <a:rPr lang="en-US" sz="1700"/>
                        <a:t>Serum aspartate aminotransferase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124 U/L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1236">
                <a:tc>
                  <a:txBody>
                    <a:bodyPr/>
                    <a:lstStyle/>
                    <a:p>
                      <a:r>
                        <a:rPr lang="en-US" sz="1700"/>
                        <a:t>Serum alanine aminotransferase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57 U/L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Serum total bilirubin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6.2 mg/dL (106.02 </a:t>
                      </a:r>
                      <a:r>
                        <a:rPr lang="el-GR" sz="1700"/>
                        <a:t>μ</a:t>
                      </a:r>
                      <a:r>
                        <a:rPr lang="en-US" sz="1700"/>
                        <a:t>mol/L)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Serum direct bilirubin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3.8 mg/dL (64.98 </a:t>
                      </a:r>
                      <a:r>
                        <a:rPr lang="el-GR" sz="1700"/>
                        <a:t>μ</a:t>
                      </a:r>
                      <a:r>
                        <a:rPr lang="en-US" sz="1700"/>
                        <a:t>mol/L)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Serum albumin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3.4 g/dL (34 g/L)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689">
                <a:tc>
                  <a:txBody>
                    <a:bodyPr/>
                    <a:lstStyle/>
                    <a:p>
                      <a:r>
                        <a:rPr lang="en-US" sz="1700"/>
                        <a:t>INR 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1700"/>
                        <a:t>1.2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1236">
                <a:tc>
                  <a:txBody>
                    <a:bodyPr/>
                    <a:lstStyle/>
                    <a:p>
                      <a:r>
                        <a:rPr lang="en-US" sz="1700"/>
                        <a:t>IgG antibody to hepatitis A virus (IgG anti-HAV)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Positive</a:t>
                      </a:r>
                    </a:p>
                  </a:txBody>
                  <a:tcPr marL="85396" marR="85396" marT="42698" marB="4269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Which of the following is the most likely diagnosis?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5100" dirty="0" smtClean="0"/>
              <a:t> A)  Hepatitis A.</a:t>
            </a:r>
          </a:p>
          <a:p>
            <a:r>
              <a:rPr lang="en-US" sz="5100" dirty="0" smtClean="0"/>
              <a:t> B ) Sepsis.</a:t>
            </a:r>
          </a:p>
          <a:p>
            <a:r>
              <a:rPr lang="en-US" sz="5100" dirty="0" smtClean="0"/>
              <a:t> C ) Acetaminophen hepatotoxicity .</a:t>
            </a:r>
          </a:p>
          <a:p>
            <a:r>
              <a:rPr lang="en-US" sz="5100" dirty="0" smtClean="0"/>
              <a:t>D ) Alcoholic hepatitis .</a:t>
            </a:r>
          </a:p>
          <a:p>
            <a:r>
              <a:rPr lang="en-US" sz="5100" dirty="0" smtClean="0"/>
              <a:t>E ) Autoimmune hepatitis .</a:t>
            </a:r>
          </a:p>
          <a:p>
            <a:pPr>
              <a:buNone/>
            </a:pPr>
            <a:r>
              <a:rPr lang="en-US" sz="5100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Hepatitis A is associated with both AST and ALT values &gt;500 U/L, with the ALT greater than AST. In addition</a:t>
            </a:r>
          </a:p>
          <a:p>
            <a:r>
              <a:rPr lang="en-US" dirty="0" smtClean="0"/>
              <a:t>a positive </a:t>
            </a:r>
            <a:r>
              <a:rPr lang="en-US" dirty="0" err="1" smtClean="0"/>
              <a:t>IgG</a:t>
            </a:r>
            <a:r>
              <a:rPr lang="en-US" dirty="0" smtClean="0"/>
              <a:t> antibody to hepatitis A virus (</a:t>
            </a:r>
            <a:r>
              <a:rPr lang="en-US" dirty="0" err="1" smtClean="0"/>
              <a:t>IgG</a:t>
            </a:r>
            <a:r>
              <a:rPr lang="en-US" dirty="0" smtClean="0"/>
              <a:t> anti-HAV) is consistent with a remote prior infection . Patients with alcoholism have an increased risk of infection, but sepsis is unlikely because of the absence of </a:t>
            </a:r>
            <a:r>
              <a:rPr lang="en-US" dirty="0" err="1" smtClean="0"/>
              <a:t>leukocytosis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acetaminophen doses of &gt;3 g/d are probably needed to cause hepatotoxicity, even for patients with alcoholism. </a:t>
            </a:r>
          </a:p>
          <a:p>
            <a:r>
              <a:rPr lang="en-US" dirty="0" smtClean="0"/>
              <a:t>In addition, acetaminophen toxicity typically results in AST and ALT values &gt;5000 U/L. A patient with autoimmune hepatitis would generally have AST and ALT values similar to those of a patient with acute viral hepatitis.</a:t>
            </a:r>
            <a:endParaRPr lang="ar-S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133600"/>
            <a:ext cx="7010400" cy="3992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/>
              <a:t>Thank you</a:t>
            </a:r>
            <a:endParaRPr lang="ar-SA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Clinical and </a:t>
            </a:r>
            <a:r>
              <a:rPr lang="en-US" sz="3600" b="1" dirty="0" err="1" smtClean="0"/>
              <a:t>pathophysiological</a:t>
            </a:r>
            <a:r>
              <a:rPr lang="en-US" sz="3600" b="1" dirty="0" smtClean="0"/>
              <a:t> Manifestations of drug hepatotoxicity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Clinical:-</a:t>
            </a:r>
          </a:p>
          <a:p>
            <a:r>
              <a:rPr lang="en-US" dirty="0" smtClean="0"/>
              <a:t> mild asymptomatic biochemical abnormalities </a:t>
            </a:r>
          </a:p>
          <a:p>
            <a:r>
              <a:rPr lang="en-US" dirty="0" smtClean="0"/>
              <a:t>A cute illness with jaundice that resembles viral hepatitis .</a:t>
            </a:r>
          </a:p>
          <a:p>
            <a:r>
              <a:rPr lang="en-US" dirty="0" smtClean="0"/>
              <a:t> acute liver failure.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6200" b="1" u="sng" dirty="0" smtClean="0">
                <a:solidFill>
                  <a:srgbClr val="FF0000"/>
                </a:solidFill>
              </a:rPr>
              <a:t>pathological </a:t>
            </a:r>
          </a:p>
          <a:p>
            <a:pPr>
              <a:buNone/>
            </a:pPr>
            <a:r>
              <a:rPr lang="en-US" sz="6200" b="1" dirty="0" smtClean="0"/>
              <a:t>  ( direct hepatic injurey). </a:t>
            </a:r>
          </a:p>
          <a:p>
            <a:pPr>
              <a:buNone/>
            </a:pPr>
            <a:r>
              <a:rPr lang="en-US" sz="6200" dirty="0" smtClean="0"/>
              <a:t>       Abnormal LFT: raised transaminases levels 2-3  times of normal.</a:t>
            </a:r>
          </a:p>
          <a:p>
            <a:pPr>
              <a:buNone/>
            </a:pPr>
            <a:r>
              <a:rPr lang="en-US" sz="6200" b="1" dirty="0" smtClean="0"/>
              <a:t>       (Cholestatic Injury).</a:t>
            </a:r>
          </a:p>
          <a:p>
            <a:pPr lvl="1">
              <a:buNone/>
            </a:pPr>
            <a:r>
              <a:rPr lang="en-US" sz="6200" dirty="0" smtClean="0"/>
              <a:t>Elevated </a:t>
            </a:r>
            <a:r>
              <a:rPr lang="en-US" sz="6200" dirty="0" err="1" smtClean="0"/>
              <a:t>Alk</a:t>
            </a:r>
            <a:r>
              <a:rPr lang="en-US" sz="6200" dirty="0" smtClean="0"/>
              <a:t> phosphatase &amp; Elevated GGT.</a:t>
            </a:r>
          </a:p>
          <a:p>
            <a:pPr lvl="1">
              <a:buNone/>
            </a:pPr>
            <a:r>
              <a:rPr lang="en-US" sz="6200" dirty="0" smtClean="0"/>
              <a:t>Manifested by jaundice and </a:t>
            </a:r>
            <a:r>
              <a:rPr lang="en-US" sz="6200" dirty="0" err="1" smtClean="0"/>
              <a:t>pruritis</a:t>
            </a:r>
            <a:r>
              <a:rPr lang="en-US" sz="6200" dirty="0" smtClean="0"/>
              <a:t>. AMA –</a:t>
            </a:r>
            <a:r>
              <a:rPr lang="en-US" sz="6200" dirty="0" err="1" smtClean="0"/>
              <a:t>ve</a:t>
            </a:r>
            <a:r>
              <a:rPr lang="en-US" sz="6200" dirty="0" smtClean="0"/>
              <a:t>.</a:t>
            </a:r>
          </a:p>
          <a:p>
            <a:pPr lvl="1">
              <a:buNone/>
            </a:pPr>
            <a:r>
              <a:rPr lang="en-US" sz="6200" b="1" dirty="0" smtClean="0"/>
              <a:t>(Chronic hepatitis):</a:t>
            </a:r>
          </a:p>
          <a:p>
            <a:pPr lvl="1">
              <a:buNone/>
            </a:pPr>
            <a:r>
              <a:rPr lang="en-US" sz="6200" dirty="0" smtClean="0"/>
              <a:t>resemble chronic active hepatitis including cirrhosis as well as a form of chronic autoimmune hepatitis.</a:t>
            </a:r>
            <a:r>
              <a:rPr lang="en-US" sz="6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pitchFamily="34" charset="0"/>
              </a:rPr>
              <a:t> </a:t>
            </a:r>
            <a:r>
              <a:rPr lang="en-US" sz="6200" dirty="0" smtClean="0"/>
              <a:t>Methyldopa . </a:t>
            </a:r>
            <a:r>
              <a:rPr lang="en-US" sz="6200" dirty="0" err="1" smtClean="0"/>
              <a:t>Nitrofurantoin</a:t>
            </a:r>
            <a:r>
              <a:rPr lang="en-US" sz="6200" dirty="0" smtClean="0"/>
              <a:t> . </a:t>
            </a:r>
            <a:r>
              <a:rPr lang="en-US" sz="6200" dirty="0" err="1" smtClean="0"/>
              <a:t>Diclofenac</a:t>
            </a:r>
            <a:r>
              <a:rPr lang="en-US" sz="6200" dirty="0" smtClean="0"/>
              <a:t>.</a:t>
            </a:r>
          </a:p>
          <a:p>
            <a:pPr lvl="1">
              <a:buNone/>
            </a:pPr>
            <a:r>
              <a:rPr lang="en-US" sz="6200" b="1" dirty="0" smtClean="0"/>
              <a:t>(Vascular injury):</a:t>
            </a:r>
          </a:p>
          <a:p>
            <a:pPr lvl="1">
              <a:buNone/>
            </a:pPr>
            <a:r>
              <a:rPr lang="en-US" sz="6200" dirty="0" smtClean="0"/>
              <a:t>May involve all of the vascular components of the liver, including the sinusoids, hepatic veins, and hepatic arteries.</a:t>
            </a:r>
          </a:p>
          <a:p>
            <a:pPr lvl="1">
              <a:buNone/>
            </a:pPr>
            <a:r>
              <a:rPr lang="en-US" sz="6200" dirty="0" smtClean="0"/>
              <a:t>Manifested by: Mild viral-like illness →→ </a:t>
            </a:r>
            <a:r>
              <a:rPr lang="en-US" sz="6200" dirty="0" err="1" smtClean="0"/>
              <a:t>Fulminent</a:t>
            </a:r>
            <a:r>
              <a:rPr lang="en-US" sz="6200" dirty="0" smtClean="0"/>
              <a:t> hepatic failure.</a:t>
            </a:r>
          </a:p>
          <a:p>
            <a:pPr lvl="1">
              <a:buNone/>
            </a:pPr>
            <a:r>
              <a:rPr lang="en-US" sz="6200" b="1" dirty="0" smtClean="0"/>
              <a:t>(</a:t>
            </a:r>
            <a:r>
              <a:rPr lang="en-US" sz="6200" b="1" dirty="0" err="1" smtClean="0"/>
              <a:t>neoplastic</a:t>
            </a:r>
            <a:r>
              <a:rPr lang="en-US" sz="6200" b="1" dirty="0" smtClean="0"/>
              <a:t>  lesions):</a:t>
            </a:r>
          </a:p>
          <a:p>
            <a:pPr lvl="1">
              <a:buNone/>
            </a:pPr>
            <a:r>
              <a:rPr lang="en-US" sz="6200" dirty="0" smtClean="0"/>
              <a:t>Focal </a:t>
            </a:r>
            <a:r>
              <a:rPr lang="en-US" sz="6200" dirty="0" err="1" smtClean="0"/>
              <a:t>noduler</a:t>
            </a:r>
            <a:r>
              <a:rPr lang="en-US" sz="6200" dirty="0" smtClean="0"/>
              <a:t> hyperplasia ,Adenoma, </a:t>
            </a:r>
            <a:r>
              <a:rPr lang="en-US" sz="6200" dirty="0" err="1" smtClean="0"/>
              <a:t>Hepatocelluler</a:t>
            </a:r>
            <a:r>
              <a:rPr lang="en-US" sz="6200" dirty="0" smtClean="0"/>
              <a:t> carcinoma , </a:t>
            </a:r>
          </a:p>
          <a:p>
            <a:pPr lvl="1">
              <a:buNone/>
            </a:pPr>
            <a:r>
              <a:rPr lang="en-US" sz="6200" dirty="0" err="1" smtClean="0"/>
              <a:t>Angiosarcom</a:t>
            </a:r>
            <a:r>
              <a:rPr lang="en-US" sz="6200" dirty="0" smtClean="0"/>
              <a:t>….   Manifested by hepatic mass.(</a:t>
            </a:r>
            <a:r>
              <a:rPr lang="en-US" sz="6600" dirty="0" err="1" smtClean="0"/>
              <a:t>aflatoxin</a:t>
            </a:r>
            <a:r>
              <a:rPr lang="en-US" sz="6600" dirty="0" smtClean="0"/>
              <a:t>, oral contraceptives)</a:t>
            </a:r>
            <a:endParaRPr lang="en-US" sz="6200" dirty="0" smtClean="0"/>
          </a:p>
          <a:p>
            <a:pPr lvl="1">
              <a:buNone/>
            </a:pPr>
            <a:endParaRPr lang="en-US" sz="6200" dirty="0" smtClean="0"/>
          </a:p>
          <a:p>
            <a:pPr lvl="1">
              <a:buNone/>
            </a:pPr>
            <a:endParaRPr lang="en-US" sz="6200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Acute </a:t>
            </a:r>
            <a:r>
              <a:rPr lang="en-US" sz="3200" dirty="0" err="1"/>
              <a:t>Hepatocelluler</a:t>
            </a:r>
            <a:r>
              <a:rPr lang="en-US" sz="3200" dirty="0"/>
              <a:t> Injury</a:t>
            </a:r>
            <a:br>
              <a:rPr lang="en-US" sz="3200" dirty="0"/>
            </a:br>
            <a:r>
              <a:rPr lang="en-US" sz="3200" dirty="0"/>
              <a:t>(Direct toxic reaction)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4038600" cy="533400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Anesthetics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Halothane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Isoflurane</a:t>
            </a:r>
            <a:endParaRPr lang="en-US" sz="2000" dirty="0"/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Antimicrobials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INH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Rifampin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 err="1"/>
              <a:t>Ketoconazole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Sulfonamides</a:t>
            </a:r>
          </a:p>
          <a:p>
            <a:pPr lvl="1">
              <a:lnSpc>
                <a:spcPct val="80000"/>
              </a:lnSpc>
            </a:pPr>
            <a:endParaRPr lang="en-US" sz="200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Anticonvulsants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Phenytoin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 err="1"/>
              <a:t>Valproic</a:t>
            </a:r>
            <a:r>
              <a:rPr lang="en-US" sz="2000" dirty="0"/>
              <a:t> acid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Carbamazipine</a:t>
            </a:r>
            <a:endParaRPr lang="en-US" sz="2000" dirty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600201"/>
            <a:ext cx="4038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NSAIDS &amp; analgesics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Acetaminophen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Piroxicam,Diclofenac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 err="1"/>
              <a:t>Sulindac</a:t>
            </a:r>
            <a:endParaRPr lang="en-US" sz="2000" dirty="0"/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</a:rPr>
              <a:t>Miscellaneous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Labetalol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Nicotinic acid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Propylthiouracil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09600" y="914400"/>
            <a:ext cx="165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chemeClr val="accent2"/>
                </a:solidFill>
              </a:rPr>
              <a:t>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Drugs causing chronic cholestasis </a:t>
            </a:r>
            <a:br>
              <a:rPr lang="en-US" sz="3200" dirty="0"/>
            </a:br>
            <a:r>
              <a:rPr lang="en-US" sz="3200" dirty="0"/>
              <a:t>and the vanishing bile duct syndrome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2895600" cy="5029200"/>
          </a:xfrm>
          <a:solidFill>
            <a:schemeClr val="bg2"/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400" dirty="0">
                <a:solidFill>
                  <a:srgbClr val="FF0000"/>
                </a:solidFill>
              </a:rPr>
              <a:t>Antibiotics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000" dirty="0" err="1">
                <a:solidFill>
                  <a:schemeClr val="accent1"/>
                </a:solidFill>
              </a:rPr>
              <a:t>Ampicillin</a:t>
            </a:r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 err="1">
                <a:solidFill>
                  <a:schemeClr val="accent1"/>
                </a:solidFill>
              </a:rPr>
              <a:t>Augmentin</a:t>
            </a:r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 err="1">
                <a:solidFill>
                  <a:schemeClr val="accent1"/>
                </a:solidFill>
              </a:rPr>
              <a:t>Clindamycin</a:t>
            </a:r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>
                <a:solidFill>
                  <a:schemeClr val="accent1"/>
                </a:solidFill>
              </a:rPr>
              <a:t>Erythromycin</a:t>
            </a:r>
          </a:p>
          <a:p>
            <a:r>
              <a:rPr lang="en-US" sz="2000" dirty="0"/>
              <a:t>Organic arsenicals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Septrin</a:t>
            </a:r>
          </a:p>
          <a:p>
            <a:r>
              <a:rPr lang="en-US" sz="2000" dirty="0">
                <a:solidFill>
                  <a:schemeClr val="accent1"/>
                </a:solidFill>
              </a:rPr>
              <a:t>Tetracycline</a:t>
            </a:r>
          </a:p>
          <a:p>
            <a:r>
              <a:rPr lang="en-US" sz="2000" dirty="0" err="1"/>
              <a:t>Thiabebdazole</a:t>
            </a:r>
            <a:endParaRPr lang="en-US" sz="2000" dirty="0"/>
          </a:p>
          <a:p>
            <a:r>
              <a:rPr lang="en-US" sz="2000" dirty="0" err="1"/>
              <a:t>Troleandomycin</a:t>
            </a:r>
            <a:endParaRPr lang="en-US" sz="2000" dirty="0"/>
          </a:p>
          <a:p>
            <a:pPr>
              <a:buFont typeface="Wingdings" pitchFamily="2" charset="2"/>
              <a:buNone/>
            </a:pPr>
            <a:endParaRPr lang="en-US" sz="2000" dirty="0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505200" y="1600200"/>
            <a:ext cx="2590800" cy="5105400"/>
          </a:xfrm>
          <a:solidFill>
            <a:schemeClr val="bg2"/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400" dirty="0">
                <a:solidFill>
                  <a:srgbClr val="FF0000"/>
                </a:solidFill>
              </a:rPr>
              <a:t>Psychotropic</a:t>
            </a:r>
          </a:p>
          <a:p>
            <a:pPr algn="ctr">
              <a:buFont typeface="Wingdings" pitchFamily="2" charset="2"/>
              <a:buNone/>
            </a:pPr>
            <a:endParaRPr lang="en-US" sz="2400" dirty="0">
              <a:solidFill>
                <a:srgbClr val="FFFF00"/>
              </a:solidFill>
            </a:endParaRPr>
          </a:p>
          <a:p>
            <a:r>
              <a:rPr lang="en-US" sz="1800" dirty="0" err="1">
                <a:solidFill>
                  <a:schemeClr val="accent1"/>
                </a:solidFill>
              </a:rPr>
              <a:t>Amitriptyline</a:t>
            </a:r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800" dirty="0">
                <a:solidFill>
                  <a:schemeClr val="accent1"/>
                </a:solidFill>
              </a:rPr>
              <a:t>Barbiturates</a:t>
            </a:r>
          </a:p>
          <a:p>
            <a:r>
              <a:rPr lang="en-US" sz="1800" dirty="0" err="1">
                <a:solidFill>
                  <a:schemeClr val="accent1"/>
                </a:solidFill>
              </a:rPr>
              <a:t>Carbamazipine</a:t>
            </a:r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800" dirty="0">
                <a:solidFill>
                  <a:schemeClr val="accent1"/>
                </a:solidFill>
              </a:rPr>
              <a:t>Chlorpromazine</a:t>
            </a:r>
          </a:p>
          <a:p>
            <a:r>
              <a:rPr lang="en-US" sz="1800" dirty="0">
                <a:solidFill>
                  <a:schemeClr val="accent1"/>
                </a:solidFill>
              </a:rPr>
              <a:t>Haloperidol</a:t>
            </a:r>
          </a:p>
          <a:p>
            <a:r>
              <a:rPr lang="en-US" sz="1800" dirty="0" err="1"/>
              <a:t>Imipramide</a:t>
            </a:r>
            <a:endParaRPr lang="en-US" sz="1800" dirty="0"/>
          </a:p>
          <a:p>
            <a:r>
              <a:rPr lang="en-US" sz="1800" dirty="0" err="1">
                <a:solidFill>
                  <a:schemeClr val="accent1"/>
                </a:solidFill>
              </a:rPr>
              <a:t>phenothiazines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477000" y="1600200"/>
            <a:ext cx="2362200" cy="51244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</a:rPr>
              <a:t>Miscellaneous</a:t>
            </a:r>
          </a:p>
          <a:p>
            <a:pPr algn="ctr">
              <a:spcBef>
                <a:spcPct val="50000"/>
              </a:spcBef>
            </a:pPr>
            <a:endParaRPr lang="en-US" sz="2400" dirty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 err="1"/>
              <a:t>Aprindine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>
                <a:solidFill>
                  <a:schemeClr val="accent1"/>
                </a:solidFill>
              </a:rPr>
              <a:t>Azathioprine</a:t>
            </a:r>
            <a:endParaRPr lang="en-US" sz="1200" dirty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Carbutamide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Ciproheptadine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>
                <a:solidFill>
                  <a:schemeClr val="accent1"/>
                </a:solidFill>
              </a:rPr>
              <a:t>Chlorthiazide</a:t>
            </a:r>
            <a:endParaRPr lang="en-US" sz="1200" dirty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cyamemazine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>
                <a:solidFill>
                  <a:schemeClr val="accent1"/>
                </a:solidFill>
              </a:rPr>
              <a:t>Ibuprphen</a:t>
            </a:r>
            <a:r>
              <a:rPr lang="en-US" sz="1200" dirty="0">
                <a:solidFill>
                  <a:schemeClr val="accent1"/>
                </a:solidFill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>
                <a:solidFill>
                  <a:schemeClr val="accent1"/>
                </a:solidFill>
              </a:rPr>
              <a:t> </a:t>
            </a:r>
            <a:r>
              <a:rPr lang="en-US" sz="1200" dirty="0" err="1">
                <a:solidFill>
                  <a:schemeClr val="accent1"/>
                </a:solidFill>
              </a:rPr>
              <a:t>Cimetidine</a:t>
            </a:r>
            <a:endParaRPr lang="en-US" sz="1200" dirty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Prochlorperazine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Terbinafine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Terfenadine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>
                <a:solidFill>
                  <a:schemeClr val="accent1"/>
                </a:solidFill>
              </a:rPr>
              <a:t>Tolbutamide</a:t>
            </a:r>
            <a:endParaRPr lang="en-US" sz="1200" dirty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Ticlodipine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/>
              <a:t> </a:t>
            </a:r>
            <a:r>
              <a:rPr lang="en-US" sz="1200" dirty="0" err="1"/>
              <a:t>Xenalamine</a:t>
            </a:r>
            <a:endParaRPr lang="en-US" sz="1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dirty="0" err="1">
                <a:solidFill>
                  <a:schemeClr val="accent1"/>
                </a:solidFill>
              </a:rPr>
              <a:t>Ethenyl</a:t>
            </a:r>
            <a:r>
              <a:rPr lang="en-US" sz="1200" dirty="0">
                <a:solidFill>
                  <a:schemeClr val="accent1"/>
                </a:solidFill>
              </a:rPr>
              <a:t> </a:t>
            </a:r>
            <a:r>
              <a:rPr lang="en-US" sz="1200" dirty="0" err="1">
                <a:solidFill>
                  <a:schemeClr val="accent1"/>
                </a:solidFill>
              </a:rPr>
              <a:t>estradiol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Diagnosis of drug induced liver disease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Key elements for attributing liver injury to a drug include :</a:t>
            </a:r>
          </a:p>
          <a:p>
            <a:r>
              <a:rPr lang="en-US" dirty="0" smtClean="0"/>
              <a:t>Exposure must precede the onset of liver injury .</a:t>
            </a:r>
          </a:p>
          <a:p>
            <a:r>
              <a:rPr lang="en-US" dirty="0" smtClean="0"/>
              <a:t>Underlying liver disease should be excluded.</a:t>
            </a:r>
          </a:p>
          <a:p>
            <a:r>
              <a:rPr lang="en-US" dirty="0" smtClean="0"/>
              <a:t>Injury may improve when the drug is stopped (although in some cases injury may initially worsen for days or weeks).</a:t>
            </a:r>
          </a:p>
          <a:p>
            <a:r>
              <a:rPr lang="en-US" sz="3200" dirty="0" smtClean="0"/>
              <a:t>Liver injury may have recurred more rapidly and severely after repeated exposure .</a:t>
            </a:r>
          </a:p>
          <a:p>
            <a:pPr>
              <a:buNone/>
            </a:pPr>
            <a:r>
              <a:rPr lang="en-US" sz="3200" dirty="0" smtClean="0"/>
              <a:t>                       In acute </a:t>
            </a:r>
            <a:r>
              <a:rPr lang="en-US" sz="3200" dirty="0" err="1" smtClean="0"/>
              <a:t>hepatocelluler</a:t>
            </a:r>
            <a:r>
              <a:rPr lang="en-US" sz="3200" dirty="0" smtClean="0"/>
              <a:t> injury</a:t>
            </a:r>
          </a:p>
          <a:p>
            <a:pPr lvl="3"/>
            <a:r>
              <a:rPr lang="en-US" sz="3200" dirty="0" smtClean="0"/>
              <a:t>50% reduction in hepatic –associated enzymes after 2 weeks</a:t>
            </a:r>
          </a:p>
          <a:p>
            <a:pPr lvl="3"/>
            <a:r>
              <a:rPr lang="en-US" sz="3200" dirty="0" smtClean="0"/>
              <a:t>Return to normal by 4 weeks</a:t>
            </a:r>
          </a:p>
          <a:p>
            <a:pPr lvl="3">
              <a:buNone/>
            </a:pPr>
            <a:r>
              <a:rPr lang="en-US" sz="3200" dirty="0" smtClean="0"/>
              <a:t>In </a:t>
            </a:r>
            <a:r>
              <a:rPr lang="en-US" sz="3200" dirty="0" err="1" smtClean="0"/>
              <a:t>cholestatic</a:t>
            </a:r>
            <a:r>
              <a:rPr lang="en-US" sz="3200" dirty="0" smtClean="0"/>
              <a:t> injury</a:t>
            </a:r>
          </a:p>
          <a:p>
            <a:pPr lvl="3"/>
            <a:r>
              <a:rPr lang="en-US" sz="3200" dirty="0" smtClean="0"/>
              <a:t>May have prolonged recovery time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r>
              <a:rPr lang="en-US" sz="3200"/>
              <a:t>Natural History and Prognosis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When recognized promptly and the </a:t>
            </a:r>
            <a:r>
              <a:rPr lang="en-US" sz="2000" dirty="0" smtClean="0"/>
              <a:t>offending </a:t>
            </a:r>
            <a:r>
              <a:rPr lang="en-US" sz="2000" dirty="0"/>
              <a:t>agent is discontinued most cases </a:t>
            </a:r>
            <a:r>
              <a:rPr lang="en-US" sz="2000" dirty="0">
                <a:solidFill>
                  <a:srgbClr val="C00000"/>
                </a:solidFill>
              </a:rPr>
              <a:t>resolve without chronic </a:t>
            </a:r>
            <a:r>
              <a:rPr lang="en-US" sz="2000" dirty="0" err="1" smtClean="0">
                <a:solidFill>
                  <a:srgbClr val="C00000"/>
                </a:solidFill>
              </a:rPr>
              <a:t>sequalae</a:t>
            </a:r>
            <a:r>
              <a:rPr lang="en-US" sz="2000" dirty="0" smtClean="0">
                <a:solidFill>
                  <a:srgbClr val="C00000"/>
                </a:solidFill>
              </a:rPr>
              <a:t>.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Mortality principally depend on the </a:t>
            </a:r>
            <a:r>
              <a:rPr lang="en-US" sz="2000" dirty="0">
                <a:solidFill>
                  <a:srgbClr val="C00000"/>
                </a:solidFill>
              </a:rPr>
              <a:t>degree of </a:t>
            </a:r>
            <a:r>
              <a:rPr lang="en-US" sz="2000" dirty="0" err="1">
                <a:solidFill>
                  <a:srgbClr val="C00000"/>
                </a:solidFill>
              </a:rPr>
              <a:t>hepatocelluler</a:t>
            </a:r>
            <a:r>
              <a:rPr lang="en-US" sz="2000" dirty="0">
                <a:solidFill>
                  <a:srgbClr val="C00000"/>
                </a:solidFill>
              </a:rPr>
              <a:t> injury.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dirty="0"/>
              <a:t>10% mortality for agents causing </a:t>
            </a:r>
            <a:r>
              <a:rPr lang="en-US" sz="2000" dirty="0" err="1"/>
              <a:t>fulminant</a:t>
            </a:r>
            <a:r>
              <a:rPr lang="en-US" sz="2000" dirty="0"/>
              <a:t> hepatitis or toxic </a:t>
            </a:r>
            <a:r>
              <a:rPr lang="en-US" sz="2000" dirty="0" err="1"/>
              <a:t>steatosis</a:t>
            </a:r>
            <a:r>
              <a:rPr lang="en-US" sz="2000" dirty="0"/>
              <a:t>.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Agents that cause </a:t>
            </a:r>
            <a:r>
              <a:rPr lang="en-US" sz="2000" dirty="0" err="1"/>
              <a:t>cholestatic</a:t>
            </a:r>
            <a:r>
              <a:rPr lang="en-US" sz="2000" dirty="0"/>
              <a:t> injury rarely , if ever , produce acute </a:t>
            </a:r>
            <a:r>
              <a:rPr lang="en-US" sz="2000" dirty="0" smtClean="0"/>
              <a:t>fatalities.</a:t>
            </a: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The prognosis is worse whenever jaundice accompanies </a:t>
            </a:r>
            <a:r>
              <a:rPr lang="en-US" sz="2000" dirty="0" err="1"/>
              <a:t>hepatocelluler</a:t>
            </a:r>
            <a:r>
              <a:rPr lang="en-US" sz="2000" dirty="0"/>
              <a:t> injury.</a:t>
            </a:r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1437</TotalTime>
  <Words>2069</Words>
  <Application>Microsoft Office PowerPoint</Application>
  <PresentationFormat>On-screen Show (4:3)</PresentationFormat>
  <Paragraphs>393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ＭＳ Ｐゴシック</vt:lpstr>
      <vt:lpstr>Arial</vt:lpstr>
      <vt:lpstr>Calibri</vt:lpstr>
      <vt:lpstr>Symbol</vt:lpstr>
      <vt:lpstr>Times New Roman</vt:lpstr>
      <vt:lpstr>Verdana</vt:lpstr>
      <vt:lpstr>Wingdings</vt:lpstr>
      <vt:lpstr>Office Theme</vt:lpstr>
      <vt:lpstr>Non viral hepatitis </vt:lpstr>
      <vt:lpstr> Hepatitis:</vt:lpstr>
      <vt:lpstr>Drug induced hepatitis</vt:lpstr>
      <vt:lpstr>Clinical and pathophysiological Manifestations of drug hepatotoxicity</vt:lpstr>
      <vt:lpstr>PowerPoint Presentation</vt:lpstr>
      <vt:lpstr>Acute Hepatocelluler Injury (Direct toxic reaction)</vt:lpstr>
      <vt:lpstr>Drugs causing chronic cholestasis  and the vanishing bile duct syndrome</vt:lpstr>
      <vt:lpstr>Diagnosis of drug induced liver disease</vt:lpstr>
      <vt:lpstr>Natural History and Prognosis</vt:lpstr>
      <vt:lpstr>Alcoholic hepatitis </vt:lpstr>
      <vt:lpstr>PowerPoint Presentation</vt:lpstr>
      <vt:lpstr>PowerPoint Presentation</vt:lpstr>
      <vt:lpstr>Management of ALD</vt:lpstr>
      <vt:lpstr> metabolic causes of hepatitis </vt:lpstr>
      <vt:lpstr>Wilson Disease Neuropsychiatric Manifestations</vt:lpstr>
      <vt:lpstr>Wilson Disease Extrahepatic Manifestations</vt:lpstr>
      <vt:lpstr>PowerPoint Presentation</vt:lpstr>
      <vt:lpstr>Kayser-Fleischer Rings</vt:lpstr>
      <vt:lpstr>Wilson Disease Treatment Options</vt:lpstr>
      <vt:lpstr>Hepatic veno-oclusive syndrome</vt:lpstr>
      <vt:lpstr>PowerPoint Presentation</vt:lpstr>
      <vt:lpstr>haemochromatosis</vt:lpstr>
      <vt:lpstr>Clinical picture</vt:lpstr>
      <vt:lpstr>Diagnosis </vt:lpstr>
      <vt:lpstr>Treatment </vt:lpstr>
      <vt:lpstr>PowerPoint Presentation</vt:lpstr>
      <vt:lpstr>PowerPoint Presentation</vt:lpstr>
      <vt:lpstr>Which of the following studies is most likely to suggest the diagnosis?</vt:lpstr>
      <vt:lpstr>PowerPoint Presentation</vt:lpstr>
      <vt:lpstr>PowerPoint Presentation</vt:lpstr>
      <vt:lpstr>PowerPoint Presentation</vt:lpstr>
      <vt:lpstr>Which of the following is the most likely diagnosis?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viral hepatitis</dc:title>
  <dc:creator>Majed</dc:creator>
  <cp:lastModifiedBy>SARA</cp:lastModifiedBy>
  <cp:revision>124</cp:revision>
  <dcterms:created xsi:type="dcterms:W3CDTF">2006-08-16T00:00:00Z</dcterms:created>
  <dcterms:modified xsi:type="dcterms:W3CDTF">2020-06-20T07:52:40Z</dcterms:modified>
</cp:coreProperties>
</file>