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269" r:id="rId2"/>
    <p:sldId id="270" r:id="rId3"/>
    <p:sldId id="271" r:id="rId4"/>
    <p:sldId id="272" r:id="rId5"/>
    <p:sldId id="273" r:id="rId6"/>
    <p:sldId id="274" r:id="rId7"/>
    <p:sldId id="275" r:id="rId8"/>
    <p:sldId id="276" r:id="rId9"/>
    <p:sldId id="277" r:id="rId10"/>
    <p:sldId id="278" r:id="rId11"/>
    <p:sldId id="279" r:id="rId1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69" d="100"/>
          <a:sy n="69" d="100"/>
        </p:scale>
        <p:origin x="524" y="32"/>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76" d="100"/>
          <a:sy n="76" d="100"/>
        </p:scale>
        <p:origin x="253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12/8/2021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12/8/2021</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Insert a map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2401524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pPr/>
              <a:t>12/8/2021</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12/8/2021</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12/8/2021</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12/8/2021</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DF33987-6305-4E2A-BF18-EF013ECE927B}" type="datetimeFigureOut">
              <a:rPr lang="en-US" smtClean="0"/>
              <a:t>12/8/2021</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12/8/2021</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EDF33987-6305-4E2A-BF18-EF013ECE927B}" type="datetimeFigureOut">
              <a:rPr lang="en-US" smtClean="0"/>
              <a:t>12/8/2021</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EDF33987-6305-4E2A-BF18-EF013ECE927B}" type="datetimeFigureOut">
              <a:rPr lang="en-US" smtClean="0"/>
              <a:t>12/8/2021</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EDF33987-6305-4E2A-BF18-EF013ECE927B}" type="datetimeFigureOut">
              <a:rPr lang="en-US" smtClean="0"/>
              <a:t>12/8/2021</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12/8/2021</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DF33987-6305-4E2A-BF18-EF013ECE927B}" type="datetimeFigureOut">
              <a:rPr lang="en-US" smtClean="0"/>
              <a:t>12/8/2021</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EDF33987-6305-4E2A-BF18-EF013ECE927B}" type="datetimeFigureOut">
              <a:rPr lang="en-US" smtClean="0"/>
              <a:pPr/>
              <a:t>12/8/2021</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93812" y="1676400"/>
            <a:ext cx="9753600" cy="2133600"/>
          </a:xfrm>
        </p:spPr>
        <p:txBody>
          <a:bodyPr>
            <a:normAutofit/>
          </a:bodyPr>
          <a:lstStyle/>
          <a:p>
            <a:pPr algn="ctr"/>
            <a:r>
              <a:rPr lang="en-US" cap="none" dirty="0" smtClean="0">
                <a:solidFill>
                  <a:schemeClr val="tx1"/>
                </a:solidFill>
              </a:rPr>
              <a:t>Difference </a:t>
            </a:r>
            <a:r>
              <a:rPr lang="en-US" cap="none" dirty="0">
                <a:solidFill>
                  <a:schemeClr val="tx1"/>
                </a:solidFill>
              </a:rPr>
              <a:t>Between the State and the Government</a:t>
            </a:r>
          </a:p>
        </p:txBody>
      </p:sp>
      <p:sp>
        <p:nvSpPr>
          <p:cNvPr id="5" name="Subtitle 4"/>
          <p:cNvSpPr>
            <a:spLocks noGrp="1"/>
          </p:cNvSpPr>
          <p:nvPr>
            <p:ph type="subTitle" idx="1"/>
          </p:nvPr>
        </p:nvSpPr>
        <p:spPr>
          <a:xfrm>
            <a:off x="74612" y="5791200"/>
            <a:ext cx="7848600" cy="1143000"/>
          </a:xfrm>
        </p:spPr>
        <p:txBody>
          <a:bodyPr/>
          <a:lstStyle/>
          <a:p>
            <a:r>
              <a:rPr lang="pl-PL" sz="2000" dirty="0"/>
              <a:t>By: Fakrhy Aqili </a:t>
            </a:r>
            <a:endParaRPr lang="en-US" sz="2000" dirty="0"/>
          </a:p>
          <a:p>
            <a:r>
              <a:rPr lang="pl-PL" sz="2000" dirty="0"/>
              <a:t>ID:3182 </a:t>
            </a:r>
            <a:endParaRPr lang="en-US" sz="2000" dirty="0"/>
          </a:p>
          <a:p>
            <a:r>
              <a:rPr lang="pl-PL" sz="2000" dirty="0"/>
              <a:t>fakhry_3182@limu.edu.ly</a:t>
            </a:r>
            <a:endParaRPr lang="en-US" sz="2000" dirty="0"/>
          </a:p>
          <a:p>
            <a:endParaRPr lang="en-US" dirty="0"/>
          </a:p>
        </p:txBody>
      </p:sp>
      <p:pic>
        <p:nvPicPr>
          <p:cNvPr id="3" name="Picture 2">
            <a:extLst>
              <a:ext uri="{FF2B5EF4-FFF2-40B4-BE49-F238E27FC236}">
                <a16:creationId xmlns:a16="http://schemas.microsoft.com/office/drawing/2014/main" id="{FC4C08D0-4191-40A8-8548-06308B5F5373}"/>
              </a:ext>
            </a:extLst>
          </p:cNvPr>
          <p:cNvPicPr>
            <a:picLocks noChangeAspect="1"/>
          </p:cNvPicPr>
          <p:nvPr/>
        </p:nvPicPr>
        <p:blipFill>
          <a:blip r:embed="rId2"/>
          <a:stretch>
            <a:fillRect/>
          </a:stretch>
        </p:blipFill>
        <p:spPr>
          <a:xfrm>
            <a:off x="11122025" y="0"/>
            <a:ext cx="1066800" cy="1066800"/>
          </a:xfrm>
          <a:prstGeom prst="rect">
            <a:avLst/>
          </a:prstGeom>
        </p:spPr>
      </p:pic>
      <p:pic>
        <p:nvPicPr>
          <p:cNvPr id="7" name="Picture 6">
            <a:extLst>
              <a:ext uri="{FF2B5EF4-FFF2-40B4-BE49-F238E27FC236}">
                <a16:creationId xmlns:a16="http://schemas.microsoft.com/office/drawing/2014/main" id="{92B20821-D11F-4897-8BEE-FE3ED38AB649}"/>
              </a:ext>
            </a:extLst>
          </p:cNvPr>
          <p:cNvPicPr>
            <a:picLocks noChangeAspect="1"/>
          </p:cNvPicPr>
          <p:nvPr/>
        </p:nvPicPr>
        <p:blipFill>
          <a:blip r:embed="rId3"/>
          <a:stretch>
            <a:fillRect/>
          </a:stretch>
        </p:blipFill>
        <p:spPr>
          <a:xfrm>
            <a:off x="0" y="0"/>
            <a:ext cx="1143000" cy="1143000"/>
          </a:xfrm>
          <a:prstGeom prst="rect">
            <a:avLst/>
          </a:prstGeom>
        </p:spPr>
      </p:pic>
      <p:sp>
        <p:nvSpPr>
          <p:cNvPr id="2" name="Rectangle 1"/>
          <p:cNvSpPr/>
          <p:nvPr/>
        </p:nvSpPr>
        <p:spPr>
          <a:xfrm>
            <a:off x="3427412" y="422778"/>
            <a:ext cx="6092825" cy="646331"/>
          </a:xfrm>
          <a:prstGeom prst="rect">
            <a:avLst/>
          </a:prstGeom>
        </p:spPr>
        <p:txBody>
          <a:bodyPr>
            <a:spAutoFit/>
          </a:bodyPr>
          <a:lstStyle/>
          <a:p>
            <a:r>
              <a:rPr lang="en-US" dirty="0"/>
              <a:t>Libyan International Medical University</a:t>
            </a:r>
            <a:br>
              <a:rPr lang="en-US" dirty="0"/>
            </a:br>
            <a:r>
              <a:rPr lang="en-US" dirty="0"/>
              <a:t> Faculty of Business Administration</a:t>
            </a:r>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A4A72-FA76-4919-B301-D2944220A614}"/>
              </a:ext>
            </a:extLst>
          </p:cNvPr>
          <p:cNvSpPr>
            <a:spLocks noGrp="1"/>
          </p:cNvSpPr>
          <p:nvPr>
            <p:ph type="title"/>
          </p:nvPr>
        </p:nvSpPr>
        <p:spPr/>
        <p:txBody>
          <a:bodyPr/>
          <a:lstStyle/>
          <a:p>
            <a:r>
              <a:rPr lang="en-GB" b="1" i="0" dirty="0">
                <a:effectLst/>
                <a:latin typeface="Meiryo UI" panose="020B0604030504040204" pitchFamily="34" charset="-128"/>
              </a:rPr>
              <a:t>References</a:t>
            </a:r>
            <a:br>
              <a:rPr lang="en-GB" b="1" i="0" dirty="0">
                <a:effectLst/>
                <a:latin typeface="Meiryo UI" panose="020B0604030504040204" pitchFamily="34" charset="-128"/>
              </a:rPr>
            </a:br>
            <a:endParaRPr lang="en-US" dirty="0"/>
          </a:p>
        </p:txBody>
      </p:sp>
      <p:sp>
        <p:nvSpPr>
          <p:cNvPr id="3" name="Content Placeholder 2">
            <a:extLst>
              <a:ext uri="{FF2B5EF4-FFF2-40B4-BE49-F238E27FC236}">
                <a16:creationId xmlns:a16="http://schemas.microsoft.com/office/drawing/2014/main" id="{E1F3F616-D160-488F-8E16-C21BFED2D511}"/>
              </a:ext>
            </a:extLst>
          </p:cNvPr>
          <p:cNvSpPr>
            <a:spLocks noGrp="1"/>
          </p:cNvSpPr>
          <p:nvPr>
            <p:ph idx="1"/>
          </p:nvPr>
        </p:nvSpPr>
        <p:spPr/>
        <p:txBody>
          <a:bodyPr>
            <a:normAutofit/>
          </a:bodyPr>
          <a:lstStyle/>
          <a:p>
            <a:pPr marL="45720" indent="0">
              <a:buNone/>
            </a:pPr>
            <a:r>
              <a:rPr lang="en-US" b="1" dirty="0" err="1">
                <a:effectLst/>
              </a:rPr>
              <a:t>Igwugwum</a:t>
            </a:r>
            <a:r>
              <a:rPr lang="en-US" b="1" dirty="0">
                <a:effectLst/>
              </a:rPr>
              <a:t>, C.-W. (1970, January 1). </a:t>
            </a:r>
            <a:r>
              <a:rPr lang="en-US" b="1" i="1" dirty="0">
                <a:effectLst/>
              </a:rPr>
              <a:t>Distinguish between the state and: Government, nation and society</a:t>
            </a:r>
            <a:r>
              <a:rPr lang="en-US" b="1" dirty="0">
                <a:effectLst/>
              </a:rPr>
              <a:t>. DISTINGUISH BETWEEN THE STATE AND: GOVERNMENT, NATION AND SOCIETY. Retrieved November 24, 2021, from https://chrisdonasco.blogspot.com/2013/12/distinguish-between-state-and.html. </a:t>
            </a:r>
          </a:p>
          <a:p>
            <a:pPr marL="45720" indent="0" algn="l">
              <a:spcAft>
                <a:spcPts val="0"/>
              </a:spcAft>
              <a:buNone/>
            </a:pPr>
            <a:r>
              <a:rPr lang="en-US" sz="2600" b="1" i="0" dirty="0">
                <a:effectLst/>
                <a:latin typeface="Times New Roman" panose="02020603050405020304" pitchFamily="18" charset="0"/>
              </a:rPr>
              <a:t>1  </a:t>
            </a:r>
            <a:r>
              <a:rPr lang="en-US" sz="2600" b="1" i="0" dirty="0" err="1">
                <a:effectLst/>
                <a:latin typeface="Times New Roman" panose="02020603050405020304" pitchFamily="18" charset="0"/>
              </a:rPr>
              <a:t>Adamolekum</a:t>
            </a:r>
            <a:r>
              <a:rPr lang="en-US" sz="2600" b="1" i="0" dirty="0">
                <a:effectLst/>
                <a:latin typeface="Times New Roman" panose="02020603050405020304" pitchFamily="18" charset="0"/>
              </a:rPr>
              <a:t>, L (19 86} Politics and Administration in Nigeria, Ibadan: Spectrum Books Ltd.</a:t>
            </a:r>
            <a:endParaRPr lang="en-US" sz="2600" b="1" i="0" dirty="0">
              <a:effectLst/>
              <a:latin typeface="Slackey"/>
            </a:endParaRPr>
          </a:p>
          <a:p>
            <a:pPr marL="45720" indent="0" algn="l">
              <a:spcAft>
                <a:spcPts val="0"/>
              </a:spcAft>
              <a:buNone/>
            </a:pPr>
            <a:r>
              <a:rPr lang="en-US" sz="2600" b="1" i="0" dirty="0">
                <a:effectLst/>
                <a:latin typeface="Times New Roman" panose="02020603050405020304" pitchFamily="18" charset="0"/>
              </a:rPr>
              <a:t>2.      </a:t>
            </a:r>
            <a:r>
              <a:rPr lang="en-US" sz="2600" b="1" i="0" dirty="0" err="1">
                <a:effectLst/>
                <a:latin typeface="Times New Roman" panose="02020603050405020304" pitchFamily="18" charset="0"/>
              </a:rPr>
              <a:t>Adesoji</a:t>
            </a:r>
            <a:r>
              <a:rPr lang="en-US" sz="2600" b="1" i="0" dirty="0">
                <a:effectLst/>
                <a:latin typeface="Times New Roman" panose="02020603050405020304" pitchFamily="18" charset="0"/>
              </a:rPr>
              <a:t>, A.O and </a:t>
            </a:r>
            <a:r>
              <a:rPr lang="en-US" sz="2600" b="1" i="0" dirty="0" err="1">
                <a:effectLst/>
                <a:latin typeface="Times New Roman" panose="02020603050405020304" pitchFamily="18" charset="0"/>
              </a:rPr>
              <a:t>Alao</a:t>
            </a:r>
            <a:r>
              <a:rPr lang="en-US" sz="2600" b="1" i="0" dirty="0">
                <a:effectLst/>
                <a:latin typeface="Times New Roman" panose="02020603050405020304" pitchFamily="18" charset="0"/>
              </a:rPr>
              <a:t>, A (2009) “the structure of the government and its subordinates’ in The Journal of Pan African Studies Vol. 2 No 9, March pp 151-165.</a:t>
            </a:r>
            <a:endParaRPr lang="en-US" sz="2600" b="1" i="0" dirty="0">
              <a:effectLst/>
              <a:latin typeface="Slackey"/>
            </a:endParaRPr>
          </a:p>
          <a:p>
            <a:endParaRPr lang="en-US" dirty="0"/>
          </a:p>
        </p:txBody>
      </p:sp>
      <p:sp>
        <p:nvSpPr>
          <p:cNvPr id="5" name="TextBox 4">
            <a:extLst>
              <a:ext uri="{FF2B5EF4-FFF2-40B4-BE49-F238E27FC236}">
                <a16:creationId xmlns:a16="http://schemas.microsoft.com/office/drawing/2014/main" id="{FDCD4078-8223-4C03-B617-ED311AB813B1}"/>
              </a:ext>
            </a:extLst>
          </p:cNvPr>
          <p:cNvSpPr txBox="1"/>
          <p:nvPr/>
        </p:nvSpPr>
        <p:spPr>
          <a:xfrm>
            <a:off x="11809412" y="6524581"/>
            <a:ext cx="489129" cy="369332"/>
          </a:xfrm>
          <a:prstGeom prst="rect">
            <a:avLst/>
          </a:prstGeom>
          <a:noFill/>
          <a:ln>
            <a:solidFill>
              <a:schemeClr val="bg2"/>
            </a:solidFill>
          </a:ln>
        </p:spPr>
        <p:txBody>
          <a:bodyPr wrap="square">
            <a:spAutoFit/>
          </a:bodyPr>
          <a:lstStyle/>
          <a:p>
            <a:r>
              <a:rPr lang="en-US" b="1" dirty="0">
                <a:latin typeface="Times New Roman" panose="02020603050405020304" pitchFamily="18" charset="0"/>
              </a:rPr>
              <a:t>9</a:t>
            </a:r>
            <a:endParaRPr lang="en-US" dirty="0"/>
          </a:p>
        </p:txBody>
      </p:sp>
    </p:spTree>
    <p:extLst>
      <p:ext uri="{BB962C8B-B14F-4D97-AF65-F5344CB8AC3E}">
        <p14:creationId xmlns:p14="http://schemas.microsoft.com/office/powerpoint/2010/main" val="748974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07119-9610-458B-9540-4ADB7FDD12B2}"/>
              </a:ext>
            </a:extLst>
          </p:cNvPr>
          <p:cNvSpPr>
            <a:spLocks noGrp="1"/>
          </p:cNvSpPr>
          <p:nvPr>
            <p:ph type="ctrTitle"/>
          </p:nvPr>
        </p:nvSpPr>
        <p:spPr/>
        <p:txBody>
          <a:bodyPr>
            <a:normAutofit fontScale="90000"/>
          </a:bodyPr>
          <a:lstStyle/>
          <a:p>
            <a:pPr algn="ctr"/>
            <a:r>
              <a:rPr lang="ar-EG" sz="6000" dirty="0"/>
              <a:t>شكرا لكم </a:t>
            </a:r>
            <a:r>
              <a:rPr lang="en-US" sz="6000" dirty="0"/>
              <a:t/>
            </a:r>
            <a:br>
              <a:rPr lang="en-US" sz="6000" dirty="0"/>
            </a:br>
            <a:r>
              <a:rPr lang="en-US" sz="6000" dirty="0"/>
              <a:t>Tank you</a:t>
            </a:r>
            <a:br>
              <a:rPr lang="en-US" sz="6000" dirty="0"/>
            </a:br>
            <a:r>
              <a:rPr lang="en-US" sz="6000" dirty="0"/>
              <a:t> Gracias</a:t>
            </a:r>
            <a:r>
              <a:rPr lang="en-US" sz="4400" dirty="0"/>
              <a:t/>
            </a:r>
            <a:br>
              <a:rPr lang="en-US" sz="4400" dirty="0"/>
            </a:br>
            <a:endParaRPr lang="en-US" dirty="0"/>
          </a:p>
        </p:txBody>
      </p:sp>
      <p:sp>
        <p:nvSpPr>
          <p:cNvPr id="3" name="Subtitle 2">
            <a:extLst>
              <a:ext uri="{FF2B5EF4-FFF2-40B4-BE49-F238E27FC236}">
                <a16:creationId xmlns:a16="http://schemas.microsoft.com/office/drawing/2014/main" id="{F12E5C23-D9D9-46AD-ADBB-BA930420F03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1740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cap="none" dirty="0"/>
              <a:t>Table </a:t>
            </a:r>
            <a:r>
              <a:rPr lang="en-US" cap="none" dirty="0" smtClean="0"/>
              <a:t>of </a:t>
            </a:r>
            <a:r>
              <a:rPr lang="en-US" cap="none" dirty="0"/>
              <a:t>contents</a:t>
            </a:r>
          </a:p>
        </p:txBody>
      </p:sp>
      <p:sp>
        <p:nvSpPr>
          <p:cNvPr id="2" name="Content Placeholder 1"/>
          <p:cNvSpPr>
            <a:spLocks noGrp="1"/>
          </p:cNvSpPr>
          <p:nvPr>
            <p:ph idx="1"/>
          </p:nvPr>
        </p:nvSpPr>
        <p:spPr/>
        <p:txBody>
          <a:bodyPr/>
          <a:lstStyle/>
          <a:p>
            <a:r>
              <a:rPr lang="en-US" b="1" dirty="0"/>
              <a:t>Introduction</a:t>
            </a:r>
          </a:p>
          <a:p>
            <a:r>
              <a:rPr lang="en-US" b="1" i="0" dirty="0">
                <a:effectLst/>
                <a:latin typeface="Slackey"/>
              </a:rPr>
              <a:t>What is the state</a:t>
            </a:r>
            <a:endParaRPr lang="en-GB" b="1" i="0" dirty="0">
              <a:effectLst/>
              <a:latin typeface="Slackey"/>
            </a:endParaRPr>
          </a:p>
          <a:p>
            <a:r>
              <a:rPr lang="en-GB" b="1" dirty="0"/>
              <a:t>The mean of government</a:t>
            </a:r>
          </a:p>
          <a:p>
            <a:r>
              <a:rPr lang="en-US" b="1" dirty="0" smtClean="0"/>
              <a:t>Difference</a:t>
            </a:r>
            <a:r>
              <a:rPr lang="en-US" b="1" dirty="0" smtClean="0">
                <a:solidFill>
                  <a:schemeClr val="tx1"/>
                </a:solidFill>
              </a:rPr>
              <a:t> between state and government</a:t>
            </a:r>
          </a:p>
          <a:p>
            <a:r>
              <a:rPr lang="en-US" b="1" i="0" dirty="0" smtClean="0">
                <a:effectLst/>
                <a:latin typeface="Meiryo UI" panose="020B0604030504040204" pitchFamily="34" charset="-128"/>
              </a:rPr>
              <a:t>Conclusion</a:t>
            </a:r>
          </a:p>
          <a:p>
            <a:r>
              <a:rPr lang="en-GB" b="1" i="0" dirty="0" smtClean="0">
                <a:effectLst/>
                <a:latin typeface="Meiryo UI" panose="020B0604030504040204" pitchFamily="34" charset="-128"/>
              </a:rPr>
              <a:t>References</a:t>
            </a:r>
            <a:endParaRPr lang="en-GB" b="1" i="0" dirty="0">
              <a:effectLst/>
              <a:latin typeface="Meiryo UI" panose="020B0604030504040204" pitchFamily="34" charset="-128"/>
            </a:endParaRPr>
          </a:p>
        </p:txBody>
      </p:sp>
      <p:sp>
        <p:nvSpPr>
          <p:cNvPr id="5" name="TextBox 4">
            <a:extLst>
              <a:ext uri="{FF2B5EF4-FFF2-40B4-BE49-F238E27FC236}">
                <a16:creationId xmlns:a16="http://schemas.microsoft.com/office/drawing/2014/main" id="{EC054EA8-6847-491E-A0DE-86C7C71867D4}"/>
              </a:ext>
            </a:extLst>
          </p:cNvPr>
          <p:cNvSpPr txBox="1"/>
          <p:nvPr/>
        </p:nvSpPr>
        <p:spPr>
          <a:xfrm>
            <a:off x="11809412" y="6488668"/>
            <a:ext cx="609600" cy="369332"/>
          </a:xfrm>
          <a:prstGeom prst="rect">
            <a:avLst/>
          </a:prstGeom>
          <a:noFill/>
          <a:ln>
            <a:solidFill>
              <a:schemeClr val="bg2"/>
            </a:solidFill>
          </a:ln>
        </p:spPr>
        <p:txBody>
          <a:bodyPr wrap="square">
            <a:spAutoFit/>
          </a:bodyPr>
          <a:lstStyle/>
          <a:p>
            <a:r>
              <a:rPr lang="en-US" sz="1800" b="1" i="0" dirty="0">
                <a:effectLst/>
                <a:latin typeface="Times New Roman" panose="02020603050405020304" pitchFamily="18" charset="0"/>
              </a:rPr>
              <a:t>1</a:t>
            </a:r>
            <a:endParaRPr lang="en-US" dirty="0"/>
          </a:p>
        </p:txBody>
      </p:sp>
    </p:spTree>
    <p:extLst>
      <p:ext uri="{BB962C8B-B14F-4D97-AF65-F5344CB8AC3E}">
        <p14:creationId xmlns:p14="http://schemas.microsoft.com/office/powerpoint/2010/main" val="846953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523C0-4988-4A20-A541-74C560DF6A32}"/>
              </a:ext>
            </a:extLst>
          </p:cNvPr>
          <p:cNvSpPr>
            <a:spLocks noGrp="1"/>
          </p:cNvSpPr>
          <p:nvPr>
            <p:ph type="title"/>
          </p:nvPr>
        </p:nvSpPr>
        <p:spPr/>
        <p:txBody>
          <a:bodyPr/>
          <a:lstStyle/>
          <a:p>
            <a:r>
              <a:rPr lang="en-US" cap="none" dirty="0" smtClean="0"/>
              <a:t>Introduction</a:t>
            </a:r>
            <a:endParaRPr lang="en-US" cap="none" dirty="0"/>
          </a:p>
        </p:txBody>
      </p:sp>
      <p:sp>
        <p:nvSpPr>
          <p:cNvPr id="3" name="Content Placeholder 2">
            <a:extLst>
              <a:ext uri="{FF2B5EF4-FFF2-40B4-BE49-F238E27FC236}">
                <a16:creationId xmlns:a16="http://schemas.microsoft.com/office/drawing/2014/main" id="{060024B5-FC70-4581-871D-E639877DE22D}"/>
              </a:ext>
            </a:extLst>
          </p:cNvPr>
          <p:cNvSpPr>
            <a:spLocks noGrp="1"/>
          </p:cNvSpPr>
          <p:nvPr>
            <p:ph idx="1"/>
          </p:nvPr>
        </p:nvSpPr>
        <p:spPr/>
        <p:txBody>
          <a:bodyPr/>
          <a:lstStyle/>
          <a:p>
            <a:pPr marL="45720" indent="0" algn="l" fontAlgn="base">
              <a:buNone/>
            </a:pPr>
            <a:r>
              <a:rPr lang="en-US" b="1" i="0" dirty="0">
                <a:effectLst/>
                <a:latin typeface="Open Sans" panose="020B0604020202020204" pitchFamily="34" charset="0"/>
              </a:rPr>
              <a:t>Main Difference – State vs Government </a:t>
            </a:r>
          </a:p>
          <a:p>
            <a:pPr marL="45720" indent="0" algn="just" fontAlgn="base">
              <a:buNone/>
            </a:pPr>
            <a:r>
              <a:rPr lang="en-US" sz="2000" b="1" i="0" dirty="0">
                <a:effectLst/>
                <a:latin typeface="Open Sans" panose="020B0604020202020204" pitchFamily="34" charset="0"/>
              </a:rPr>
              <a:t>Although the two terms state and government are commonly used as synonyms, there is a difference between them. Government refers to the group of authorized people who governs a country or a state. State refers to the organized political community living under a single system of government. The main difference between state and government is that state is more or less permanent whereas government is temporary. The death of a ruler or a defeat at an election can change the government.</a:t>
            </a:r>
          </a:p>
          <a:p>
            <a:endParaRPr lang="en-US" dirty="0"/>
          </a:p>
        </p:txBody>
      </p:sp>
      <p:sp>
        <p:nvSpPr>
          <p:cNvPr id="5" name="TextBox 4">
            <a:extLst>
              <a:ext uri="{FF2B5EF4-FFF2-40B4-BE49-F238E27FC236}">
                <a16:creationId xmlns:a16="http://schemas.microsoft.com/office/drawing/2014/main" id="{E7C578DF-7A93-4B8E-BC60-5E3C6ABDC91E}"/>
              </a:ext>
            </a:extLst>
          </p:cNvPr>
          <p:cNvSpPr txBox="1"/>
          <p:nvPr/>
        </p:nvSpPr>
        <p:spPr>
          <a:xfrm>
            <a:off x="11807825" y="6488668"/>
            <a:ext cx="381000" cy="369332"/>
          </a:xfrm>
          <a:prstGeom prst="rect">
            <a:avLst/>
          </a:prstGeom>
          <a:noFill/>
          <a:ln>
            <a:solidFill>
              <a:schemeClr val="bg2"/>
            </a:solidFill>
          </a:ln>
        </p:spPr>
        <p:txBody>
          <a:bodyPr wrap="square">
            <a:spAutoFit/>
          </a:bodyPr>
          <a:lstStyle/>
          <a:p>
            <a:r>
              <a:rPr lang="en-US" b="1" dirty="0">
                <a:latin typeface="Times New Roman" panose="02020603050405020304" pitchFamily="18" charset="0"/>
              </a:rPr>
              <a:t>2</a:t>
            </a:r>
            <a:endParaRPr lang="en-US" dirty="0"/>
          </a:p>
        </p:txBody>
      </p:sp>
    </p:spTree>
    <p:extLst>
      <p:ext uri="{BB962C8B-B14F-4D97-AF65-F5344CB8AC3E}">
        <p14:creationId xmlns:p14="http://schemas.microsoft.com/office/powerpoint/2010/main" val="4086891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A35AF-0DDF-4B10-95B8-C706B6DF05EC}"/>
              </a:ext>
            </a:extLst>
          </p:cNvPr>
          <p:cNvSpPr>
            <a:spLocks noGrp="1"/>
          </p:cNvSpPr>
          <p:nvPr>
            <p:ph type="title"/>
          </p:nvPr>
        </p:nvSpPr>
        <p:spPr/>
        <p:txBody>
          <a:bodyPr/>
          <a:lstStyle/>
          <a:p>
            <a:r>
              <a:rPr lang="en-US" b="1" i="0" dirty="0">
                <a:effectLst/>
                <a:latin typeface="Slackey"/>
              </a:rPr>
              <a:t>What is the state</a:t>
            </a:r>
            <a:r>
              <a:rPr lang="en-GB" b="1" i="0" dirty="0">
                <a:effectLst/>
                <a:latin typeface="Slackey"/>
              </a:rPr>
              <a:t/>
            </a:r>
            <a:br>
              <a:rPr lang="en-GB" b="1" i="0" dirty="0">
                <a:effectLst/>
                <a:latin typeface="Slackey"/>
              </a:rPr>
            </a:br>
            <a:endParaRPr lang="en-US" dirty="0"/>
          </a:p>
        </p:txBody>
      </p:sp>
      <p:sp>
        <p:nvSpPr>
          <p:cNvPr id="3" name="Content Placeholder 2">
            <a:extLst>
              <a:ext uri="{FF2B5EF4-FFF2-40B4-BE49-F238E27FC236}">
                <a16:creationId xmlns:a16="http://schemas.microsoft.com/office/drawing/2014/main" id="{4CDB9D78-E471-4981-82C2-4EAD975EC374}"/>
              </a:ext>
            </a:extLst>
          </p:cNvPr>
          <p:cNvSpPr>
            <a:spLocks noGrp="1"/>
          </p:cNvSpPr>
          <p:nvPr>
            <p:ph idx="1"/>
          </p:nvPr>
        </p:nvSpPr>
        <p:spPr>
          <a:xfrm>
            <a:off x="989012" y="1607389"/>
            <a:ext cx="9753600" cy="4343400"/>
          </a:xfrm>
        </p:spPr>
        <p:txBody>
          <a:bodyPr>
            <a:normAutofit/>
          </a:bodyPr>
          <a:lstStyle/>
          <a:p>
            <a:pPr marL="45720" indent="0">
              <a:buNone/>
            </a:pPr>
            <a:r>
              <a:rPr lang="en-US" b="1" i="0" dirty="0">
                <a:effectLst/>
                <a:latin typeface="Meiryo UI" panose="020B0604030504040204" pitchFamily="34" charset="-128"/>
                <a:ea typeface="Meiryo UI" panose="020B0604030504040204" pitchFamily="34" charset="-128"/>
              </a:rPr>
              <a:t>A state is an entity that occupies a definite geographic area, has a certain culture, people, language history and the like. The term state is used to distinguish a certain territory from another one based on these factors. It is an independent and sovereign entity that can be distinguished from the other states and has certain administrative tasks to be carried out for its proper functioning. These administrative tasks are carried out by the government. This entity has the right to exercise power over the territory and the people. State is the territory in which the government can practice its authority. A state is like an organization and the government is like the management team.</a:t>
            </a:r>
            <a:endParaRPr lang="en-US" b="1" dirty="0"/>
          </a:p>
        </p:txBody>
      </p:sp>
      <p:sp>
        <p:nvSpPr>
          <p:cNvPr id="5" name="TextBox 4">
            <a:extLst>
              <a:ext uri="{FF2B5EF4-FFF2-40B4-BE49-F238E27FC236}">
                <a16:creationId xmlns:a16="http://schemas.microsoft.com/office/drawing/2014/main" id="{43FE71FC-2CE7-4A3C-B30A-2A78DD5EC131}"/>
              </a:ext>
            </a:extLst>
          </p:cNvPr>
          <p:cNvSpPr txBox="1"/>
          <p:nvPr/>
        </p:nvSpPr>
        <p:spPr>
          <a:xfrm>
            <a:off x="11807825" y="6553200"/>
            <a:ext cx="381000" cy="381000"/>
          </a:xfrm>
          <a:prstGeom prst="rect">
            <a:avLst/>
          </a:prstGeom>
          <a:noFill/>
          <a:ln>
            <a:solidFill>
              <a:schemeClr val="bg2"/>
            </a:solidFill>
          </a:ln>
        </p:spPr>
        <p:txBody>
          <a:bodyPr wrap="square">
            <a:spAutoFit/>
          </a:bodyPr>
          <a:lstStyle/>
          <a:p>
            <a:r>
              <a:rPr lang="en-US" sz="1800" b="1" i="0" dirty="0">
                <a:effectLst/>
                <a:latin typeface="Times New Roman" panose="02020603050405020304" pitchFamily="18" charset="0"/>
              </a:rPr>
              <a:t>3</a:t>
            </a:r>
            <a:endParaRPr lang="en-US" dirty="0"/>
          </a:p>
        </p:txBody>
      </p:sp>
    </p:spTree>
    <p:extLst>
      <p:ext uri="{BB962C8B-B14F-4D97-AF65-F5344CB8AC3E}">
        <p14:creationId xmlns:p14="http://schemas.microsoft.com/office/powerpoint/2010/main" val="2761848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614EA-5819-4AB2-B14F-19C1D5ADDDFB}"/>
              </a:ext>
            </a:extLst>
          </p:cNvPr>
          <p:cNvSpPr>
            <a:spLocks noGrp="1"/>
          </p:cNvSpPr>
          <p:nvPr>
            <p:ph type="title"/>
          </p:nvPr>
        </p:nvSpPr>
        <p:spPr/>
        <p:txBody>
          <a:bodyPr/>
          <a:lstStyle/>
          <a:p>
            <a:r>
              <a:rPr lang="en-GB" b="1" dirty="0"/>
              <a:t>The mean of government</a:t>
            </a:r>
            <a:br>
              <a:rPr lang="en-GB" b="1" dirty="0"/>
            </a:br>
            <a:endParaRPr lang="en-US" dirty="0"/>
          </a:p>
        </p:txBody>
      </p:sp>
      <p:sp>
        <p:nvSpPr>
          <p:cNvPr id="3" name="Content Placeholder 2">
            <a:extLst>
              <a:ext uri="{FF2B5EF4-FFF2-40B4-BE49-F238E27FC236}">
                <a16:creationId xmlns:a16="http://schemas.microsoft.com/office/drawing/2014/main" id="{E4D5BA7E-40E5-47FE-B692-B92C38A6DBA5}"/>
              </a:ext>
            </a:extLst>
          </p:cNvPr>
          <p:cNvSpPr>
            <a:spLocks noGrp="1"/>
          </p:cNvSpPr>
          <p:nvPr>
            <p:ph idx="1"/>
          </p:nvPr>
        </p:nvSpPr>
        <p:spPr>
          <a:xfrm>
            <a:off x="1141412" y="1828800"/>
            <a:ext cx="9753600" cy="4343400"/>
          </a:xfrm>
        </p:spPr>
        <p:txBody>
          <a:bodyPr/>
          <a:lstStyle/>
          <a:p>
            <a:pPr marL="45720" indent="0">
              <a:buNone/>
            </a:pPr>
            <a:r>
              <a:rPr lang="en-US" b="1" i="0" dirty="0">
                <a:effectLst/>
                <a:latin typeface="Meiryo UI" panose="020B0604030504040204" pitchFamily="34" charset="-128"/>
                <a:ea typeface="Meiryo UI" panose="020B0604030504040204" pitchFamily="34" charset="-128"/>
              </a:rPr>
              <a:t>Government is a body formally saddled to formulate and execute policies which ensures law and order in the state. The term include the sum total of the legislative, executive and judicial bodies in the state wither the central or subordinate government of all who are engaged in making, administrating and interpreting the law.</a:t>
            </a:r>
            <a:endParaRPr lang="en-US" b="1" dirty="0"/>
          </a:p>
        </p:txBody>
      </p:sp>
      <p:sp>
        <p:nvSpPr>
          <p:cNvPr id="5" name="TextBox 4">
            <a:extLst>
              <a:ext uri="{FF2B5EF4-FFF2-40B4-BE49-F238E27FC236}">
                <a16:creationId xmlns:a16="http://schemas.microsoft.com/office/drawing/2014/main" id="{8E0B1927-86C5-477F-AF42-BBBFF2CF02FA}"/>
              </a:ext>
            </a:extLst>
          </p:cNvPr>
          <p:cNvSpPr txBox="1"/>
          <p:nvPr/>
        </p:nvSpPr>
        <p:spPr>
          <a:xfrm>
            <a:off x="11731625" y="6496806"/>
            <a:ext cx="457200" cy="369332"/>
          </a:xfrm>
          <a:prstGeom prst="rect">
            <a:avLst/>
          </a:prstGeom>
          <a:noFill/>
          <a:ln>
            <a:solidFill>
              <a:schemeClr val="bg2"/>
            </a:solidFill>
          </a:ln>
        </p:spPr>
        <p:txBody>
          <a:bodyPr wrap="square">
            <a:spAutoFit/>
          </a:bodyPr>
          <a:lstStyle/>
          <a:p>
            <a:r>
              <a:rPr lang="en-US" sz="1800" b="1" i="0" dirty="0">
                <a:effectLst/>
                <a:latin typeface="Times New Roman" panose="02020603050405020304" pitchFamily="18" charset="0"/>
              </a:rPr>
              <a:t>4</a:t>
            </a:r>
            <a:endParaRPr lang="en-US" dirty="0"/>
          </a:p>
        </p:txBody>
      </p:sp>
    </p:spTree>
    <p:extLst>
      <p:ext uri="{BB962C8B-B14F-4D97-AF65-F5344CB8AC3E}">
        <p14:creationId xmlns:p14="http://schemas.microsoft.com/office/powerpoint/2010/main" val="382758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61C63-99A8-4368-A9E2-BD60CA53A99A}"/>
              </a:ext>
            </a:extLst>
          </p:cNvPr>
          <p:cNvSpPr>
            <a:spLocks noGrp="1"/>
          </p:cNvSpPr>
          <p:nvPr>
            <p:ph type="title"/>
          </p:nvPr>
        </p:nvSpPr>
        <p:spPr>
          <a:xfrm>
            <a:off x="989012" y="381000"/>
            <a:ext cx="9753600" cy="1782762"/>
          </a:xfrm>
        </p:spPr>
        <p:txBody>
          <a:bodyPr>
            <a:normAutofit/>
          </a:bodyPr>
          <a:lstStyle/>
          <a:p>
            <a:r>
              <a:rPr lang="en-US" b="1" dirty="0">
                <a:solidFill>
                  <a:schemeClr val="tx2"/>
                </a:solidFill>
              </a:rPr>
              <a:t>Difference between state and government</a:t>
            </a:r>
            <a:br>
              <a:rPr lang="en-US" b="1" dirty="0">
                <a:solidFill>
                  <a:schemeClr val="tx2"/>
                </a:solidFill>
              </a:rPr>
            </a:br>
            <a:endParaRPr lang="en-US" dirty="0">
              <a:solidFill>
                <a:schemeClr val="tx2"/>
              </a:solidFill>
            </a:endParaRPr>
          </a:p>
        </p:txBody>
      </p:sp>
      <p:sp>
        <p:nvSpPr>
          <p:cNvPr id="3" name="Content Placeholder 2">
            <a:extLst>
              <a:ext uri="{FF2B5EF4-FFF2-40B4-BE49-F238E27FC236}">
                <a16:creationId xmlns:a16="http://schemas.microsoft.com/office/drawing/2014/main" id="{86D33852-88D8-4033-A18B-507DFF12EBAC}"/>
              </a:ext>
            </a:extLst>
          </p:cNvPr>
          <p:cNvSpPr>
            <a:spLocks noGrp="1"/>
          </p:cNvSpPr>
          <p:nvPr>
            <p:ph idx="1"/>
          </p:nvPr>
        </p:nvSpPr>
        <p:spPr>
          <a:xfrm>
            <a:off x="1065212" y="1828800"/>
            <a:ext cx="9753600" cy="4343400"/>
          </a:xfrm>
        </p:spPr>
        <p:txBody>
          <a:bodyPr>
            <a:normAutofit/>
          </a:bodyPr>
          <a:lstStyle/>
          <a:p>
            <a:pPr marL="45720" indent="0">
              <a:buNone/>
            </a:pPr>
            <a:r>
              <a:rPr lang="en-US" b="1" i="0" dirty="0">
                <a:effectLst/>
                <a:latin typeface="Meiryo UI" panose="020B0604030504040204" pitchFamily="34" charset="-128"/>
                <a:ea typeface="Meiryo UI" panose="020B0604030504040204" pitchFamily="34" charset="-128"/>
              </a:rPr>
              <a:t>1. The State has four elements like population, territory, Government and sovereignty. Government is a narrow concept and it is an element of the State. It is rightly said the State is an organic concept in which the government is a part. Willoughby writes. "By the term government is designated the organization of the State machinery through which is designated the organization of the State machinery through which its purposes are formulated and executed. </a:t>
            </a:r>
            <a:endParaRPr lang="en-US" b="1" dirty="0"/>
          </a:p>
        </p:txBody>
      </p:sp>
      <p:sp>
        <p:nvSpPr>
          <p:cNvPr id="5" name="TextBox 4">
            <a:extLst>
              <a:ext uri="{FF2B5EF4-FFF2-40B4-BE49-F238E27FC236}">
                <a16:creationId xmlns:a16="http://schemas.microsoft.com/office/drawing/2014/main" id="{B9FAC726-1B01-4F4B-AB6F-7B42186E960A}"/>
              </a:ext>
            </a:extLst>
          </p:cNvPr>
          <p:cNvSpPr txBox="1"/>
          <p:nvPr/>
        </p:nvSpPr>
        <p:spPr>
          <a:xfrm>
            <a:off x="11884025" y="6469977"/>
            <a:ext cx="304800" cy="369332"/>
          </a:xfrm>
          <a:prstGeom prst="rect">
            <a:avLst/>
          </a:prstGeom>
          <a:noFill/>
          <a:ln>
            <a:solidFill>
              <a:schemeClr val="bg2"/>
            </a:solidFill>
          </a:ln>
        </p:spPr>
        <p:txBody>
          <a:bodyPr wrap="square">
            <a:spAutoFit/>
          </a:bodyPr>
          <a:lstStyle/>
          <a:p>
            <a:r>
              <a:rPr lang="en-US" b="1" dirty="0">
                <a:latin typeface="Times New Roman" panose="02020603050405020304" pitchFamily="18" charset="0"/>
              </a:rPr>
              <a:t>5</a:t>
            </a:r>
            <a:endParaRPr lang="en-US" dirty="0"/>
          </a:p>
        </p:txBody>
      </p:sp>
    </p:spTree>
    <p:extLst>
      <p:ext uri="{BB962C8B-B14F-4D97-AF65-F5344CB8AC3E}">
        <p14:creationId xmlns:p14="http://schemas.microsoft.com/office/powerpoint/2010/main" val="109431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C34F8-D9E8-4293-912E-F614D1B4A594}"/>
              </a:ext>
            </a:extLst>
          </p:cNvPr>
          <p:cNvSpPr>
            <a:spLocks noGrp="1"/>
          </p:cNvSpPr>
          <p:nvPr>
            <p:ph type="title"/>
          </p:nvPr>
        </p:nvSpPr>
        <p:spPr>
          <a:xfrm>
            <a:off x="1217614" y="685800"/>
            <a:ext cx="9753600" cy="1325562"/>
          </a:xfrm>
        </p:spPr>
        <p:txBody>
          <a:bodyPr>
            <a:normAutofit fontScale="90000"/>
          </a:bodyPr>
          <a:lstStyle/>
          <a:p>
            <a:r>
              <a:rPr lang="en-US" b="1" dirty="0">
                <a:solidFill>
                  <a:schemeClr val="tx2"/>
                </a:solidFill>
              </a:rPr>
              <a:t>Difference between state and government</a:t>
            </a:r>
            <a:br>
              <a:rPr lang="en-US" b="1" dirty="0">
                <a:solidFill>
                  <a:schemeClr val="tx2"/>
                </a:solidFill>
              </a:rPr>
            </a:br>
            <a:endParaRPr lang="en-US" dirty="0">
              <a:solidFill>
                <a:schemeClr val="tx2"/>
              </a:solidFill>
            </a:endParaRPr>
          </a:p>
        </p:txBody>
      </p:sp>
      <p:sp>
        <p:nvSpPr>
          <p:cNvPr id="3" name="Content Placeholder 2">
            <a:extLst>
              <a:ext uri="{FF2B5EF4-FFF2-40B4-BE49-F238E27FC236}">
                <a16:creationId xmlns:a16="http://schemas.microsoft.com/office/drawing/2014/main" id="{C55CBBCA-2C33-4F57-AB01-0F1BCA654DCA}"/>
              </a:ext>
            </a:extLst>
          </p:cNvPr>
          <p:cNvSpPr>
            <a:spLocks noGrp="1"/>
          </p:cNvSpPr>
          <p:nvPr>
            <p:ph idx="1"/>
          </p:nvPr>
        </p:nvSpPr>
        <p:spPr/>
        <p:txBody>
          <a:bodyPr/>
          <a:lstStyle/>
          <a:p>
            <a:pPr marL="45720" indent="0">
              <a:buNone/>
            </a:pPr>
            <a:r>
              <a:rPr lang="en-US" b="1" i="0" dirty="0">
                <a:effectLst/>
                <a:latin typeface="Meiryo UI" panose="020B0604030504040204" pitchFamily="34" charset="-128"/>
                <a:ea typeface="Meiryo UI" panose="020B0604030504040204" pitchFamily="34" charset="-128"/>
              </a:rPr>
              <a:t>2. The State is more or less permanent and continues from time immemorial. But the government is temporary. It changes frequently. A government may come and go, but the State continues for ever. Death of a ruler or the overthrow of a government in general elections does not mean the change of the State. </a:t>
            </a:r>
            <a:endParaRPr lang="en-US" b="1" dirty="0"/>
          </a:p>
        </p:txBody>
      </p:sp>
      <p:sp>
        <p:nvSpPr>
          <p:cNvPr id="5" name="TextBox 4">
            <a:extLst>
              <a:ext uri="{FF2B5EF4-FFF2-40B4-BE49-F238E27FC236}">
                <a16:creationId xmlns:a16="http://schemas.microsoft.com/office/drawing/2014/main" id="{25C21D03-EA53-4052-B161-5893A06CA03A}"/>
              </a:ext>
            </a:extLst>
          </p:cNvPr>
          <p:cNvSpPr txBox="1"/>
          <p:nvPr/>
        </p:nvSpPr>
        <p:spPr>
          <a:xfrm>
            <a:off x="11829241" y="6488668"/>
            <a:ext cx="381000" cy="369332"/>
          </a:xfrm>
          <a:prstGeom prst="rect">
            <a:avLst/>
          </a:prstGeom>
          <a:noFill/>
          <a:ln>
            <a:solidFill>
              <a:schemeClr val="bg2"/>
            </a:solidFill>
          </a:ln>
        </p:spPr>
        <p:txBody>
          <a:bodyPr wrap="square">
            <a:spAutoFit/>
          </a:bodyPr>
          <a:lstStyle/>
          <a:p>
            <a:r>
              <a:rPr lang="en-US" sz="1800" b="1" i="0" dirty="0">
                <a:effectLst/>
                <a:latin typeface="Times New Roman" panose="02020603050405020304" pitchFamily="18" charset="0"/>
              </a:rPr>
              <a:t>6</a:t>
            </a:r>
            <a:endParaRPr lang="en-US" dirty="0"/>
          </a:p>
        </p:txBody>
      </p:sp>
    </p:spTree>
    <p:extLst>
      <p:ext uri="{BB962C8B-B14F-4D97-AF65-F5344CB8AC3E}">
        <p14:creationId xmlns:p14="http://schemas.microsoft.com/office/powerpoint/2010/main" val="198945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4BA72-E4AC-4B66-B974-E85D5F0A701E}"/>
              </a:ext>
            </a:extLst>
          </p:cNvPr>
          <p:cNvSpPr>
            <a:spLocks noGrp="1"/>
          </p:cNvSpPr>
          <p:nvPr>
            <p:ph type="title"/>
          </p:nvPr>
        </p:nvSpPr>
        <p:spPr>
          <a:xfrm>
            <a:off x="1252971" y="762000"/>
            <a:ext cx="9753600" cy="1325562"/>
          </a:xfrm>
        </p:spPr>
        <p:txBody>
          <a:bodyPr>
            <a:normAutofit fontScale="90000"/>
          </a:bodyPr>
          <a:lstStyle/>
          <a:p>
            <a:r>
              <a:rPr lang="en-US" b="1" dirty="0">
                <a:solidFill>
                  <a:schemeClr val="tx2"/>
                </a:solidFill>
              </a:rPr>
              <a:t>Difference between state and government</a:t>
            </a:r>
            <a:br>
              <a:rPr lang="en-US" b="1" dirty="0">
                <a:solidFill>
                  <a:schemeClr val="tx2"/>
                </a:solidFill>
              </a:rPr>
            </a:br>
            <a:endParaRPr lang="en-US" dirty="0"/>
          </a:p>
        </p:txBody>
      </p:sp>
      <p:sp>
        <p:nvSpPr>
          <p:cNvPr id="3" name="Content Placeholder 2">
            <a:extLst>
              <a:ext uri="{FF2B5EF4-FFF2-40B4-BE49-F238E27FC236}">
                <a16:creationId xmlns:a16="http://schemas.microsoft.com/office/drawing/2014/main" id="{E16CF6E4-3E41-483B-BFB7-00C3BD00F931}"/>
              </a:ext>
            </a:extLst>
          </p:cNvPr>
          <p:cNvSpPr>
            <a:spLocks noGrp="1"/>
          </p:cNvSpPr>
          <p:nvPr>
            <p:ph idx="1"/>
          </p:nvPr>
        </p:nvSpPr>
        <p:spPr/>
        <p:txBody>
          <a:bodyPr/>
          <a:lstStyle/>
          <a:p>
            <a:pPr marL="45720" indent="0" algn="just">
              <a:buNone/>
            </a:pPr>
            <a:r>
              <a:rPr lang="en-US" sz="1800" b="1" i="0" dirty="0">
                <a:effectLst/>
                <a:latin typeface="Meiryo UI" panose="020B0604030504040204" pitchFamily="34" charset="-128"/>
              </a:rPr>
              <a:t>3. The State is generally composed of all citizens but all of them are not members of the government. The government consists of only a few selected citizens. The organ of the government consists of only a few selected citizens. The organs of the government are executive, legislature and judiciary. The few selected persons will run these three organs of the government. Thus, the State is a much broader organization than the government. Membership of the State is compulsory but not that of the government.</a:t>
            </a:r>
            <a:endParaRPr lang="en-US" b="1" i="0" dirty="0">
              <a:effectLst/>
              <a:latin typeface="Slackey"/>
            </a:endParaRPr>
          </a:p>
          <a:p>
            <a:pPr marL="45720" indent="0" algn="just">
              <a:buNone/>
            </a:pPr>
            <a:r>
              <a:rPr lang="en-US" sz="1800" b="1" i="0" dirty="0">
                <a:effectLst/>
                <a:latin typeface="Meiryo UI" panose="020B0604030504040204" pitchFamily="34" charset="-128"/>
              </a:rPr>
              <a:t>4. The State possesses sovereignty. Its authority is absolute and unlimited. Its power cannot be taken away by any other institution. Government possesses no sovereignty, no original authority, but only derivative powers delegated by the State through its constitution. Powers of government are delegated and limited.</a:t>
            </a:r>
            <a:endParaRPr lang="en-US" b="1" i="0" dirty="0">
              <a:effectLst/>
              <a:latin typeface="Slackey"/>
            </a:endParaRPr>
          </a:p>
          <a:p>
            <a:pPr marL="45720" indent="0">
              <a:buNone/>
            </a:pPr>
            <a:endParaRPr lang="en-US" b="1" dirty="0"/>
          </a:p>
        </p:txBody>
      </p:sp>
      <p:sp>
        <p:nvSpPr>
          <p:cNvPr id="5" name="TextBox 4">
            <a:extLst>
              <a:ext uri="{FF2B5EF4-FFF2-40B4-BE49-F238E27FC236}">
                <a16:creationId xmlns:a16="http://schemas.microsoft.com/office/drawing/2014/main" id="{1491C412-1845-42EA-A986-371F81F9092D}"/>
              </a:ext>
            </a:extLst>
          </p:cNvPr>
          <p:cNvSpPr txBox="1"/>
          <p:nvPr/>
        </p:nvSpPr>
        <p:spPr>
          <a:xfrm>
            <a:off x="11809412" y="6488668"/>
            <a:ext cx="533400" cy="369332"/>
          </a:xfrm>
          <a:prstGeom prst="rect">
            <a:avLst/>
          </a:prstGeom>
          <a:noFill/>
          <a:ln>
            <a:solidFill>
              <a:schemeClr val="bg2"/>
            </a:solidFill>
          </a:ln>
        </p:spPr>
        <p:txBody>
          <a:bodyPr wrap="square">
            <a:spAutoFit/>
          </a:bodyPr>
          <a:lstStyle/>
          <a:p>
            <a:r>
              <a:rPr lang="en-US" b="1" dirty="0">
                <a:latin typeface="Times New Roman" panose="02020603050405020304" pitchFamily="18" charset="0"/>
              </a:rPr>
              <a:t>7</a:t>
            </a:r>
            <a:endParaRPr lang="en-US" dirty="0"/>
          </a:p>
        </p:txBody>
      </p:sp>
    </p:spTree>
    <p:extLst>
      <p:ext uri="{BB962C8B-B14F-4D97-AF65-F5344CB8AC3E}">
        <p14:creationId xmlns:p14="http://schemas.microsoft.com/office/powerpoint/2010/main" val="775847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07829-690C-49B1-84CC-6538978FCB4D}"/>
              </a:ext>
            </a:extLst>
          </p:cNvPr>
          <p:cNvSpPr>
            <a:spLocks noGrp="1"/>
          </p:cNvSpPr>
          <p:nvPr>
            <p:ph type="title"/>
          </p:nvPr>
        </p:nvSpPr>
        <p:spPr/>
        <p:txBody>
          <a:bodyPr/>
          <a:lstStyle/>
          <a:p>
            <a:r>
              <a:rPr lang="en-US" b="1" i="0" dirty="0">
                <a:effectLst/>
                <a:latin typeface="Meiryo UI" panose="020B0604030504040204" pitchFamily="34" charset="-128"/>
              </a:rPr>
              <a:t>Conclusion</a:t>
            </a:r>
            <a:endParaRPr lang="en-US" dirty="0"/>
          </a:p>
        </p:txBody>
      </p:sp>
      <p:sp>
        <p:nvSpPr>
          <p:cNvPr id="3" name="Content Placeholder 2">
            <a:extLst>
              <a:ext uri="{FF2B5EF4-FFF2-40B4-BE49-F238E27FC236}">
                <a16:creationId xmlns:a16="http://schemas.microsoft.com/office/drawing/2014/main" id="{7B4EC25E-893D-48F7-814A-2F3D68286B17}"/>
              </a:ext>
            </a:extLst>
          </p:cNvPr>
          <p:cNvSpPr>
            <a:spLocks noGrp="1"/>
          </p:cNvSpPr>
          <p:nvPr>
            <p:ph idx="1"/>
          </p:nvPr>
        </p:nvSpPr>
        <p:spPr/>
        <p:txBody>
          <a:bodyPr/>
          <a:lstStyle/>
          <a:p>
            <a:pPr marL="45720" indent="0">
              <a:buNone/>
            </a:pPr>
            <a:r>
              <a:rPr lang="en-US" b="1" dirty="0"/>
              <a:t>Lastly the citizens possess rights to go against, government and not against the State. The State only acts through the government and the government may commit mistakes and not the State. Thus, the citizens have only rights to go against the government. Moreover, the State consists of a citizen, the citizens go against the State, it will mean to go against themselves. This is an impossible proposition. The State is therefore, and indestructible union of citizens having the chief characteristic of permanence and continuity. Government is only a part of the State. </a:t>
            </a:r>
          </a:p>
        </p:txBody>
      </p:sp>
      <p:sp>
        <p:nvSpPr>
          <p:cNvPr id="5" name="TextBox 4">
            <a:extLst>
              <a:ext uri="{FF2B5EF4-FFF2-40B4-BE49-F238E27FC236}">
                <a16:creationId xmlns:a16="http://schemas.microsoft.com/office/drawing/2014/main" id="{6FF870F1-D3AA-49BF-B832-955BE44B6982}"/>
              </a:ext>
            </a:extLst>
          </p:cNvPr>
          <p:cNvSpPr txBox="1"/>
          <p:nvPr/>
        </p:nvSpPr>
        <p:spPr>
          <a:xfrm>
            <a:off x="11961812" y="6488668"/>
            <a:ext cx="45719" cy="369332"/>
          </a:xfrm>
          <a:prstGeom prst="rect">
            <a:avLst/>
          </a:prstGeom>
          <a:noFill/>
          <a:ln>
            <a:solidFill>
              <a:schemeClr val="bg2"/>
            </a:solidFill>
          </a:ln>
        </p:spPr>
        <p:txBody>
          <a:bodyPr wrap="square">
            <a:spAutoFit/>
          </a:bodyPr>
          <a:lstStyle/>
          <a:p>
            <a:r>
              <a:rPr lang="en-US" dirty="0"/>
              <a:t>8</a:t>
            </a:r>
          </a:p>
        </p:txBody>
      </p:sp>
    </p:spTree>
    <p:extLst>
      <p:ext uri="{BB962C8B-B14F-4D97-AF65-F5344CB8AC3E}">
        <p14:creationId xmlns:p14="http://schemas.microsoft.com/office/powerpoint/2010/main" val="185183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country report presentation</Template>
  <TotalTime>476</TotalTime>
  <Words>605</Words>
  <Application>Microsoft Office PowerPoint</Application>
  <PresentationFormat>Custom</PresentationFormat>
  <Paragraphs>44</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Century Gothic</vt:lpstr>
      <vt:lpstr>Meiryo UI</vt:lpstr>
      <vt:lpstr>Open Sans</vt:lpstr>
      <vt:lpstr>Slackey</vt:lpstr>
      <vt:lpstr>Tahoma</vt:lpstr>
      <vt:lpstr>Times New Roman</vt:lpstr>
      <vt:lpstr>World country report presentation</vt:lpstr>
      <vt:lpstr>Difference Between the State and the Government</vt:lpstr>
      <vt:lpstr>Table of contents</vt:lpstr>
      <vt:lpstr>Introduction</vt:lpstr>
      <vt:lpstr>What is the state </vt:lpstr>
      <vt:lpstr>The mean of government </vt:lpstr>
      <vt:lpstr>Difference between state and government </vt:lpstr>
      <vt:lpstr>Difference between state and government </vt:lpstr>
      <vt:lpstr>Difference between state and government </vt:lpstr>
      <vt:lpstr>Conclusion</vt:lpstr>
      <vt:lpstr>References </vt:lpstr>
      <vt:lpstr>شكرا لكم  Tank you  Gracias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Faculty of Business Administration differentiate between the state and the government</dc:title>
  <dc:creator>fakrhy malik</dc:creator>
  <cp:lastModifiedBy>Maher Fattouh</cp:lastModifiedBy>
  <cp:revision>9</cp:revision>
  <dcterms:created xsi:type="dcterms:W3CDTF">2021-11-24T11:29:11Z</dcterms:created>
  <dcterms:modified xsi:type="dcterms:W3CDTF">2021-12-08T11:20:36Z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