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1"/>
  </p:notesMasterIdLst>
  <p:sldIdLst>
    <p:sldId id="256" r:id="rId2"/>
    <p:sldId id="271" r:id="rId3"/>
    <p:sldId id="257" r:id="rId4"/>
    <p:sldId id="258" r:id="rId5"/>
    <p:sldId id="285" r:id="rId6"/>
    <p:sldId id="301" r:id="rId7"/>
    <p:sldId id="278" r:id="rId8"/>
    <p:sldId id="295" r:id="rId9"/>
    <p:sldId id="269" r:id="rId10"/>
    <p:sldId id="277" r:id="rId11"/>
    <p:sldId id="302" r:id="rId12"/>
    <p:sldId id="300" r:id="rId13"/>
    <p:sldId id="276" r:id="rId14"/>
    <p:sldId id="274" r:id="rId15"/>
    <p:sldId id="293" r:id="rId16"/>
    <p:sldId id="286" r:id="rId17"/>
    <p:sldId id="287" r:id="rId18"/>
    <p:sldId id="289" r:id="rId19"/>
    <p:sldId id="290" r:id="rId20"/>
    <p:sldId id="291" r:id="rId21"/>
    <p:sldId id="288" r:id="rId22"/>
    <p:sldId id="268" r:id="rId23"/>
    <p:sldId id="275" r:id="rId24"/>
    <p:sldId id="294" r:id="rId25"/>
    <p:sldId id="259" r:id="rId26"/>
    <p:sldId id="296" r:id="rId27"/>
    <p:sldId id="297" r:id="rId28"/>
    <p:sldId id="273" r:id="rId29"/>
    <p:sldId id="260" r:id="rId30"/>
    <p:sldId id="298" r:id="rId31"/>
    <p:sldId id="299" r:id="rId32"/>
    <p:sldId id="279" r:id="rId33"/>
    <p:sldId id="261" r:id="rId34"/>
    <p:sldId id="262" r:id="rId35"/>
    <p:sldId id="272" r:id="rId36"/>
    <p:sldId id="266" r:id="rId37"/>
    <p:sldId id="263" r:id="rId38"/>
    <p:sldId id="264" r:id="rId39"/>
    <p:sldId id="280"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26" autoAdjust="0"/>
    <p:restoredTop sz="94660"/>
  </p:normalViewPr>
  <p:slideViewPr>
    <p:cSldViewPr snapToGrid="0">
      <p:cViewPr varScale="1">
        <p:scale>
          <a:sx n="50" d="100"/>
          <a:sy n="50" d="100"/>
        </p:scale>
        <p:origin x="-970" y="-77"/>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68C9A2-E2AE-4022-B1EC-2ABA718E6A73}" type="datetimeFigureOut">
              <a:rPr lang="en-US" smtClean="0"/>
              <a:t>11/7/2020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C4DDD-EF19-4FF1-A55B-24E7111D05EF}" type="slidenum">
              <a:rPr lang="en-US" smtClean="0"/>
              <a:t>‹#›</a:t>
            </a:fld>
            <a:endParaRPr lang="en-US"/>
          </a:p>
        </p:txBody>
      </p:sp>
    </p:spTree>
    <p:extLst>
      <p:ext uri="{BB962C8B-B14F-4D97-AF65-F5344CB8AC3E}">
        <p14:creationId xmlns:p14="http://schemas.microsoft.com/office/powerpoint/2010/main" val="2212491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4</a:t>
            </a:fld>
            <a:endParaRPr lang="en-US"/>
          </a:p>
        </p:txBody>
      </p:sp>
    </p:spTree>
    <p:extLst>
      <p:ext uri="{BB962C8B-B14F-4D97-AF65-F5344CB8AC3E}">
        <p14:creationId xmlns:p14="http://schemas.microsoft.com/office/powerpoint/2010/main" val="138808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BOTH WRIST MCP SYMMETRICAL </a:t>
            </a:r>
            <a:endParaRPr lang="en-US"/>
          </a:p>
        </p:txBody>
      </p:sp>
      <p:sp>
        <p:nvSpPr>
          <p:cNvPr id="4" name="Slide Number Placeholder 3"/>
          <p:cNvSpPr>
            <a:spLocks noGrp="1"/>
          </p:cNvSpPr>
          <p:nvPr>
            <p:ph type="sldNum" sz="quarter" idx="10"/>
          </p:nvPr>
        </p:nvSpPr>
        <p:spPr/>
        <p:txBody>
          <a:bodyPr/>
          <a:lstStyle/>
          <a:p>
            <a:fld id="{EDCC4DDD-EF19-4FF1-A55B-24E7111D05EF}" type="slidenum">
              <a:rPr lang="en-US" smtClean="0"/>
              <a:t>5</a:t>
            </a:fld>
            <a:endParaRPr lang="en-US"/>
          </a:p>
        </p:txBody>
      </p:sp>
    </p:spTree>
    <p:extLst>
      <p:ext uri="{BB962C8B-B14F-4D97-AF65-F5344CB8AC3E}">
        <p14:creationId xmlns:p14="http://schemas.microsoft.com/office/powerpoint/2010/main" val="1081879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 </a:t>
            </a:r>
            <a:r>
              <a:rPr lang="en-US" dirty="0" err="1" smtClean="0"/>
              <a:t>cutenoud</a:t>
            </a:r>
            <a:r>
              <a:rPr lang="en-US" dirty="0" smtClean="0"/>
              <a:t> nodules</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9</a:t>
            </a:fld>
            <a:endParaRPr lang="en-US"/>
          </a:p>
        </p:txBody>
      </p:sp>
    </p:spTree>
    <p:extLst>
      <p:ext uri="{BB962C8B-B14F-4D97-AF65-F5344CB8AC3E}">
        <p14:creationId xmlns:p14="http://schemas.microsoft.com/office/powerpoint/2010/main" val="1510125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MULTIPLE</a:t>
            </a:r>
            <a:r>
              <a:rPr lang="en-US" baseline="0" dirty="0" smtClean="0"/>
              <a:t> REDNESS SWELLING MCP  PIP </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15</a:t>
            </a:fld>
            <a:endParaRPr lang="en-US"/>
          </a:p>
        </p:txBody>
      </p:sp>
    </p:spTree>
    <p:extLst>
      <p:ext uri="{BB962C8B-B14F-4D97-AF65-F5344CB8AC3E}">
        <p14:creationId xmlns:p14="http://schemas.microsoft.com/office/powerpoint/2010/main" val="1259226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Swelling wrist –MCPS PIP23-HEBREDEN ON MIDDLE ULNAR DEVIATION WASTING OF MYSCLES</a:t>
            </a:r>
            <a:r>
              <a:rPr lang="en-US" baseline="0" dirty="0" smtClean="0"/>
              <a:t>  EARLY Z DEF THUMB</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16</a:t>
            </a:fld>
            <a:endParaRPr lang="en-US"/>
          </a:p>
        </p:txBody>
      </p:sp>
    </p:spTree>
    <p:extLst>
      <p:ext uri="{BB962C8B-B14F-4D97-AF65-F5344CB8AC3E}">
        <p14:creationId xmlns:p14="http://schemas.microsoft.com/office/powerpoint/2010/main" val="359574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FINGERS NAIL DYSTROPHY PIP SYNOVITIS ERYTHEMA</a:t>
            </a:r>
            <a:r>
              <a:rPr lang="en-US" baseline="0" dirty="0" smtClean="0"/>
              <a:t> ASYMMETRICAL</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20</a:t>
            </a:fld>
            <a:endParaRPr lang="en-US"/>
          </a:p>
        </p:txBody>
      </p:sp>
    </p:spTree>
    <p:extLst>
      <p:ext uri="{BB962C8B-B14F-4D97-AF65-F5344CB8AC3E}">
        <p14:creationId xmlns:p14="http://schemas.microsoft.com/office/powerpoint/2010/main" val="2049549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MCP SWELING SWAN</a:t>
            </a:r>
            <a:r>
              <a:rPr lang="en-US" baseline="0" dirty="0" smtClean="0"/>
              <a:t> NECK</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21</a:t>
            </a:fld>
            <a:endParaRPr lang="en-US"/>
          </a:p>
        </p:txBody>
      </p:sp>
    </p:spTree>
    <p:extLst>
      <p:ext uri="{BB962C8B-B14F-4D97-AF65-F5344CB8AC3E}">
        <p14:creationId xmlns:p14="http://schemas.microsoft.com/office/powerpoint/2010/main" val="1041673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PA;MAR ERYTHEMA ULNAR DEVIATION</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23</a:t>
            </a:fld>
            <a:endParaRPr lang="en-US"/>
          </a:p>
        </p:txBody>
      </p:sp>
    </p:spTree>
    <p:extLst>
      <p:ext uri="{BB962C8B-B14F-4D97-AF65-F5344CB8AC3E}">
        <p14:creationId xmlns:p14="http://schemas.microsoft.com/office/powerpoint/2010/main" val="2480752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THENAR M WASTING RT </a:t>
            </a:r>
            <a:endParaRPr lang="en-US" dirty="0"/>
          </a:p>
        </p:txBody>
      </p:sp>
      <p:sp>
        <p:nvSpPr>
          <p:cNvPr id="4" name="Slide Number Placeholder 3"/>
          <p:cNvSpPr>
            <a:spLocks noGrp="1"/>
          </p:cNvSpPr>
          <p:nvPr>
            <p:ph type="sldNum" sz="quarter" idx="10"/>
          </p:nvPr>
        </p:nvSpPr>
        <p:spPr/>
        <p:txBody>
          <a:bodyPr/>
          <a:lstStyle/>
          <a:p>
            <a:fld id="{EDCC4DDD-EF19-4FF1-A55B-24E7111D05EF}" type="slidenum">
              <a:rPr lang="en-US" smtClean="0"/>
              <a:t>24</a:t>
            </a:fld>
            <a:endParaRPr lang="en-US"/>
          </a:p>
        </p:txBody>
      </p:sp>
    </p:spTree>
    <p:extLst>
      <p:ext uri="{BB962C8B-B14F-4D97-AF65-F5344CB8AC3E}">
        <p14:creationId xmlns:p14="http://schemas.microsoft.com/office/powerpoint/2010/main" val="3534747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3911EB19-D017-4826-8A4F-E98054767A07}" type="datetime1">
              <a:rPr lang="en-US" smtClean="0"/>
              <a:t>11/7/2020</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0F653079-2822-47C8-8300-DDEEC1DBCCEC}" type="slidenum">
              <a:rPr lang="en-US" smtClean="0"/>
              <a:t>‹#›</a:t>
            </a:fld>
            <a:endParaRPr lang="en-US"/>
          </a:p>
        </p:txBody>
      </p:sp>
    </p:spTree>
    <p:extLst>
      <p:ext uri="{BB962C8B-B14F-4D97-AF65-F5344CB8AC3E}">
        <p14:creationId xmlns:p14="http://schemas.microsoft.com/office/powerpoint/2010/main" val="2137957576"/>
      </p:ext>
    </p:extLst>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031B0F-A5C4-43DA-AF9C-975E2AF84F97}" type="datetime1">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288795653"/>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201AF4-6D29-48F9-8A4B-15E2F06C8705}"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422764257"/>
      </p:ext>
    </p:extLst>
  </p:cSld>
  <p:clrMapOvr>
    <a:masterClrMapping/>
  </p:clrMapOvr>
  <p:transition spd="slow">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2E1CF6-3A74-44B9-8B0D-9C00CC1C05EB}"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742025753"/>
      </p:ext>
    </p:extLst>
  </p:cSld>
  <p:clrMapOvr>
    <a:masterClrMapping/>
  </p:clrMapOvr>
  <p:transition spd="slow">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58F10E-5916-498B-91E3-397D27310145}"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1073238729"/>
      </p:ext>
    </p:extLst>
  </p:cSld>
  <p:clrMapOvr>
    <a:masterClrMapping/>
  </p:clrMapOvr>
  <p:transition spd="slow">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BD62F49-E02F-4473-B226-641C042529DC}" type="datetime1">
              <a:rPr lang="en-US" smtClean="0"/>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1669574997"/>
      </p:ext>
    </p:extLst>
  </p:cSld>
  <p:clrMapOvr>
    <a:masterClrMapping/>
  </p:clrMapOvr>
  <p:transition spd="slow">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B8DCCAB-FBD1-42E0-89ED-050BA54D697E}" type="datetime1">
              <a:rPr lang="en-US" smtClean="0"/>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3509871757"/>
      </p:ext>
    </p:extLst>
  </p:cSld>
  <p:clrMapOvr>
    <a:masterClrMapping/>
  </p:clrMapOvr>
  <p:transition spd="slow">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519E5C-4532-4BA6-9134-22FF9BA9FDCD}"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3137711527"/>
      </p:ext>
    </p:extLst>
  </p:cSld>
  <p:clrMapOvr>
    <a:masterClrMapping/>
  </p:clrMapOvr>
  <p:transition spd="slow">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106CBA-BD53-44C1-8C06-776AC025BA96}"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192590511"/>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DEACF4-9BB0-420B-9EBF-24371F115523}"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778001201"/>
      </p:ext>
    </p:extLst>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863101-2E5C-4973-8040-DF9486D17A5A}" type="datetime1">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43289106"/>
      </p:ext>
    </p:extLst>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E91E11-7E6D-42AD-B5BF-6AFD6C8A7509}" type="datetime1">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3834327833"/>
      </p:ext>
    </p:extLst>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5F6C9B8-AAC5-4A8D-ACE5-B6749A78C773}" type="datetime1">
              <a:rPr lang="en-US" smtClean="0"/>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138265993"/>
      </p:ext>
    </p:extLst>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8DE7A4-B176-453F-B7A5-AEE02FBB409C}" type="datetime1">
              <a:rPr lang="en-US" smtClean="0"/>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3069195200"/>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028B7C-B3B9-48F6-BBBC-CB25F6669D1F}" type="datetime1">
              <a:rPr lang="en-US" smtClean="0"/>
              <a:t>11/7/2020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3022996096"/>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742637-B352-4D57-8EBF-8FC1ABF58782}" type="datetime1">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155921310"/>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54462D-7390-4389-B980-5977035171E9}" type="datetime1">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F653079-2822-47C8-8300-DDEEC1DBCCEC}" type="slidenum">
              <a:rPr lang="en-US" smtClean="0"/>
              <a:t>‹#›</a:t>
            </a:fld>
            <a:endParaRPr lang="en-US"/>
          </a:p>
        </p:txBody>
      </p:sp>
    </p:spTree>
    <p:extLst>
      <p:ext uri="{BB962C8B-B14F-4D97-AF65-F5344CB8AC3E}">
        <p14:creationId xmlns:p14="http://schemas.microsoft.com/office/powerpoint/2010/main" val="250564506"/>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AB36D111-87D6-4181-8723-674777DA744C}" type="datetime1">
              <a:rPr lang="en-US" smtClean="0"/>
              <a:t>11/7/2020</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F653079-2822-47C8-8300-DDEEC1DBCCEC}" type="slidenum">
              <a:rPr lang="en-US" smtClean="0"/>
              <a:t>‹#›</a:t>
            </a:fld>
            <a:endParaRPr lang="en-US"/>
          </a:p>
        </p:txBody>
      </p:sp>
    </p:spTree>
    <p:extLst>
      <p:ext uri="{BB962C8B-B14F-4D97-AF65-F5344CB8AC3E}">
        <p14:creationId xmlns:p14="http://schemas.microsoft.com/office/powerpoint/2010/main" val="166103632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ransition spd="slow">
    <p:pull/>
  </p:transition>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wmf"/><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Hand examination	</a:t>
            </a:r>
            <a:endParaRPr lang="en-US" dirty="0"/>
          </a:p>
        </p:txBody>
      </p:sp>
      <p:pic>
        <p:nvPicPr>
          <p:cNvPr id="4" name="Picture 3"/>
          <p:cNvPicPr>
            <a:picLocks noChangeAspect="1"/>
          </p:cNvPicPr>
          <p:nvPr/>
        </p:nvPicPr>
        <p:blipFill>
          <a:blip r:embed="rId2"/>
          <a:stretch>
            <a:fillRect/>
          </a:stretch>
        </p:blipFill>
        <p:spPr>
          <a:xfrm>
            <a:off x="1154955" y="646188"/>
            <a:ext cx="2988444" cy="2907089"/>
          </a:xfrm>
          <a:prstGeom prst="rect">
            <a:avLst/>
          </a:prstGeom>
        </p:spPr>
      </p:pic>
      <p:sp>
        <p:nvSpPr>
          <p:cNvPr id="5" name="Slide Number Placeholder 4"/>
          <p:cNvSpPr>
            <a:spLocks noGrp="1"/>
          </p:cNvSpPr>
          <p:nvPr>
            <p:ph type="sldNum" sz="quarter" idx="12"/>
          </p:nvPr>
        </p:nvSpPr>
        <p:spPr/>
        <p:txBody>
          <a:bodyPr/>
          <a:lstStyle/>
          <a:p>
            <a:fld id="{0F653079-2822-47C8-8300-DDEEC1DBCCEC}" type="slidenum">
              <a:rPr lang="en-US" smtClean="0"/>
              <a:t>1</a:t>
            </a:fld>
            <a:endParaRPr lang="en-US"/>
          </a:p>
        </p:txBody>
      </p:sp>
      <p:sp>
        <p:nvSpPr>
          <p:cNvPr id="6" name="عنوان فرعي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70637496"/>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7361" y="368124"/>
            <a:ext cx="7678172" cy="4902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154953" y="6019801"/>
            <a:ext cx="3682621" cy="461665"/>
          </a:xfrm>
          <a:prstGeom prst="rect">
            <a:avLst/>
          </a:prstGeom>
          <a:noFill/>
        </p:spPr>
        <p:txBody>
          <a:bodyPr wrap="square" rtlCol="0">
            <a:spAutoFit/>
          </a:bodyPr>
          <a:lstStyle/>
          <a:p>
            <a:r>
              <a:rPr lang="en-US" dirty="0" smtClean="0"/>
              <a:t> </a:t>
            </a:r>
            <a:r>
              <a:rPr lang="en-US" sz="2400" b="1" dirty="0" err="1"/>
              <a:t>periungual</a:t>
            </a:r>
            <a:r>
              <a:rPr lang="en-US" sz="2400" b="1" dirty="0"/>
              <a:t> </a:t>
            </a:r>
            <a:r>
              <a:rPr lang="en-US" sz="2400" b="1" dirty="0" smtClean="0"/>
              <a:t>erythema</a:t>
            </a:r>
            <a:endParaRPr lang="en-US" sz="2400" b="1" dirty="0"/>
          </a:p>
        </p:txBody>
      </p:sp>
      <p:sp>
        <p:nvSpPr>
          <p:cNvPr id="3" name="Slide Number Placeholder 2"/>
          <p:cNvSpPr>
            <a:spLocks noGrp="1"/>
          </p:cNvSpPr>
          <p:nvPr>
            <p:ph type="sldNum" sz="quarter" idx="12"/>
          </p:nvPr>
        </p:nvSpPr>
        <p:spPr/>
        <p:txBody>
          <a:bodyPr/>
          <a:lstStyle/>
          <a:p>
            <a:fld id="{0F653079-2822-47C8-8300-DDEEC1DBCCEC}" type="slidenum">
              <a:rPr lang="en-US" smtClean="0"/>
              <a:t>10</a:t>
            </a:fld>
            <a:endParaRPr lang="en-US"/>
          </a:p>
        </p:txBody>
      </p:sp>
    </p:spTree>
    <p:extLst>
      <p:ext uri="{BB962C8B-B14F-4D97-AF65-F5344CB8AC3E}">
        <p14:creationId xmlns:p14="http://schemas.microsoft.com/office/powerpoint/2010/main" val="3292945800"/>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SPLINTER HEMOORRAGE</a:t>
            </a:r>
            <a:endParaRPr lang="en-US" dirty="0"/>
          </a:p>
        </p:txBody>
      </p:sp>
      <p:sp>
        <p:nvSpPr>
          <p:cNvPr id="4" name="Slide Number Placeholder 3"/>
          <p:cNvSpPr>
            <a:spLocks noGrp="1"/>
          </p:cNvSpPr>
          <p:nvPr>
            <p:ph type="sldNum" sz="quarter" idx="12"/>
          </p:nvPr>
        </p:nvSpPr>
        <p:spPr/>
        <p:txBody>
          <a:bodyPr/>
          <a:lstStyle/>
          <a:p>
            <a:fld id="{0F653079-2822-47C8-8300-DDEEC1DBCCEC}" type="slidenum">
              <a:rPr lang="en-US" smtClean="0"/>
              <a:t>11</a:t>
            </a:fld>
            <a:endParaRPr lang="en-US"/>
          </a:p>
        </p:txBody>
      </p:sp>
      <p:pic>
        <p:nvPicPr>
          <p:cNvPr id="5" name="Content Placeholder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gray">
          <a:xfrm>
            <a:off x="3401219" y="2603500"/>
            <a:ext cx="4270374" cy="341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015822"/>
      </p:ext>
    </p:extLst>
  </p:cSld>
  <p:clrMapOvr>
    <a:masterClrMapping/>
  </p:clrMapOvr>
  <p:transition spd="slow">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CLUBBING</a:t>
            </a:r>
            <a:endParaRPr lang="en-US" dirty="0"/>
          </a:p>
        </p:txBody>
      </p:sp>
      <p:sp>
        <p:nvSpPr>
          <p:cNvPr id="4" name="Slide Number Placeholder 3"/>
          <p:cNvSpPr>
            <a:spLocks noGrp="1"/>
          </p:cNvSpPr>
          <p:nvPr>
            <p:ph type="sldNum" sz="quarter" idx="12"/>
          </p:nvPr>
        </p:nvSpPr>
        <p:spPr/>
        <p:txBody>
          <a:bodyPr/>
          <a:lstStyle/>
          <a:p>
            <a:fld id="{0F653079-2822-47C8-8300-DDEEC1DBCCEC}" type="slidenum">
              <a:rPr lang="en-US" smtClean="0"/>
              <a:t>12</a:t>
            </a:fld>
            <a:endParaRPr lang="en-US"/>
          </a:p>
        </p:txBody>
      </p:sp>
      <p:pic>
        <p:nvPicPr>
          <p:cNvPr id="5" name="Picture 5" descr="162FF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229401" y="2892706"/>
            <a:ext cx="5765800" cy="271590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106053158"/>
      </p:ext>
    </p:extLst>
  </p:cSld>
  <p:clrMapOvr>
    <a:masterClrMapping/>
  </p:clrMapOvr>
  <p:transition spd="slow">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5678" y="453694"/>
            <a:ext cx="4941888" cy="640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Content Placeholder 9"/>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297566" y="2141740"/>
            <a:ext cx="3195121" cy="3334798"/>
          </a:xfrm>
          <a:prstGeom prst="rect">
            <a:avLst/>
          </a:prstGeom>
          <a:noFill/>
          <a:ln/>
        </p:spPr>
      </p:pic>
      <p:sp>
        <p:nvSpPr>
          <p:cNvPr id="11" name="TextBox 10"/>
          <p:cNvSpPr txBox="1"/>
          <p:nvPr/>
        </p:nvSpPr>
        <p:spPr>
          <a:xfrm>
            <a:off x="7105376" y="5936436"/>
            <a:ext cx="3021262" cy="461665"/>
          </a:xfrm>
          <a:prstGeom prst="rect">
            <a:avLst/>
          </a:prstGeom>
          <a:noFill/>
        </p:spPr>
        <p:txBody>
          <a:bodyPr wrap="square" rtlCol="0">
            <a:spAutoFit/>
          </a:bodyPr>
          <a:lstStyle/>
          <a:p>
            <a:r>
              <a:rPr lang="en-US" sz="2400" b="1" dirty="0" smtClean="0"/>
              <a:t>CLUBBING</a:t>
            </a:r>
            <a:endParaRPr lang="en-US" sz="2400" b="1" dirty="0"/>
          </a:p>
        </p:txBody>
      </p:sp>
      <p:sp>
        <p:nvSpPr>
          <p:cNvPr id="2" name="Slide Number Placeholder 1"/>
          <p:cNvSpPr>
            <a:spLocks noGrp="1"/>
          </p:cNvSpPr>
          <p:nvPr>
            <p:ph type="sldNum" sz="quarter" idx="12"/>
          </p:nvPr>
        </p:nvSpPr>
        <p:spPr/>
        <p:txBody>
          <a:bodyPr/>
          <a:lstStyle/>
          <a:p>
            <a:fld id="{0F653079-2822-47C8-8300-DDEEC1DBCCEC}" type="slidenum">
              <a:rPr lang="en-US" smtClean="0"/>
              <a:t>13</a:t>
            </a:fld>
            <a:endParaRPr lang="en-US"/>
          </a:p>
        </p:txBody>
      </p:sp>
    </p:spTree>
    <p:extLst>
      <p:ext uri="{BB962C8B-B14F-4D97-AF65-F5344CB8AC3E}">
        <p14:creationId xmlns:p14="http://schemas.microsoft.com/office/powerpoint/2010/main" val="3006744238"/>
      </p:ext>
    </p:extLst>
  </p:cSld>
  <p:clrMapOvr>
    <a:masterClrMapping/>
  </p:clrMapOvr>
  <p:transition spd="slow">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swelling</a:t>
            </a:r>
            <a:endParaRPr lang="en-US" dirty="0"/>
          </a:p>
        </p:txBody>
      </p:sp>
      <p:pic>
        <p:nvPicPr>
          <p:cNvPr id="4" name="Picture 5" descr="68FF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3978112" y="1460310"/>
            <a:ext cx="4528048" cy="539769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6" name="Straight Arrow Connector 5"/>
          <p:cNvCxnSpPr/>
          <p:nvPr/>
        </p:nvCxnSpPr>
        <p:spPr>
          <a:xfrm>
            <a:off x="2074461" y="1680632"/>
            <a:ext cx="3848667" cy="13432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047164" y="1803400"/>
            <a:ext cx="3971499" cy="286413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0F653079-2822-47C8-8300-DDEEC1DBCCEC}" type="slidenum">
              <a:rPr lang="en-US" smtClean="0"/>
              <a:t>14</a:t>
            </a:fld>
            <a:endParaRPr lang="en-US"/>
          </a:p>
        </p:txBody>
      </p:sp>
    </p:spTree>
    <p:extLst>
      <p:ext uri="{BB962C8B-B14F-4D97-AF65-F5344CB8AC3E}">
        <p14:creationId xmlns:p14="http://schemas.microsoft.com/office/powerpoint/2010/main" val="389104798"/>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AutoShape 4" descr="http://www.maurascollege.org/images/rheumatoid-arthritis-and-fluid-retention-swelling-arm-west-valley-city-utah-12826.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Content Placeholder 6"/>
          <p:cNvPicPr>
            <a:picLocks noGrp="1" noChangeAspect="1"/>
          </p:cNvPicPr>
          <p:nvPr>
            <p:ph idx="1"/>
          </p:nvPr>
        </p:nvPicPr>
        <p:blipFill>
          <a:blip r:embed="rId3"/>
          <a:stretch>
            <a:fillRect/>
          </a:stretch>
        </p:blipFill>
        <p:spPr>
          <a:xfrm rot="10800000">
            <a:off x="1154953" y="0"/>
            <a:ext cx="9899733" cy="6858000"/>
          </a:xfrm>
          <a:prstGeom prst="rect">
            <a:avLst/>
          </a:prstGeom>
        </p:spPr>
      </p:pic>
      <p:sp>
        <p:nvSpPr>
          <p:cNvPr id="8" name="Slide Number Placeholder 7"/>
          <p:cNvSpPr>
            <a:spLocks noGrp="1"/>
          </p:cNvSpPr>
          <p:nvPr>
            <p:ph type="sldNum" sz="quarter" idx="12"/>
          </p:nvPr>
        </p:nvSpPr>
        <p:spPr/>
        <p:txBody>
          <a:bodyPr/>
          <a:lstStyle/>
          <a:p>
            <a:fld id="{0F653079-2822-47C8-8300-DDEEC1DBCCEC}" type="slidenum">
              <a:rPr lang="en-US" smtClean="0"/>
              <a:t>15</a:t>
            </a:fld>
            <a:endParaRPr lang="en-US"/>
          </a:p>
        </p:txBody>
      </p:sp>
    </p:spTree>
    <p:extLst>
      <p:ext uri="{BB962C8B-B14F-4D97-AF65-F5344CB8AC3E}">
        <p14:creationId xmlns:p14="http://schemas.microsoft.com/office/powerpoint/2010/main" val="99357300"/>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2797791" y="-30262"/>
            <a:ext cx="6482687" cy="6888262"/>
          </a:xfrm>
          <a:prstGeom prst="rect">
            <a:avLst/>
          </a:prstGeom>
        </p:spPr>
      </p:pic>
      <p:sp>
        <p:nvSpPr>
          <p:cNvPr id="5" name="Slide Number Placeholder 4"/>
          <p:cNvSpPr>
            <a:spLocks noGrp="1"/>
          </p:cNvSpPr>
          <p:nvPr>
            <p:ph type="sldNum" sz="quarter" idx="12"/>
          </p:nvPr>
        </p:nvSpPr>
        <p:spPr/>
        <p:txBody>
          <a:bodyPr/>
          <a:lstStyle/>
          <a:p>
            <a:fld id="{0F653079-2822-47C8-8300-DDEEC1DBCCEC}" type="slidenum">
              <a:rPr lang="en-US" smtClean="0"/>
              <a:t>16</a:t>
            </a:fld>
            <a:endParaRPr lang="en-US"/>
          </a:p>
        </p:txBody>
      </p:sp>
    </p:spTree>
    <p:extLst>
      <p:ext uri="{BB962C8B-B14F-4D97-AF65-F5344CB8AC3E}">
        <p14:creationId xmlns:p14="http://schemas.microsoft.com/office/powerpoint/2010/main" val="4280908205"/>
      </p:ext>
    </p:extLst>
  </p:cSld>
  <p:clrMapOvr>
    <a:masterClrMapping/>
  </p:clrMapOvr>
  <p:transitio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487607" y="0"/>
            <a:ext cx="9662614" cy="6858000"/>
          </a:xfrm>
          <a:prstGeom prst="rect">
            <a:avLst/>
          </a:prstGeom>
        </p:spPr>
      </p:pic>
      <p:sp>
        <p:nvSpPr>
          <p:cNvPr id="5" name="Slide Number Placeholder 4"/>
          <p:cNvSpPr>
            <a:spLocks noGrp="1"/>
          </p:cNvSpPr>
          <p:nvPr>
            <p:ph type="sldNum" sz="quarter" idx="12"/>
          </p:nvPr>
        </p:nvSpPr>
        <p:spPr/>
        <p:txBody>
          <a:bodyPr/>
          <a:lstStyle/>
          <a:p>
            <a:fld id="{0F653079-2822-47C8-8300-DDEEC1DBCCEC}" type="slidenum">
              <a:rPr lang="en-US" smtClean="0"/>
              <a:t>17</a:t>
            </a:fld>
            <a:endParaRPr lang="en-US"/>
          </a:p>
        </p:txBody>
      </p:sp>
    </p:spTree>
    <p:extLst>
      <p:ext uri="{BB962C8B-B14F-4D97-AF65-F5344CB8AC3E}">
        <p14:creationId xmlns:p14="http://schemas.microsoft.com/office/powerpoint/2010/main" val="2059586582"/>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docseducation.com/sites/default/files/imagecache/blog_img_page/ArthriticHand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7672" y="0"/>
            <a:ext cx="104814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F653079-2822-47C8-8300-DDEEC1DBCCEC}" type="slidenum">
              <a:rPr lang="en-US" smtClean="0"/>
              <a:t>18</a:t>
            </a:fld>
            <a:endParaRPr lang="en-US"/>
          </a:p>
        </p:txBody>
      </p:sp>
    </p:spTree>
    <p:extLst>
      <p:ext uri="{BB962C8B-B14F-4D97-AF65-F5344CB8AC3E}">
        <p14:creationId xmlns:p14="http://schemas.microsoft.com/office/powerpoint/2010/main" val="2264484711"/>
      </p:ext>
    </p:extLst>
  </p:cSld>
  <p:clrMapOvr>
    <a:masterClrMapping/>
  </p:clrMapOvr>
  <p:transition spd="slow">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http://img.medscape.com/pi/features/slideshow-slide/knuckles/fig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2388" y="0"/>
            <a:ext cx="10385946" cy="672834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F653079-2822-47C8-8300-DDEEC1DBCCEC}" type="slidenum">
              <a:rPr lang="en-US" smtClean="0"/>
              <a:t>19</a:t>
            </a:fld>
            <a:endParaRPr lang="en-US"/>
          </a:p>
        </p:txBody>
      </p:sp>
    </p:spTree>
    <p:extLst>
      <p:ext uri="{BB962C8B-B14F-4D97-AF65-F5344CB8AC3E}">
        <p14:creationId xmlns:p14="http://schemas.microsoft.com/office/powerpoint/2010/main" val="288656287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Finger joints</a:t>
            </a:r>
            <a:endParaRPr lang="en-US" dirty="0"/>
          </a:p>
        </p:txBody>
      </p:sp>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01554" y="2603500"/>
            <a:ext cx="5421573" cy="3128560"/>
          </a:xfrm>
          <a:prstGeom prst="rect">
            <a:avLst/>
          </a:prstGeom>
          <a:noFill/>
        </p:spPr>
      </p:pic>
      <p:pic>
        <p:nvPicPr>
          <p:cNvPr id="5" name="Picture 10"/>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018662" y="2934268"/>
            <a:ext cx="5745707" cy="2797791"/>
          </a:xfrm>
          <a:prstGeom prst="rect">
            <a:avLst/>
          </a:prstGeom>
          <a:noFill/>
        </p:spPr>
      </p:pic>
      <p:sp>
        <p:nvSpPr>
          <p:cNvPr id="3" name="Slide Number Placeholder 2"/>
          <p:cNvSpPr>
            <a:spLocks noGrp="1"/>
          </p:cNvSpPr>
          <p:nvPr>
            <p:ph type="sldNum" sz="quarter" idx="12"/>
          </p:nvPr>
        </p:nvSpPr>
        <p:spPr/>
        <p:txBody>
          <a:bodyPr/>
          <a:lstStyle/>
          <a:p>
            <a:fld id="{0F653079-2822-47C8-8300-DDEEC1DBCCEC}" type="slidenum">
              <a:rPr lang="en-US" smtClean="0"/>
              <a:t>2</a:t>
            </a:fld>
            <a:endParaRPr lang="en-US"/>
          </a:p>
        </p:txBody>
      </p:sp>
    </p:spTree>
    <p:extLst>
      <p:ext uri="{BB962C8B-B14F-4D97-AF65-F5344CB8AC3E}">
        <p14:creationId xmlns:p14="http://schemas.microsoft.com/office/powerpoint/2010/main" val="3191993335"/>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descr="http://howshealth.com/wp-content/uploads/2011/12/Dactylitis-pictures.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rot="10800000">
            <a:off x="1310184" y="150122"/>
            <a:ext cx="8980227" cy="670787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F653079-2822-47C8-8300-DDEEC1DBCCEC}" type="slidenum">
              <a:rPr lang="en-US" smtClean="0"/>
              <a:t>20</a:t>
            </a:fld>
            <a:endParaRPr lang="en-US"/>
          </a:p>
        </p:txBody>
      </p:sp>
    </p:spTree>
    <p:extLst>
      <p:ext uri="{BB962C8B-B14F-4D97-AF65-F5344CB8AC3E}">
        <p14:creationId xmlns:p14="http://schemas.microsoft.com/office/powerpoint/2010/main" val="3250311449"/>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518615" y="-38986"/>
            <a:ext cx="10508776" cy="6896986"/>
          </a:xfrm>
          <a:prstGeom prst="rect">
            <a:avLst/>
          </a:prstGeom>
        </p:spPr>
      </p:pic>
      <p:sp>
        <p:nvSpPr>
          <p:cNvPr id="5" name="Slide Number Placeholder 4"/>
          <p:cNvSpPr>
            <a:spLocks noGrp="1"/>
          </p:cNvSpPr>
          <p:nvPr>
            <p:ph type="sldNum" sz="quarter" idx="12"/>
          </p:nvPr>
        </p:nvSpPr>
        <p:spPr/>
        <p:txBody>
          <a:bodyPr/>
          <a:lstStyle/>
          <a:p>
            <a:fld id="{0F653079-2822-47C8-8300-DDEEC1DBCCEC}" type="slidenum">
              <a:rPr lang="en-US" smtClean="0"/>
              <a:t>21</a:t>
            </a:fld>
            <a:endParaRPr lang="en-US"/>
          </a:p>
        </p:txBody>
      </p:sp>
    </p:spTree>
    <p:extLst>
      <p:ext uri="{BB962C8B-B14F-4D97-AF65-F5344CB8AC3E}">
        <p14:creationId xmlns:p14="http://schemas.microsoft.com/office/powerpoint/2010/main" val="302347720"/>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p:cNvSpPr>
            <a:spLocks noGrp="1" noChangeArrowheads="1"/>
          </p:cNvSpPr>
          <p:nvPr>
            <p:ph type="title"/>
          </p:nvPr>
        </p:nvSpPr>
        <p:spPr/>
        <p:txBody>
          <a:bodyPr/>
          <a:lstStyle/>
          <a:p>
            <a:r>
              <a:rPr lang="en-US"/>
              <a:t>Muscle wasting</a:t>
            </a:r>
          </a:p>
        </p:txBody>
      </p:sp>
      <p:pic>
        <p:nvPicPr>
          <p:cNvPr id="24580" name="Picture 4" descr="extremities-left-thenar-wasti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54953" y="2404280"/>
            <a:ext cx="5468202" cy="4114800"/>
          </a:xfrm>
          <a:noFill/>
          <a:ln w="9525">
            <a:solidFill>
              <a:schemeClr val="tx2"/>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6573393" y="4230847"/>
            <a:ext cx="2647665" cy="461665"/>
          </a:xfrm>
          <a:prstGeom prst="rect">
            <a:avLst/>
          </a:prstGeom>
          <a:noFill/>
        </p:spPr>
        <p:txBody>
          <a:bodyPr wrap="square" rtlCol="0">
            <a:spAutoFit/>
          </a:bodyPr>
          <a:lstStyle/>
          <a:p>
            <a:r>
              <a:rPr lang="en-US" sz="2400" dirty="0" smtClean="0"/>
              <a:t>Muscle wasting </a:t>
            </a:r>
            <a:endParaRPr lang="en-US" sz="2400" dirty="0"/>
          </a:p>
        </p:txBody>
      </p:sp>
      <p:cxnSp>
        <p:nvCxnSpPr>
          <p:cNvPr id="6" name="Straight Arrow Connector 5"/>
          <p:cNvCxnSpPr/>
          <p:nvPr/>
        </p:nvCxnSpPr>
        <p:spPr>
          <a:xfrm flipH="1">
            <a:off x="5476743" y="4081859"/>
            <a:ext cx="1146412" cy="545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8" descr="handatrophym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9171296" y="4109155"/>
            <a:ext cx="2699984" cy="21961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4" name="Straight Arrow Connector 3"/>
          <p:cNvCxnSpPr/>
          <p:nvPr/>
        </p:nvCxnSpPr>
        <p:spPr>
          <a:xfrm>
            <a:off x="8652681" y="4860098"/>
            <a:ext cx="1868607" cy="1213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0F653079-2822-47C8-8300-DDEEC1DBCCEC}" type="slidenum">
              <a:rPr lang="en-US" smtClean="0"/>
              <a:t>22</a:t>
            </a:fld>
            <a:endParaRPr lang="en-US"/>
          </a:p>
        </p:txBody>
      </p:sp>
    </p:spTree>
    <p:extLst>
      <p:ext uri="{BB962C8B-B14F-4D97-AF65-F5344CB8AC3E}">
        <p14:creationId xmlns:p14="http://schemas.microsoft.com/office/powerpoint/2010/main" val="1216696457"/>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en-US"/>
          </a:p>
        </p:txBody>
      </p:sp>
      <p:pic>
        <p:nvPicPr>
          <p:cNvPr id="3379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854054" y="1858370"/>
            <a:ext cx="6781800" cy="4857750"/>
          </a:xfrm>
          <a:noFill/>
          <a:ln/>
        </p:spPr>
      </p:pic>
      <p:sp>
        <p:nvSpPr>
          <p:cNvPr id="2" name="Slide Number Placeholder 1"/>
          <p:cNvSpPr>
            <a:spLocks noGrp="1"/>
          </p:cNvSpPr>
          <p:nvPr>
            <p:ph type="sldNum" sz="quarter" idx="12"/>
          </p:nvPr>
        </p:nvSpPr>
        <p:spPr/>
        <p:txBody>
          <a:bodyPr/>
          <a:lstStyle/>
          <a:p>
            <a:fld id="{0F653079-2822-47C8-8300-DDEEC1DBCCEC}" type="slidenum">
              <a:rPr lang="en-US" smtClean="0"/>
              <a:t>23</a:t>
            </a:fld>
            <a:endParaRPr lang="en-US"/>
          </a:p>
        </p:txBody>
      </p:sp>
    </p:spTree>
    <p:extLst>
      <p:ext uri="{BB962C8B-B14F-4D97-AF65-F5344CB8AC3E}">
        <p14:creationId xmlns:p14="http://schemas.microsoft.com/office/powerpoint/2010/main" val="2984993110"/>
      </p:ext>
    </p:extLst>
  </p:cSld>
  <p:clrMapOvr>
    <a:masterClrMapping/>
  </p:clrMapOvr>
  <p:transition spd="slow">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charmssingapore.com/wp-content/uploads/2014/07/22.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rot="10800000">
            <a:off x="1433015" y="0"/>
            <a:ext cx="895293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0F653079-2822-47C8-8300-DDEEC1DBCCEC}" type="slidenum">
              <a:rPr lang="en-US" smtClean="0"/>
              <a:t>24</a:t>
            </a:fld>
            <a:endParaRPr lang="en-US"/>
          </a:p>
        </p:txBody>
      </p:sp>
    </p:spTree>
    <p:extLst>
      <p:ext uri="{BB962C8B-B14F-4D97-AF65-F5344CB8AC3E}">
        <p14:creationId xmlns:p14="http://schemas.microsoft.com/office/powerpoint/2010/main" val="3158688397"/>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Palpation</a:t>
            </a:r>
            <a:endParaRPr lang="en-US" dirty="0"/>
          </a:p>
        </p:txBody>
      </p:sp>
      <p:sp>
        <p:nvSpPr>
          <p:cNvPr id="3" name="Content Placeholder 2"/>
          <p:cNvSpPr>
            <a:spLocks noGrp="1"/>
          </p:cNvSpPr>
          <p:nvPr>
            <p:ph idx="1"/>
          </p:nvPr>
        </p:nvSpPr>
        <p:spPr>
          <a:xfrm>
            <a:off x="600502" y="2456597"/>
            <a:ext cx="5936776" cy="4107976"/>
          </a:xfrm>
        </p:spPr>
        <p:txBody>
          <a:bodyPr>
            <a:normAutofit/>
          </a:bodyPr>
          <a:lstStyle/>
          <a:p>
            <a:pPr marL="0" indent="0">
              <a:buNone/>
            </a:pPr>
            <a:endParaRPr lang="en-US" dirty="0" smtClean="0"/>
          </a:p>
          <a:p>
            <a:r>
              <a:rPr lang="en-US" dirty="0" smtClean="0"/>
              <a:t>  </a:t>
            </a:r>
            <a:r>
              <a:rPr lang="en-US" sz="2400" dirty="0" smtClean="0">
                <a:latin typeface="Arial" panose="020B0604020202020204" pitchFamily="34" charset="0"/>
                <a:cs typeface="Arial" panose="020B0604020202020204" pitchFamily="34" charset="0"/>
              </a:rPr>
              <a:t>Examine each major joint.</a:t>
            </a:r>
          </a:p>
          <a:p>
            <a:r>
              <a:rPr lang="en-US" sz="2400" dirty="0" smtClean="0">
                <a:latin typeface="Arial" panose="020B0604020202020204" pitchFamily="34" charset="0"/>
                <a:cs typeface="Arial" panose="020B0604020202020204" pitchFamily="34" charset="0"/>
              </a:rPr>
              <a:t>a- Palpate  for looking for changes in temperature using the back of the hand over the joints and compare with opposite side and dorsum of the fore arm.</a:t>
            </a:r>
          </a:p>
        </p:txBody>
      </p:sp>
      <p:sp>
        <p:nvSpPr>
          <p:cNvPr id="4" name="Slide Number Placeholder 3"/>
          <p:cNvSpPr>
            <a:spLocks noGrp="1"/>
          </p:cNvSpPr>
          <p:nvPr>
            <p:ph type="sldNum" sz="quarter" idx="12"/>
          </p:nvPr>
        </p:nvSpPr>
        <p:spPr/>
        <p:txBody>
          <a:bodyPr/>
          <a:lstStyle/>
          <a:p>
            <a:fld id="{0F653079-2822-47C8-8300-DDEEC1DBCCEC}" type="slidenum">
              <a:rPr lang="en-US" smtClean="0"/>
              <a:t>25</a:t>
            </a:fld>
            <a:endParaRPr lang="en-US"/>
          </a:p>
        </p:txBody>
      </p:sp>
      <p:pic>
        <p:nvPicPr>
          <p:cNvPr id="5" name="Picture 4"/>
          <p:cNvPicPr>
            <a:picLocks noChangeAspect="1"/>
          </p:cNvPicPr>
          <p:nvPr/>
        </p:nvPicPr>
        <p:blipFill>
          <a:blip r:embed="rId2"/>
          <a:stretch>
            <a:fillRect/>
          </a:stretch>
        </p:blipFill>
        <p:spPr>
          <a:xfrm>
            <a:off x="7145202" y="2888687"/>
            <a:ext cx="3207338" cy="3243796"/>
          </a:xfrm>
          <a:prstGeom prst="rect">
            <a:avLst/>
          </a:prstGeom>
          <a:ln>
            <a:solidFill>
              <a:schemeClr val="tx2"/>
            </a:solidFill>
          </a:ln>
        </p:spPr>
      </p:pic>
      <p:sp>
        <p:nvSpPr>
          <p:cNvPr id="6" name="TextBox 5"/>
          <p:cNvSpPr txBox="1"/>
          <p:nvPr/>
        </p:nvSpPr>
        <p:spPr>
          <a:xfrm>
            <a:off x="7276077" y="2271471"/>
            <a:ext cx="3766782" cy="461665"/>
          </a:xfrm>
          <a:prstGeom prst="rect">
            <a:avLst/>
          </a:prstGeom>
          <a:noFill/>
        </p:spPr>
        <p:txBody>
          <a:bodyPr wrap="square" rtlCol="0">
            <a:spAutoFit/>
          </a:bodyPr>
          <a:lstStyle/>
          <a:p>
            <a:r>
              <a:rPr lang="en-US" sz="2400" dirty="0" smtClean="0">
                <a:solidFill>
                  <a:schemeClr val="tx2"/>
                </a:solidFill>
              </a:rPr>
              <a:t>Compare temperature</a:t>
            </a:r>
            <a:endParaRPr lang="en-US" sz="2400" dirty="0">
              <a:solidFill>
                <a:schemeClr val="tx2"/>
              </a:solidFill>
            </a:endParaRPr>
          </a:p>
        </p:txBody>
      </p:sp>
    </p:spTree>
    <p:extLst>
      <p:ext uri="{BB962C8B-B14F-4D97-AF65-F5344CB8AC3E}">
        <p14:creationId xmlns:p14="http://schemas.microsoft.com/office/powerpoint/2010/main" val="4063315313"/>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PALPATION OF WRIST JOINT</a:t>
            </a:r>
            <a:endParaRPr lang="en-US" dirty="0"/>
          </a:p>
        </p:txBody>
      </p:sp>
      <p:sp>
        <p:nvSpPr>
          <p:cNvPr id="6" name="Content Placeholder 5"/>
          <p:cNvSpPr>
            <a:spLocks noGrp="1"/>
          </p:cNvSpPr>
          <p:nvPr>
            <p:ph idx="1"/>
          </p:nvPr>
        </p:nvSpPr>
        <p:spPr>
          <a:xfrm>
            <a:off x="1154955" y="2603500"/>
            <a:ext cx="4822764" cy="3416300"/>
          </a:xfrm>
        </p:spPr>
        <p:txBody>
          <a:bodyPr/>
          <a:lstStyle/>
          <a:p>
            <a:r>
              <a:rPr lang="en-US" dirty="0">
                <a:latin typeface="Arial" panose="020B0604020202020204" pitchFamily="34" charset="0"/>
                <a:cs typeface="Arial" panose="020B0604020202020204" pitchFamily="34" charset="0"/>
              </a:rPr>
              <a:t>b-Encircle patient wrist using both hands support the patient wrist with finger pads of both your index fingers and use your thumb pads to palpate tenderness and fluctuating swelling over wrist </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0F653079-2822-47C8-8300-DDEEC1DBCCEC}" type="slidenum">
              <a:rPr lang="en-US" smtClean="0"/>
              <a:t>26</a:t>
            </a:fld>
            <a:endParaRPr lang="en-US"/>
          </a:p>
        </p:txBody>
      </p:sp>
      <p:pic>
        <p:nvPicPr>
          <p:cNvPr id="7" name="Content Placeholder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0698" y="3357350"/>
            <a:ext cx="4219048" cy="3085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2"/>
          <p:cNvSpPr txBox="1">
            <a:spLocks/>
          </p:cNvSpPr>
          <p:nvPr/>
        </p:nvSpPr>
        <p:spPr>
          <a:xfrm>
            <a:off x="7240698" y="2452003"/>
            <a:ext cx="4228434" cy="57626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smtClean="0">
                <a:solidFill>
                  <a:schemeClr val="tx2"/>
                </a:solidFill>
              </a:rPr>
              <a:t>PALPATION OF WRIST JOINT</a:t>
            </a:r>
            <a:endParaRPr lang="en-US" dirty="0">
              <a:solidFill>
                <a:schemeClr val="tx2"/>
              </a:solidFill>
            </a:endParaRPr>
          </a:p>
        </p:txBody>
      </p:sp>
    </p:spTree>
    <p:extLst>
      <p:ext uri="{BB962C8B-B14F-4D97-AF65-F5344CB8AC3E}">
        <p14:creationId xmlns:p14="http://schemas.microsoft.com/office/powerpoint/2010/main" val="380936011"/>
      </p:ext>
    </p:extLst>
  </p:cSld>
  <p:clrMapOvr>
    <a:masterClrMapping/>
  </p:clrMapOvr>
  <p:transition spd="slow">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PALPATION OF MCP JOINTS</a:t>
            </a:r>
            <a:endParaRPr lang="en-US" dirty="0"/>
          </a:p>
        </p:txBody>
      </p:sp>
      <p:sp>
        <p:nvSpPr>
          <p:cNvPr id="3" name="Content Placeholder 2"/>
          <p:cNvSpPr>
            <a:spLocks noGrp="1"/>
          </p:cNvSpPr>
          <p:nvPr>
            <p:ph idx="1"/>
          </p:nvPr>
        </p:nvSpPr>
        <p:spPr>
          <a:xfrm>
            <a:off x="1154954" y="2603500"/>
            <a:ext cx="5805403" cy="3701766"/>
          </a:xfrm>
        </p:spPr>
        <p:txBody>
          <a:bodyPr>
            <a:normAutofit/>
          </a:bodyPr>
          <a:lstStyle/>
          <a:p>
            <a:r>
              <a:rPr lang="en-US" sz="2800" b="1" dirty="0" smtClean="0">
                <a:latin typeface="Arial" panose="020B0604020202020204" pitchFamily="34" charset="0"/>
                <a:cs typeface="Arial" panose="020B0604020202020204" pitchFamily="34" charset="0"/>
              </a:rPr>
              <a:t>C-</a:t>
            </a:r>
            <a:r>
              <a:rPr lang="en-US" dirty="0" smtClean="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Use finger pads of both your index fingers and use your thumb pads to palpate tenderness and fluctuating swelling over metacarpophalangeal joints.</a:t>
            </a:r>
          </a:p>
          <a:p>
            <a:endParaRPr lang="en-US" sz="3200" dirty="0"/>
          </a:p>
          <a:p>
            <a:endParaRPr lang="en-US" sz="3200" dirty="0"/>
          </a:p>
        </p:txBody>
      </p:sp>
      <p:sp>
        <p:nvSpPr>
          <p:cNvPr id="4" name="Slide Number Placeholder 3"/>
          <p:cNvSpPr>
            <a:spLocks noGrp="1"/>
          </p:cNvSpPr>
          <p:nvPr>
            <p:ph type="sldNum" sz="quarter" idx="12"/>
          </p:nvPr>
        </p:nvSpPr>
        <p:spPr/>
        <p:txBody>
          <a:bodyPr/>
          <a:lstStyle/>
          <a:p>
            <a:fld id="{0F653079-2822-47C8-8300-DDEEC1DBCCEC}" type="slidenum">
              <a:rPr lang="en-US" smtClean="0"/>
              <a:t>27</a:t>
            </a:fld>
            <a:endParaRPr lang="en-US"/>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6450" y="2487400"/>
            <a:ext cx="3303896" cy="304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8025754"/>
      </p:ext>
    </p:extLst>
  </p:cSld>
  <p:clrMapOvr>
    <a:masterClrMapping/>
  </p:clrMapOvr>
  <p:transition spd="slow">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154955" y="2603500"/>
            <a:ext cx="5423266" cy="3416300"/>
          </a:xfrm>
        </p:spPr>
        <p:txBody>
          <a:bodyPr>
            <a:normAutofit/>
          </a:bodyPr>
          <a:lstStyle/>
          <a:p>
            <a:pPr algn="l" rtl="0"/>
            <a:r>
              <a:rPr lang="en-US" altLang="ko-KR" sz="2800" dirty="0">
                <a:ea typeface="굴림" panose="020B0600000101010101" pitchFamily="34" charset="-127"/>
              </a:rPr>
              <a:t>4-palpate for tenderness and fluctuation in PIP and DIP joints by using your left thumb and index fingers in a vertical plane and your right index and thumb in horizontal plane </a:t>
            </a:r>
            <a:r>
              <a:rPr lang="en-US" altLang="ko-KR" sz="2800" dirty="0" smtClean="0">
                <a:ea typeface="굴림" panose="020B0600000101010101" pitchFamily="34" charset="-127"/>
              </a:rPr>
              <a:t>.</a:t>
            </a:r>
            <a:endParaRPr lang="en-US" sz="2800" dirty="0"/>
          </a:p>
        </p:txBody>
      </p:sp>
      <p:sp>
        <p:nvSpPr>
          <p:cNvPr id="2" name="Slide Number Placeholder 1"/>
          <p:cNvSpPr>
            <a:spLocks noGrp="1"/>
          </p:cNvSpPr>
          <p:nvPr>
            <p:ph type="sldNum" sz="quarter" idx="12"/>
          </p:nvPr>
        </p:nvSpPr>
        <p:spPr/>
        <p:txBody>
          <a:bodyPr/>
          <a:lstStyle/>
          <a:p>
            <a:fld id="{0F653079-2822-47C8-8300-DDEEC1DBCCEC}" type="slidenum">
              <a:rPr lang="en-US" smtClean="0"/>
              <a:t>28</a:t>
            </a:fld>
            <a:endParaRPr lang="en-US"/>
          </a:p>
        </p:txBody>
      </p:sp>
      <p:pic>
        <p:nvPicPr>
          <p:cNvPr id="3" name="Picture 2"/>
          <p:cNvPicPr>
            <a:picLocks noChangeAspect="1"/>
          </p:cNvPicPr>
          <p:nvPr/>
        </p:nvPicPr>
        <p:blipFill>
          <a:blip r:embed="rId2"/>
          <a:stretch>
            <a:fillRect/>
          </a:stretch>
        </p:blipFill>
        <p:spPr>
          <a:xfrm>
            <a:off x="6578221" y="55563"/>
            <a:ext cx="4010025" cy="3028950"/>
          </a:xfrm>
          <a:prstGeom prst="rect">
            <a:avLst/>
          </a:prstGeom>
        </p:spPr>
      </p:pic>
      <p:pic>
        <p:nvPicPr>
          <p:cNvPr id="5" name="Picture 4"/>
          <p:cNvPicPr>
            <a:picLocks noChangeAspect="1"/>
          </p:cNvPicPr>
          <p:nvPr/>
        </p:nvPicPr>
        <p:blipFill>
          <a:blip r:embed="rId3"/>
          <a:stretch>
            <a:fillRect/>
          </a:stretch>
        </p:blipFill>
        <p:spPr>
          <a:xfrm>
            <a:off x="6573459" y="3324679"/>
            <a:ext cx="4019550" cy="3028950"/>
          </a:xfrm>
          <a:prstGeom prst="rect">
            <a:avLst/>
          </a:prstGeom>
        </p:spPr>
      </p:pic>
    </p:spTree>
    <p:extLst>
      <p:ext uri="{BB962C8B-B14F-4D97-AF65-F5344CB8AC3E}">
        <p14:creationId xmlns:p14="http://schemas.microsoft.com/office/powerpoint/2010/main" val="37429367"/>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 Active range of Motion</a:t>
            </a:r>
            <a:endParaRPr lang="en-US" dirty="0"/>
          </a:p>
        </p:txBody>
      </p:sp>
      <p:sp>
        <p:nvSpPr>
          <p:cNvPr id="3" name="Content Placeholder 2"/>
          <p:cNvSpPr>
            <a:spLocks noGrp="1"/>
          </p:cNvSpPr>
          <p:nvPr>
            <p:ph idx="1"/>
          </p:nvPr>
        </p:nvSpPr>
        <p:spPr>
          <a:xfrm>
            <a:off x="436728" y="2320119"/>
            <a:ext cx="11273051" cy="4189863"/>
          </a:xfrm>
        </p:spPr>
        <p:txBody>
          <a:bodyPr>
            <a:normAutofit lnSpcReduction="10000"/>
          </a:bodyPr>
          <a:lstStyle/>
          <a:p>
            <a:pPr marL="0" indent="0">
              <a:buNone/>
            </a:pPr>
            <a:endParaRPr lang="en-US" b="1" dirty="0" smtClean="0"/>
          </a:p>
          <a:p>
            <a:pPr marL="0" indent="0">
              <a:buNone/>
            </a:pPr>
            <a:r>
              <a:rPr lang="en-US"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Compare both sides.</a:t>
            </a:r>
            <a:endParaRPr lang="en-US" sz="2400" b="1" dirty="0" smtClean="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 Ask the patient to move each joint through a full range of motion and note the degree and type (pain, weakness) of  any limitations or any increased range of motion .</a:t>
            </a:r>
          </a:p>
          <a:p>
            <a:pPr marL="0" indent="0">
              <a:buNone/>
            </a:pPr>
            <a:r>
              <a:rPr lang="en-US" sz="2400" dirty="0" smtClean="0">
                <a:latin typeface="Arial" panose="020B0604020202020204" pitchFamily="34" charset="0"/>
                <a:cs typeface="Arial" panose="020B0604020202020204" pitchFamily="34" charset="0"/>
              </a:rPr>
              <a:t>a- Fingers: flexion/extension; abduction/adduction .</a:t>
            </a:r>
          </a:p>
          <a:p>
            <a:pPr marL="0" indent="0">
              <a:buNone/>
            </a:pPr>
            <a:r>
              <a:rPr lang="en-US" sz="2400" dirty="0" smtClean="0">
                <a:latin typeface="Arial" panose="020B0604020202020204" pitchFamily="34" charset="0"/>
                <a:cs typeface="Arial" panose="020B0604020202020204" pitchFamily="34" charset="0"/>
              </a:rPr>
              <a:t>b-metacarpophalangeal joints: flexion and extension.</a:t>
            </a:r>
          </a:p>
          <a:p>
            <a:pPr marL="0" indent="0">
              <a:buNone/>
            </a:pPr>
            <a:r>
              <a:rPr lang="en-US" sz="2400" dirty="0" smtClean="0">
                <a:latin typeface="Arial" panose="020B0604020202020204" pitchFamily="34" charset="0"/>
                <a:cs typeface="Arial" panose="020B0604020202020204" pitchFamily="34" charset="0"/>
              </a:rPr>
              <a:t>c-Thumb: flexion/extension; abduction/adduction; opposition </a:t>
            </a:r>
          </a:p>
          <a:p>
            <a:pPr marL="0" indent="0">
              <a:buNone/>
            </a:pPr>
            <a:r>
              <a:rPr lang="en-US" sz="2400" dirty="0" smtClean="0">
                <a:latin typeface="Arial" panose="020B0604020202020204" pitchFamily="34" charset="0"/>
                <a:cs typeface="Arial" panose="020B0604020202020204" pitchFamily="34" charset="0"/>
              </a:rPr>
              <a:t>d-Wrist: flexion/extension; radial/ulnar deviation .</a:t>
            </a:r>
          </a:p>
          <a:p>
            <a:pPr marL="0" indent="0">
              <a:buNone/>
            </a:pPr>
            <a:r>
              <a:rPr lang="en-US" dirty="0" smtClean="0"/>
              <a:t>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F653079-2822-47C8-8300-DDEEC1DBCCEC}" type="slidenum">
              <a:rPr lang="en-US" smtClean="0"/>
              <a:t>29</a:t>
            </a:fld>
            <a:endParaRPr lang="en-US"/>
          </a:p>
        </p:txBody>
      </p:sp>
    </p:spTree>
    <p:extLst>
      <p:ext uri="{BB962C8B-B14F-4D97-AF65-F5344CB8AC3E}">
        <p14:creationId xmlns:p14="http://schemas.microsoft.com/office/powerpoint/2010/main" val="2457434093"/>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Hand examination</a:t>
            </a:r>
            <a:endParaRPr lang="en-US" dirty="0"/>
          </a:p>
        </p:txBody>
      </p:sp>
      <p:sp>
        <p:nvSpPr>
          <p:cNvPr id="3" name="Content Placeholder 2"/>
          <p:cNvSpPr>
            <a:spLocks noGrp="1"/>
          </p:cNvSpPr>
          <p:nvPr>
            <p:ph idx="1"/>
          </p:nvPr>
        </p:nvSpPr>
        <p:spPr>
          <a:xfrm>
            <a:off x="464024" y="2603500"/>
            <a:ext cx="11259403" cy="3416300"/>
          </a:xfrm>
        </p:spPr>
        <p:txBody>
          <a:bodyPr>
            <a:normAutofit/>
          </a:bodyPr>
          <a:lstStyle/>
          <a:p>
            <a:pPr marL="0" indent="0">
              <a:buNone/>
            </a:pPr>
            <a:endParaRPr lang="en-US" dirty="0" smtClean="0"/>
          </a:p>
          <a:p>
            <a:pPr marL="0" indent="0">
              <a:buNone/>
            </a:pPr>
            <a:r>
              <a:rPr lang="en-US" sz="2400" dirty="0" smtClean="0">
                <a:latin typeface="Arial" panose="020B0604020202020204" pitchFamily="34" charset="0"/>
                <a:cs typeface="Arial" panose="020B0604020202020204" pitchFamily="34" charset="0"/>
              </a:rPr>
              <a:t>1- </a:t>
            </a:r>
            <a:r>
              <a:rPr lang="en-US" sz="2400" dirty="0">
                <a:latin typeface="Arial" panose="020B0604020202020204" pitchFamily="34" charset="0"/>
                <a:cs typeface="Arial" panose="020B0604020202020204" pitchFamily="34" charset="0"/>
              </a:rPr>
              <a:t>Introduce yourself to the patient. </a:t>
            </a:r>
            <a:endParaRPr lang="en-US" sz="2400" dirty="0" smtClean="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2- </a:t>
            </a:r>
            <a:r>
              <a:rPr lang="en-US" sz="2400" dirty="0">
                <a:latin typeface="Arial" panose="020B0604020202020204" pitchFamily="34" charset="0"/>
                <a:cs typeface="Arial" panose="020B0604020202020204" pitchFamily="34" charset="0"/>
              </a:rPr>
              <a:t>Explain the procedure to the patient.</a:t>
            </a:r>
          </a:p>
          <a:p>
            <a:pPr marL="0" indent="0">
              <a:buNone/>
            </a:pPr>
            <a:r>
              <a:rPr lang="en-US" sz="2400" dirty="0">
                <a:latin typeface="Arial" panose="020B0604020202020204" pitchFamily="34" charset="0"/>
                <a:cs typeface="Arial" panose="020B0604020202020204" pitchFamily="34" charset="0"/>
              </a:rPr>
              <a:t>3- Ask patient to roll up his/her sleeves and Place both </a:t>
            </a:r>
            <a:r>
              <a:rPr lang="en-US" sz="2400" dirty="0" smtClean="0">
                <a:latin typeface="Arial" panose="020B0604020202020204" pitchFamily="34" charset="0"/>
                <a:cs typeface="Arial" panose="020B0604020202020204" pitchFamily="34" charset="0"/>
              </a:rPr>
              <a:t>arms </a:t>
            </a:r>
            <a:r>
              <a:rPr lang="en-US" sz="2400" dirty="0">
                <a:latin typeface="Arial" panose="020B0604020202020204" pitchFamily="34" charset="0"/>
                <a:cs typeface="Arial" panose="020B0604020202020204" pitchFamily="34" charset="0"/>
              </a:rPr>
              <a:t>out in </a:t>
            </a:r>
            <a:r>
              <a:rPr lang="en-US" sz="2400" dirty="0" smtClean="0">
                <a:latin typeface="Arial" panose="020B0604020202020204" pitchFamily="34" charset="0"/>
                <a:cs typeface="Arial" panose="020B0604020202020204" pitchFamily="34" charset="0"/>
              </a:rPr>
              <a:t>    front</a:t>
            </a:r>
            <a:r>
              <a:rPr lang="en-US" sz="2400" dirty="0">
                <a:latin typeface="Arial" panose="020B0604020202020204" pitchFamily="34" charset="0"/>
                <a:cs typeface="Arial" panose="020B0604020202020204" pitchFamily="34" charset="0"/>
              </a:rPr>
              <a:t>, elbows bent 90º, palms down, fingers straight </a:t>
            </a:r>
            <a:r>
              <a:rPr lang="en-US" sz="2400" dirty="0" smtClean="0">
                <a:latin typeface="Arial" panose="020B0604020202020204" pitchFamily="34" charset="0"/>
                <a:cs typeface="Arial" panose="020B0604020202020204" pitchFamily="34" charset="0"/>
              </a:rPr>
              <a:t>on the below.</a:t>
            </a:r>
          </a:p>
          <a:p>
            <a:pPr marL="0" indent="0">
              <a:buNone/>
            </a:pPr>
            <a:r>
              <a:rPr lang="en-US" sz="2400" dirty="0" smtClean="0">
                <a:latin typeface="Arial" panose="020B0604020202020204" pitchFamily="34" charset="0"/>
                <a:cs typeface="Arial" panose="020B0604020202020204" pitchFamily="34" charset="0"/>
              </a:rPr>
              <a:t>4- </a:t>
            </a:r>
            <a:r>
              <a:rPr lang="en-US" sz="2400" dirty="0">
                <a:latin typeface="Arial" panose="020B0604020202020204" pitchFamily="34" charset="0"/>
                <a:cs typeface="Arial" panose="020B0604020202020204" pitchFamily="34" charset="0"/>
              </a:rPr>
              <a:t>Examine patient in good light and warm surrounding.</a:t>
            </a:r>
          </a:p>
          <a:p>
            <a:pPr marL="0" indent="0">
              <a:buNone/>
            </a:pPr>
            <a:r>
              <a:rPr lang="en-US" sz="2400" dirty="0">
                <a:latin typeface="Arial" panose="020B0604020202020204" pitchFamily="34" charset="0"/>
                <a:cs typeface="Arial" panose="020B0604020202020204" pitchFamily="34" charset="0"/>
              </a:rPr>
              <a:t> </a:t>
            </a:r>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endParaRPr lang="en-US" b="1" u="sng" dirty="0" smtClean="0"/>
          </a:p>
          <a:p>
            <a:endParaRPr lang="en-US" b="1" u="sng" dirty="0"/>
          </a:p>
          <a:p>
            <a:pPr marL="0" indent="0">
              <a:buNone/>
            </a:pPr>
            <a:endParaRPr lang="en-US" b="1" u="sng" dirty="0" smtClean="0"/>
          </a:p>
        </p:txBody>
      </p:sp>
      <p:sp>
        <p:nvSpPr>
          <p:cNvPr id="4" name="Slide Number Placeholder 3"/>
          <p:cNvSpPr>
            <a:spLocks noGrp="1"/>
          </p:cNvSpPr>
          <p:nvPr>
            <p:ph type="sldNum" sz="quarter" idx="12"/>
          </p:nvPr>
        </p:nvSpPr>
        <p:spPr/>
        <p:txBody>
          <a:bodyPr/>
          <a:lstStyle/>
          <a:p>
            <a:fld id="{0F653079-2822-47C8-8300-DDEEC1DBCCEC}" type="slidenum">
              <a:rPr lang="en-US" smtClean="0"/>
              <a:t>3</a:t>
            </a:fld>
            <a:endParaRPr lang="en-US"/>
          </a:p>
        </p:txBody>
      </p:sp>
    </p:spTree>
    <p:extLst>
      <p:ext uri="{BB962C8B-B14F-4D97-AF65-F5344CB8AC3E}">
        <p14:creationId xmlns:p14="http://schemas.microsoft.com/office/powerpoint/2010/main" val="796364366"/>
      </p:ext>
    </p:extLst>
  </p:cSld>
  <p:clrMapOvr>
    <a:masterClrMapping/>
  </p:clrMapOvr>
  <p:transition spd="slow">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LIMITION OF FINGER FLEXION</a:t>
            </a:r>
            <a:endParaRPr lang="en-US" dirty="0"/>
          </a:p>
        </p:txBody>
      </p:sp>
      <p:pic>
        <p:nvPicPr>
          <p:cNvPr id="5" name="Content Placeholder 4"/>
          <p:cNvPicPr>
            <a:picLocks noGrp="1" noChangeAspect="1"/>
          </p:cNvPicPr>
          <p:nvPr>
            <p:ph idx="1"/>
          </p:nvPr>
        </p:nvPicPr>
        <p:blipFill>
          <a:blip r:embed="rId2"/>
          <a:stretch>
            <a:fillRect/>
          </a:stretch>
        </p:blipFill>
        <p:spPr>
          <a:xfrm>
            <a:off x="7066765" y="4106682"/>
            <a:ext cx="3828347" cy="2601743"/>
          </a:xfrm>
          <a:prstGeom prst="rect">
            <a:avLst/>
          </a:prstGeom>
        </p:spPr>
      </p:pic>
      <p:sp>
        <p:nvSpPr>
          <p:cNvPr id="4" name="Slide Number Placeholder 3"/>
          <p:cNvSpPr>
            <a:spLocks noGrp="1"/>
          </p:cNvSpPr>
          <p:nvPr>
            <p:ph type="sldNum" sz="quarter" idx="12"/>
          </p:nvPr>
        </p:nvSpPr>
        <p:spPr/>
        <p:txBody>
          <a:bodyPr/>
          <a:lstStyle/>
          <a:p>
            <a:fld id="{0F653079-2822-47C8-8300-DDEEC1DBCCEC}" type="slidenum">
              <a:rPr lang="en-US" smtClean="0"/>
              <a:t>30</a:t>
            </a:fld>
            <a:endParaRPr lang="en-US"/>
          </a:p>
        </p:txBody>
      </p:sp>
      <p:pic>
        <p:nvPicPr>
          <p:cNvPr id="2050" name="Picture 2" descr="https://motcompetency.files.wordpress.com/2014/05/stretch-finger_flexion_extens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1139" y="1830207"/>
            <a:ext cx="4419600" cy="2276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myhealth.alberta.ca/Health/aftercareinformation/_layouts/15/healthwise/media/medical/hw/h9991444_001_p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2925" y="1830207"/>
            <a:ext cx="2857500" cy="1866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241296"/>
      </p:ext>
    </p:extLst>
  </p:cSld>
  <p:clrMapOvr>
    <a:masterClrMapping/>
  </p:clrMapOvr>
  <p:transition spd="slow">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7539" y="4457700"/>
            <a:ext cx="2805001" cy="706964"/>
          </a:xfrm>
        </p:spPr>
        <p:txBody>
          <a:bodyPr/>
          <a:lstStyle/>
          <a:p>
            <a:r>
              <a:rPr lang="en-US" b="1" dirty="0" smtClean="0">
                <a:solidFill>
                  <a:schemeClr val="tx1"/>
                </a:solidFill>
              </a:rPr>
              <a:t>THUMB</a:t>
            </a:r>
            <a:endParaRPr lang="en-US" b="1" dirty="0">
              <a:solidFill>
                <a:schemeClr val="tx1"/>
              </a:solidFill>
            </a:endParaRPr>
          </a:p>
        </p:txBody>
      </p:sp>
      <p:pic>
        <p:nvPicPr>
          <p:cNvPr id="5" name="Content Placeholder 4"/>
          <p:cNvPicPr>
            <a:picLocks noGrp="1" noChangeAspect="1"/>
          </p:cNvPicPr>
          <p:nvPr>
            <p:ph idx="1"/>
          </p:nvPr>
        </p:nvPicPr>
        <p:blipFill>
          <a:blip r:embed="rId2"/>
          <a:stretch>
            <a:fillRect/>
          </a:stretch>
        </p:blipFill>
        <p:spPr>
          <a:xfrm>
            <a:off x="1456319" y="1657350"/>
            <a:ext cx="4019127" cy="3014345"/>
          </a:xfrm>
          <a:prstGeom prst="rect">
            <a:avLst/>
          </a:prstGeom>
        </p:spPr>
      </p:pic>
      <p:sp>
        <p:nvSpPr>
          <p:cNvPr id="4" name="Slide Number Placeholder 3"/>
          <p:cNvSpPr>
            <a:spLocks noGrp="1"/>
          </p:cNvSpPr>
          <p:nvPr>
            <p:ph type="sldNum" sz="quarter" idx="12"/>
          </p:nvPr>
        </p:nvSpPr>
        <p:spPr/>
        <p:txBody>
          <a:bodyPr/>
          <a:lstStyle/>
          <a:p>
            <a:fld id="{0F653079-2822-47C8-8300-DDEEC1DBCCEC}" type="slidenum">
              <a:rPr lang="en-US" smtClean="0"/>
              <a:t>31</a:t>
            </a:fld>
            <a:endParaRPr lang="en-US"/>
          </a:p>
        </p:txBody>
      </p:sp>
      <p:pic>
        <p:nvPicPr>
          <p:cNvPr id="6" name="Picture 5"/>
          <p:cNvPicPr>
            <a:picLocks noChangeAspect="1"/>
          </p:cNvPicPr>
          <p:nvPr/>
        </p:nvPicPr>
        <p:blipFill>
          <a:blip r:embed="rId3"/>
          <a:stretch>
            <a:fillRect/>
          </a:stretch>
        </p:blipFill>
        <p:spPr>
          <a:xfrm>
            <a:off x="7259114" y="1817370"/>
            <a:ext cx="3736546" cy="2503170"/>
          </a:xfrm>
          <a:prstGeom prst="rect">
            <a:avLst/>
          </a:prstGeom>
        </p:spPr>
      </p:pic>
    </p:spTree>
    <p:extLst>
      <p:ext uri="{BB962C8B-B14F-4D97-AF65-F5344CB8AC3E}">
        <p14:creationId xmlns:p14="http://schemas.microsoft.com/office/powerpoint/2010/main" val="1179237140"/>
      </p:ext>
    </p:extLst>
  </p:cSld>
  <p:clrMapOvr>
    <a:masterClrMapping/>
  </p:clrMapOvr>
  <p:transition spd="slow">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pic>
        <p:nvPicPr>
          <p:cNvPr id="7" name="Picture 4"/>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208711" y="2603499"/>
            <a:ext cx="4825159" cy="34163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154953" y="2603499"/>
            <a:ext cx="4825158" cy="34163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0F653079-2822-47C8-8300-DDEEC1DBCCEC}" type="slidenum">
              <a:rPr lang="en-US" smtClean="0"/>
              <a:t>32</a:t>
            </a:fld>
            <a:endParaRPr lang="en-US"/>
          </a:p>
        </p:txBody>
      </p:sp>
    </p:spTree>
    <p:extLst>
      <p:ext uri="{BB962C8B-B14F-4D97-AF65-F5344CB8AC3E}">
        <p14:creationId xmlns:p14="http://schemas.microsoft.com/office/powerpoint/2010/main" val="191329798"/>
      </p:ext>
    </p:extLst>
  </p:cSld>
  <p:clrMapOvr>
    <a:masterClrMapping/>
  </p:clrMapOvr>
  <p:transition spd="slow">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passive range of motion</a:t>
            </a:r>
            <a:endParaRPr lang="en-US" dirty="0"/>
          </a:p>
        </p:txBody>
      </p:sp>
      <p:sp>
        <p:nvSpPr>
          <p:cNvPr id="3" name="Content Placeholder 2"/>
          <p:cNvSpPr>
            <a:spLocks noGrp="1"/>
          </p:cNvSpPr>
          <p:nvPr>
            <p:ph idx="1"/>
          </p:nvPr>
        </p:nvSpPr>
        <p:spPr>
          <a:xfrm>
            <a:off x="573206" y="2603500"/>
            <a:ext cx="11095630" cy="3797300"/>
          </a:xfrm>
        </p:spPr>
        <p:txBody>
          <a:bodyPr>
            <a:normAutofit/>
          </a:bodyPr>
          <a:lstStyle/>
          <a:p>
            <a:pPr marL="0" indent="0">
              <a:buNone/>
            </a:pPr>
            <a:r>
              <a:rPr lang="en-US" dirty="0" smtClean="0"/>
              <a:t> </a:t>
            </a:r>
          </a:p>
          <a:p>
            <a:pPr lvl="0"/>
            <a:r>
              <a:rPr lang="en-US" sz="2400" dirty="0" smtClean="0">
                <a:latin typeface="Arial" panose="020B0604020202020204" pitchFamily="34" charset="0"/>
                <a:cs typeface="Arial" panose="020B0604020202020204" pitchFamily="34" charset="0"/>
              </a:rPr>
              <a:t>Confirm range of movement and assess for end of movement tenderness </a:t>
            </a:r>
          </a:p>
          <a:p>
            <a:pPr marL="0" indent="0">
              <a:buNone/>
            </a:pPr>
            <a:r>
              <a:rPr lang="en-US" sz="2400" dirty="0" smtClean="0">
                <a:latin typeface="Arial" panose="020B0604020202020204" pitchFamily="34" charset="0"/>
                <a:cs typeface="Arial" panose="020B0604020202020204" pitchFamily="34" charset="0"/>
              </a:rPr>
              <a:t> </a:t>
            </a:r>
          </a:p>
          <a:p>
            <a:pPr lvl="0"/>
            <a:r>
              <a:rPr lang="en-US" sz="2400" dirty="0" smtClean="0">
                <a:latin typeface="Arial" panose="020B0604020202020204" pitchFamily="34" charset="0"/>
                <a:cs typeface="Arial" panose="020B0604020202020204" pitchFamily="34" charset="0"/>
              </a:rPr>
              <a:t>Fingers - flexion/extension.</a:t>
            </a:r>
          </a:p>
          <a:p>
            <a:r>
              <a:rPr lang="en-US" sz="2400" dirty="0" smtClean="0">
                <a:latin typeface="Arial" panose="020B0604020202020204" pitchFamily="34" charset="0"/>
                <a:cs typeface="Arial" panose="020B0604020202020204" pitchFamily="34" charset="0"/>
              </a:rPr>
              <a:t>Metacarpophalangeal joints flexion and extension.</a:t>
            </a:r>
          </a:p>
          <a:p>
            <a:r>
              <a:rPr lang="en-US" sz="2400" dirty="0" smtClean="0">
                <a:latin typeface="Arial" panose="020B0604020202020204" pitchFamily="34" charset="0"/>
                <a:cs typeface="Arial" panose="020B0604020202020204" pitchFamily="34" charset="0"/>
              </a:rPr>
              <a:t>Wrist - flexion/extension.</a:t>
            </a:r>
          </a:p>
          <a:p>
            <a:pPr marL="0" indent="0">
              <a:buNone/>
            </a:pPr>
            <a:r>
              <a:rPr lang="en-US" sz="2400" dirty="0" smtClean="0">
                <a:latin typeface="Arial" panose="020B0604020202020204" pitchFamily="34" charset="0"/>
                <a:cs typeface="Arial" panose="020B0604020202020204" pitchFamily="34" charset="0"/>
              </a:rPr>
              <a:t> </a:t>
            </a:r>
          </a:p>
        </p:txBody>
      </p:sp>
      <p:sp>
        <p:nvSpPr>
          <p:cNvPr id="4" name="Slide Number Placeholder 3"/>
          <p:cNvSpPr>
            <a:spLocks noGrp="1"/>
          </p:cNvSpPr>
          <p:nvPr>
            <p:ph type="sldNum" sz="quarter" idx="12"/>
          </p:nvPr>
        </p:nvSpPr>
        <p:spPr/>
        <p:txBody>
          <a:bodyPr/>
          <a:lstStyle/>
          <a:p>
            <a:fld id="{0F653079-2822-47C8-8300-DDEEC1DBCCEC}" type="slidenum">
              <a:rPr lang="en-US" smtClean="0"/>
              <a:t>33</a:t>
            </a:fld>
            <a:endParaRPr lang="en-US"/>
          </a:p>
        </p:txBody>
      </p:sp>
    </p:spTree>
    <p:extLst>
      <p:ext uri="{BB962C8B-B14F-4D97-AF65-F5344CB8AC3E}">
        <p14:creationId xmlns:p14="http://schemas.microsoft.com/office/powerpoint/2010/main" val="788315523"/>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special tests</a:t>
            </a:r>
            <a:endParaRPr lang="en-US" dirty="0"/>
          </a:p>
        </p:txBody>
      </p:sp>
      <p:sp>
        <p:nvSpPr>
          <p:cNvPr id="3" name="Content Placeholder 2"/>
          <p:cNvSpPr>
            <a:spLocks noGrp="1"/>
          </p:cNvSpPr>
          <p:nvPr>
            <p:ph idx="1"/>
          </p:nvPr>
        </p:nvSpPr>
        <p:spPr>
          <a:xfrm>
            <a:off x="382137" y="2306473"/>
            <a:ext cx="11327642" cy="4271748"/>
          </a:xfrm>
        </p:spPr>
        <p:txBody>
          <a:bodyPr>
            <a:normAutofit/>
          </a:bodyPr>
          <a:lstStyle/>
          <a:p>
            <a:pPr marL="0" indent="0">
              <a:buNone/>
            </a:pPr>
            <a:endParaRPr lang="en-US" dirty="0" smtClean="0"/>
          </a:p>
          <a:p>
            <a:r>
              <a:rPr lang="en-US" i="1" u="sng" dirty="0" smtClean="0"/>
              <a:t> </a:t>
            </a:r>
            <a:r>
              <a:rPr lang="en-US" u="sng" dirty="0" err="1" smtClean="0"/>
              <a:t>Phalen's</a:t>
            </a:r>
            <a:r>
              <a:rPr lang="en-US" u="sng" dirty="0" smtClean="0"/>
              <a:t> Test (Median Nerve</a:t>
            </a:r>
            <a:r>
              <a:rPr lang="en-US" dirty="0" smtClean="0"/>
              <a:t>)</a:t>
            </a:r>
            <a:endParaRPr lang="en-US" b="1" i="1" dirty="0" smtClean="0"/>
          </a:p>
          <a:p>
            <a:pPr lvl="0"/>
            <a:r>
              <a:rPr lang="en-US" dirty="0" smtClean="0"/>
              <a:t>Ask the patient to press the back of the hands together with the wrists fully flexed. </a:t>
            </a:r>
          </a:p>
          <a:p>
            <a:pPr lvl="0"/>
            <a:r>
              <a:rPr lang="en-US" dirty="0" smtClean="0"/>
              <a:t>Have the patient hold this position for 60 seconds and then ask patient to comment on how the hands feel. </a:t>
            </a:r>
          </a:p>
          <a:p>
            <a:r>
              <a:rPr lang="en-US" dirty="0" smtClean="0"/>
              <a:t>(Pain, tingling, or other abnormal sensations in the thumb, index, or middle fingers strongly suggest carpal tunnel syndrome) </a:t>
            </a:r>
          </a:p>
          <a:p>
            <a:r>
              <a:rPr lang="en-US" u="sng" dirty="0" err="1" smtClean="0"/>
              <a:t>Tinel's</a:t>
            </a:r>
            <a:r>
              <a:rPr lang="en-US" u="sng" dirty="0" smtClean="0"/>
              <a:t> Sign (Median Nerve</a:t>
            </a:r>
            <a:r>
              <a:rPr lang="en-US" i="1" dirty="0" smtClean="0"/>
              <a:t>)</a:t>
            </a:r>
            <a:endParaRPr lang="en-US" b="1" i="1" dirty="0" smtClean="0"/>
          </a:p>
          <a:p>
            <a:r>
              <a:rPr lang="en-US" dirty="0" smtClean="0"/>
              <a:t>Use your middle finger or a reflex hammer to tap over the carpal tunnel ask patient to  comment on how the hands feel. </a:t>
            </a:r>
          </a:p>
          <a:p>
            <a:r>
              <a:rPr lang="en-US" dirty="0" smtClean="0"/>
              <a:t>(Pain, tingling, or electric sensations strongly suggest carpal tunnel syndrome)</a:t>
            </a:r>
          </a:p>
        </p:txBody>
      </p:sp>
      <p:sp>
        <p:nvSpPr>
          <p:cNvPr id="4" name="Slide Number Placeholder 3"/>
          <p:cNvSpPr>
            <a:spLocks noGrp="1"/>
          </p:cNvSpPr>
          <p:nvPr>
            <p:ph type="sldNum" sz="quarter" idx="12"/>
          </p:nvPr>
        </p:nvSpPr>
        <p:spPr/>
        <p:txBody>
          <a:bodyPr/>
          <a:lstStyle/>
          <a:p>
            <a:fld id="{0F653079-2822-47C8-8300-DDEEC1DBCCEC}" type="slidenum">
              <a:rPr lang="en-US" smtClean="0"/>
              <a:t>34</a:t>
            </a:fld>
            <a:endParaRPr lang="en-US"/>
          </a:p>
        </p:txBody>
      </p:sp>
    </p:spTree>
    <p:extLst>
      <p:ext uri="{BB962C8B-B14F-4D97-AF65-F5344CB8AC3E}">
        <p14:creationId xmlns:p14="http://schemas.microsoft.com/office/powerpoint/2010/main" val="4164683517"/>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482739" y="2603500"/>
            <a:ext cx="3629952" cy="4002016"/>
          </a:xfrm>
          <a:noFill/>
        </p:spPr>
      </p:pic>
      <p:pic>
        <p:nvPicPr>
          <p:cNvPr id="10" name="Picture 4"/>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rot="10800000">
            <a:off x="6673752" y="2603499"/>
            <a:ext cx="4517411" cy="4002016"/>
          </a:xfrm>
          <a:noFill/>
        </p:spPr>
      </p:pic>
      <p:sp>
        <p:nvSpPr>
          <p:cNvPr id="2" name="Slide Number Placeholder 1"/>
          <p:cNvSpPr>
            <a:spLocks noGrp="1"/>
          </p:cNvSpPr>
          <p:nvPr>
            <p:ph type="sldNum" sz="quarter" idx="12"/>
          </p:nvPr>
        </p:nvSpPr>
        <p:spPr/>
        <p:txBody>
          <a:bodyPr/>
          <a:lstStyle/>
          <a:p>
            <a:fld id="{0F653079-2822-47C8-8300-DDEEC1DBCCEC}" type="slidenum">
              <a:rPr lang="en-US" smtClean="0"/>
              <a:t>35</a:t>
            </a:fld>
            <a:endParaRPr lang="en-US"/>
          </a:p>
        </p:txBody>
      </p:sp>
    </p:spTree>
    <p:extLst>
      <p:ext uri="{BB962C8B-B14F-4D97-AF65-F5344CB8AC3E}">
        <p14:creationId xmlns:p14="http://schemas.microsoft.com/office/powerpoint/2010/main" val="1209616305"/>
      </p:ext>
    </p:extLst>
  </p:cSld>
  <p:clrMapOvr>
    <a:masterClrMapping/>
  </p:clrMapOvr>
  <p:transition spd="slow">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379995" y="2930156"/>
            <a:ext cx="4108912" cy="3269824"/>
          </a:xfrm>
          <a:prstGeom prst="rect">
            <a:avLst/>
          </a:prstGeom>
        </p:spPr>
      </p:pic>
      <p:sp>
        <p:nvSpPr>
          <p:cNvPr id="5" name="TextBox 4"/>
          <p:cNvSpPr txBox="1"/>
          <p:nvPr/>
        </p:nvSpPr>
        <p:spPr>
          <a:xfrm>
            <a:off x="955342" y="3466531"/>
            <a:ext cx="3166281" cy="1569660"/>
          </a:xfrm>
          <a:prstGeom prst="rect">
            <a:avLst/>
          </a:prstGeom>
          <a:noFill/>
        </p:spPr>
        <p:txBody>
          <a:bodyPr wrap="square" rtlCol="0">
            <a:spAutoFit/>
          </a:bodyPr>
          <a:lstStyle/>
          <a:p>
            <a:r>
              <a:rPr lang="en-US" dirty="0" smtClean="0"/>
              <a:t> </a:t>
            </a:r>
            <a:r>
              <a:rPr lang="en-US" sz="2400" dirty="0" smtClean="0"/>
              <a:t>Median </a:t>
            </a:r>
            <a:r>
              <a:rPr lang="en-US" sz="2400" dirty="0"/>
              <a:t>nerve distribution of </a:t>
            </a:r>
            <a:r>
              <a:rPr lang="en-US" sz="2400" dirty="0" err="1"/>
              <a:t>paraesthesias</a:t>
            </a:r>
            <a:r>
              <a:rPr lang="en-US" sz="2400" dirty="0"/>
              <a:t> in </a:t>
            </a:r>
            <a:r>
              <a:rPr lang="en-US" sz="2400" dirty="0" smtClean="0"/>
              <a:t>the right </a:t>
            </a:r>
            <a:r>
              <a:rPr lang="en-US" sz="2400" dirty="0"/>
              <a:t>hand </a:t>
            </a:r>
          </a:p>
        </p:txBody>
      </p:sp>
      <p:sp>
        <p:nvSpPr>
          <p:cNvPr id="2" name="Slide Number Placeholder 1"/>
          <p:cNvSpPr>
            <a:spLocks noGrp="1"/>
          </p:cNvSpPr>
          <p:nvPr>
            <p:ph type="sldNum" sz="quarter" idx="12"/>
          </p:nvPr>
        </p:nvSpPr>
        <p:spPr/>
        <p:txBody>
          <a:bodyPr/>
          <a:lstStyle/>
          <a:p>
            <a:fld id="{0F653079-2822-47C8-8300-DDEEC1DBCCEC}" type="slidenum">
              <a:rPr lang="en-US" smtClean="0"/>
              <a:t>36</a:t>
            </a:fld>
            <a:endParaRPr lang="en-US"/>
          </a:p>
        </p:txBody>
      </p:sp>
    </p:spTree>
    <p:extLst>
      <p:ext uri="{BB962C8B-B14F-4D97-AF65-F5344CB8AC3E}">
        <p14:creationId xmlns:p14="http://schemas.microsoft.com/office/powerpoint/2010/main" val="3483465197"/>
      </p:ext>
    </p:extLst>
  </p:cSld>
  <p:clrMapOvr>
    <a:masterClrMapping/>
  </p:clrMapOvr>
  <p:transition spd="slow">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76" y="2603500"/>
            <a:ext cx="11259403" cy="3416300"/>
          </a:xfrm>
        </p:spPr>
        <p:txBody>
          <a:bodyPr>
            <a:normAutofit/>
          </a:bodyPr>
          <a:lstStyle/>
          <a:p>
            <a:r>
              <a:rPr lang="en-US" sz="2400" dirty="0" smtClean="0"/>
              <a:t>Cover &amp; thank the patient </a:t>
            </a:r>
          </a:p>
        </p:txBody>
      </p:sp>
      <p:sp>
        <p:nvSpPr>
          <p:cNvPr id="2" name="Slide Number Placeholder 1"/>
          <p:cNvSpPr>
            <a:spLocks noGrp="1"/>
          </p:cNvSpPr>
          <p:nvPr>
            <p:ph type="sldNum" sz="quarter" idx="12"/>
          </p:nvPr>
        </p:nvSpPr>
        <p:spPr/>
        <p:txBody>
          <a:bodyPr/>
          <a:lstStyle/>
          <a:p>
            <a:fld id="{0F653079-2822-47C8-8300-DDEEC1DBCCEC}" type="slidenum">
              <a:rPr lang="en-US" smtClean="0"/>
              <a:t>37</a:t>
            </a:fld>
            <a:endParaRPr lang="en-US"/>
          </a:p>
        </p:txBody>
      </p:sp>
    </p:spTree>
    <p:extLst>
      <p:ext uri="{BB962C8B-B14F-4D97-AF65-F5344CB8AC3E}">
        <p14:creationId xmlns:p14="http://schemas.microsoft.com/office/powerpoint/2010/main" val="613424425"/>
      </p:ext>
    </p:extLst>
  </p:cSld>
  <p:clrMapOvr>
    <a:masterClrMapping/>
  </p:clrMapOvr>
  <p:transition spd="slow">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35021" y="2099732"/>
            <a:ext cx="5199796" cy="3924405"/>
          </a:xfrm>
          <a:prstGeom prst="rect">
            <a:avLst/>
          </a:prstGeom>
        </p:spPr>
      </p:pic>
      <p:sp>
        <p:nvSpPr>
          <p:cNvPr id="2" name="Title 1"/>
          <p:cNvSpPr>
            <a:spLocks noGrp="1"/>
          </p:cNvSpPr>
          <p:nvPr>
            <p:ph type="ctrTitle"/>
          </p:nvPr>
        </p:nvSpPr>
        <p:spPr>
          <a:xfrm rot="10800000" flipV="1">
            <a:off x="4913194" y="559558"/>
            <a:ext cx="3029803" cy="1390049"/>
          </a:xfrm>
        </p:spPr>
        <p:txBody>
          <a:bodyPr/>
          <a:lstStyle/>
          <a:p>
            <a:r>
              <a:rPr lang="en-US" dirty="0" smtClean="0">
                <a:solidFill>
                  <a:srgbClr val="FF0000"/>
                </a:solidFill>
              </a:rPr>
              <a:t>WRONG</a:t>
            </a:r>
            <a:r>
              <a:rPr lang="en-US" dirty="0" smtClean="0"/>
              <a:t> </a:t>
            </a:r>
            <a:endParaRPr lang="en-US" dirty="0"/>
          </a:p>
        </p:txBody>
      </p:sp>
      <p:sp>
        <p:nvSpPr>
          <p:cNvPr id="3" name="Slide Number Placeholder 2"/>
          <p:cNvSpPr>
            <a:spLocks noGrp="1"/>
          </p:cNvSpPr>
          <p:nvPr>
            <p:ph type="sldNum" sz="quarter" idx="12"/>
          </p:nvPr>
        </p:nvSpPr>
        <p:spPr/>
        <p:txBody>
          <a:bodyPr/>
          <a:lstStyle/>
          <a:p>
            <a:fld id="{0F653079-2822-47C8-8300-DDEEC1DBCCEC}" type="slidenum">
              <a:rPr lang="en-US" smtClean="0"/>
              <a:t>38</a:t>
            </a:fld>
            <a:endParaRPr lang="en-US"/>
          </a:p>
        </p:txBody>
      </p:sp>
    </p:spTree>
    <p:extLst>
      <p:ext uri="{BB962C8B-B14F-4D97-AF65-F5344CB8AC3E}">
        <p14:creationId xmlns:p14="http://schemas.microsoft.com/office/powerpoint/2010/main" val="393206903"/>
      </p:ext>
    </p:extLst>
  </p:cSld>
  <p:clrMapOvr>
    <a:masterClrMapping/>
  </p:clrMapOvr>
  <p:transition spd="slow">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68FF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3136688" y="973668"/>
            <a:ext cx="5132387" cy="588433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0F653079-2822-47C8-8300-DDEEC1DBCCEC}" type="slidenum">
              <a:rPr lang="en-US" smtClean="0"/>
              <a:t>39</a:t>
            </a:fld>
            <a:endParaRPr lang="en-US"/>
          </a:p>
        </p:txBody>
      </p:sp>
    </p:spTree>
    <p:extLst>
      <p:ext uri="{BB962C8B-B14F-4D97-AF65-F5344CB8AC3E}">
        <p14:creationId xmlns:p14="http://schemas.microsoft.com/office/powerpoint/2010/main" val="1425887939"/>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u="sng" dirty="0" smtClean="0"/>
              <a:t>Inspection</a:t>
            </a:r>
            <a:br>
              <a:rPr lang="en-US" b="1" u="sng" dirty="0" smtClean="0"/>
            </a:br>
            <a:r>
              <a:rPr lang="en-US" dirty="0" smtClean="0"/>
              <a:t/>
            </a:r>
            <a:br>
              <a:rPr lang="en-US" dirty="0" smtClean="0"/>
            </a:br>
            <a:endParaRPr lang="en-US" dirty="0"/>
          </a:p>
        </p:txBody>
      </p:sp>
      <p:sp>
        <p:nvSpPr>
          <p:cNvPr id="3" name="Content Placeholder 2"/>
          <p:cNvSpPr>
            <a:spLocks noGrp="1"/>
          </p:cNvSpPr>
          <p:nvPr>
            <p:ph idx="1"/>
          </p:nvPr>
        </p:nvSpPr>
        <p:spPr>
          <a:xfrm>
            <a:off x="532263" y="1869744"/>
            <a:ext cx="11191164" cy="4988256"/>
          </a:xfrm>
        </p:spPr>
        <p:txBody>
          <a:bodyPr>
            <a:noAutofit/>
          </a:bodyPr>
          <a:lstStyle/>
          <a:p>
            <a:r>
              <a:rPr lang="en-US" sz="2000" dirty="0" smtClean="0">
                <a:latin typeface="Arial" panose="020B0604020202020204" pitchFamily="34" charset="0"/>
                <a:cs typeface="Arial" panose="020B0604020202020204" pitchFamily="34" charset="0"/>
              </a:rPr>
              <a:t>a- Compare the two sides.</a:t>
            </a:r>
          </a:p>
          <a:p>
            <a:r>
              <a:rPr lang="en-US" sz="2000" dirty="0" smtClean="0">
                <a:latin typeface="Arial" panose="020B0604020202020204" pitchFamily="34" charset="0"/>
                <a:cs typeface="Arial" panose="020B0604020202020204" pitchFamily="34" charset="0"/>
              </a:rPr>
              <a:t>b-  Look for the normal contour of the joints. </a:t>
            </a:r>
          </a:p>
          <a:p>
            <a:r>
              <a:rPr lang="en-US" sz="2000" dirty="0" smtClean="0">
                <a:latin typeface="Arial" panose="020B0604020202020204" pitchFamily="34" charset="0"/>
                <a:cs typeface="Arial" panose="020B0604020202020204" pitchFamily="34" charset="0"/>
              </a:rPr>
              <a:t>c- Compare the joints and overlying structures (skin, muscle, tendon) on each side.</a:t>
            </a:r>
          </a:p>
          <a:p>
            <a:r>
              <a:rPr lang="en-US" sz="2000" dirty="0" smtClean="0">
                <a:latin typeface="Arial" panose="020B0604020202020204" pitchFamily="34" charset="0"/>
                <a:cs typeface="Arial" panose="020B0604020202020204" pitchFamily="34" charset="0"/>
              </a:rPr>
              <a:t>d- Stretch of skin (fattening of skin creases), nails for pitting, splinter hemorrhage ,clubbing and </a:t>
            </a:r>
            <a:r>
              <a:rPr lang="en-US" sz="2000" dirty="0" err="1" smtClean="0">
                <a:latin typeface="Arial" panose="020B0604020202020204" pitchFamily="34" charset="0"/>
                <a:cs typeface="Arial" panose="020B0604020202020204" pitchFamily="34" charset="0"/>
              </a:rPr>
              <a:t>periungual</a:t>
            </a:r>
            <a:r>
              <a:rPr lang="en-US" sz="2000" dirty="0" smtClean="0">
                <a:latin typeface="Arial" panose="020B0604020202020204" pitchFamily="34" charset="0"/>
                <a:cs typeface="Arial" panose="020B0604020202020204" pitchFamily="34" charset="0"/>
              </a:rPr>
              <a:t> erythema.</a:t>
            </a:r>
          </a:p>
          <a:p>
            <a:r>
              <a:rPr lang="en-US" sz="2000" dirty="0" smtClean="0">
                <a:latin typeface="Arial" panose="020B0604020202020204" pitchFamily="34" charset="0"/>
                <a:cs typeface="Arial" panose="020B0604020202020204" pitchFamily="34" charset="0"/>
              </a:rPr>
              <a:t>e- Look for :</a:t>
            </a:r>
          </a:p>
          <a:p>
            <a:pPr lvl="0"/>
            <a:r>
              <a:rPr lang="en-US" sz="2000" dirty="0" smtClean="0">
                <a:latin typeface="Arial" panose="020B0604020202020204" pitchFamily="34" charset="0"/>
                <a:cs typeface="Arial" panose="020B0604020202020204" pitchFamily="34" charset="0"/>
              </a:rPr>
              <a:t>Redness</a:t>
            </a:r>
          </a:p>
          <a:p>
            <a:pPr lvl="0"/>
            <a:r>
              <a:rPr lang="en-US" sz="2000" dirty="0" smtClean="0">
                <a:latin typeface="Arial" panose="020B0604020202020204" pitchFamily="34" charset="0"/>
                <a:cs typeface="Arial" panose="020B0604020202020204" pitchFamily="34" charset="0"/>
              </a:rPr>
              <a:t>Rash</a:t>
            </a:r>
          </a:p>
          <a:p>
            <a:pPr lvl="0"/>
            <a:r>
              <a:rPr lang="en-US" sz="2000" dirty="0" smtClean="0">
                <a:latin typeface="Arial" panose="020B0604020202020204" pitchFamily="34" charset="0"/>
                <a:cs typeface="Arial" panose="020B0604020202020204" pitchFamily="34" charset="0"/>
              </a:rPr>
              <a:t>Scars</a:t>
            </a:r>
          </a:p>
          <a:p>
            <a:pPr lvl="0"/>
            <a:r>
              <a:rPr lang="en-US" sz="2000" dirty="0" smtClean="0">
                <a:latin typeface="Arial" panose="020B0604020202020204" pitchFamily="34" charset="0"/>
                <a:cs typeface="Arial" panose="020B0604020202020204" pitchFamily="34" charset="0"/>
              </a:rPr>
              <a:t>Swelling</a:t>
            </a:r>
          </a:p>
          <a:p>
            <a:pPr lvl="0"/>
            <a:r>
              <a:rPr lang="en-US" sz="2000" dirty="0" smtClean="0">
                <a:latin typeface="Arial" panose="020B0604020202020204" pitchFamily="34" charset="0"/>
                <a:cs typeface="Arial" panose="020B0604020202020204" pitchFamily="34" charset="0"/>
              </a:rPr>
              <a:t>Deformity </a:t>
            </a:r>
          </a:p>
          <a:p>
            <a:pPr lvl="0"/>
            <a:r>
              <a:rPr lang="en-US" sz="2000" dirty="0" smtClean="0">
                <a:latin typeface="Arial" panose="020B0604020202020204" pitchFamily="34" charset="0"/>
                <a:cs typeface="Arial" panose="020B0604020202020204" pitchFamily="34" charset="0"/>
              </a:rPr>
              <a:t>Wasting in palmer and dorsal side</a:t>
            </a:r>
          </a:p>
          <a:p>
            <a:pPr marL="0" indent="0">
              <a:buNone/>
            </a:pPr>
            <a:r>
              <a:rPr lang="en-US" sz="2000" b="1" dirty="0" smtClean="0">
                <a:latin typeface="Arial" panose="020B0604020202020204" pitchFamily="34" charset="0"/>
                <a:cs typeface="Arial" panose="020B0604020202020204" pitchFamily="34" charset="0"/>
              </a:rPr>
              <a:t> </a:t>
            </a:r>
            <a:endParaRPr lang="en-US" sz="20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0F653079-2822-47C8-8300-DDEEC1DBCCEC}" type="slidenum">
              <a:rPr lang="en-US" smtClean="0"/>
              <a:t>4</a:t>
            </a:fld>
            <a:endParaRPr lang="en-US"/>
          </a:p>
        </p:txBody>
      </p:sp>
    </p:spTree>
    <p:extLst>
      <p:ext uri="{BB962C8B-B14F-4D97-AF65-F5344CB8AC3E}">
        <p14:creationId xmlns:p14="http://schemas.microsoft.com/office/powerpoint/2010/main" val="1842222895"/>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DSC00036"/>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403797" y="0"/>
            <a:ext cx="9285667" cy="635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0F653079-2822-47C8-8300-DDEEC1DBCCEC}" type="slidenum">
              <a:rPr lang="en-US" smtClean="0"/>
              <a:t>5</a:t>
            </a:fld>
            <a:endParaRPr lang="en-US"/>
          </a:p>
        </p:txBody>
      </p:sp>
    </p:spTree>
    <p:extLst>
      <p:ext uri="{BB962C8B-B14F-4D97-AF65-F5344CB8AC3E}">
        <p14:creationId xmlns:p14="http://schemas.microsoft.com/office/powerpoint/2010/main" val="2766643726"/>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PSORIASIS RASH</a:t>
            </a:r>
            <a:endParaRPr lang="en-US" dirty="0"/>
          </a:p>
        </p:txBody>
      </p:sp>
      <p:sp>
        <p:nvSpPr>
          <p:cNvPr id="4" name="Slide Number Placeholder 3"/>
          <p:cNvSpPr>
            <a:spLocks noGrp="1"/>
          </p:cNvSpPr>
          <p:nvPr>
            <p:ph type="sldNum" sz="quarter" idx="12"/>
          </p:nvPr>
        </p:nvSpPr>
        <p:spPr/>
        <p:txBody>
          <a:bodyPr/>
          <a:lstStyle/>
          <a:p>
            <a:fld id="{0F653079-2822-47C8-8300-DDEEC1DBCCEC}" type="slidenum">
              <a:rPr lang="en-US" smtClean="0"/>
              <a:t>6</a:t>
            </a:fld>
            <a:endParaRPr lang="en-US"/>
          </a:p>
        </p:txBody>
      </p:sp>
      <p:pic>
        <p:nvPicPr>
          <p:cNvPr id="5"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52100" y="2316897"/>
            <a:ext cx="5183467" cy="341630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390928"/>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10C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818864" y="95533"/>
            <a:ext cx="10645254" cy="676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0F653079-2822-47C8-8300-DDEEC1DBCCEC}" type="slidenum">
              <a:rPr lang="en-US" smtClean="0"/>
              <a:t>7</a:t>
            </a:fld>
            <a:endParaRPr lang="en-US"/>
          </a:p>
        </p:txBody>
      </p:sp>
    </p:spTree>
    <p:extLst>
      <p:ext uri="{BB962C8B-B14F-4D97-AF65-F5344CB8AC3E}">
        <p14:creationId xmlns:p14="http://schemas.microsoft.com/office/powerpoint/2010/main" val="2385531775"/>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0F653079-2822-47C8-8300-DDEEC1DBCCEC}" type="slidenum">
              <a:rPr lang="en-US" smtClean="0"/>
              <a:t>8</a:t>
            </a:fld>
            <a:endParaRPr lang="en-US"/>
          </a:p>
        </p:txBody>
      </p:sp>
      <p:pic>
        <p:nvPicPr>
          <p:cNvPr id="1026" name="Picture 2" descr="http://www.dermis.net/bilder/CD178/550px/img007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9558" y="0"/>
            <a:ext cx="996286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374188"/>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rot="16200000">
            <a:off x="2951602" y="788432"/>
            <a:ext cx="6550929" cy="5588206"/>
          </a:xfrm>
          <a:prstGeom prst="rect">
            <a:avLst/>
          </a:prstGeom>
        </p:spPr>
      </p:pic>
      <p:sp>
        <p:nvSpPr>
          <p:cNvPr id="3" name="Slide Number Placeholder 2"/>
          <p:cNvSpPr>
            <a:spLocks noGrp="1"/>
          </p:cNvSpPr>
          <p:nvPr>
            <p:ph type="sldNum" sz="quarter" idx="12"/>
          </p:nvPr>
        </p:nvSpPr>
        <p:spPr/>
        <p:txBody>
          <a:bodyPr/>
          <a:lstStyle/>
          <a:p>
            <a:fld id="{0F653079-2822-47C8-8300-DDEEC1DBCCEC}" type="slidenum">
              <a:rPr lang="en-US" smtClean="0"/>
              <a:t>9</a:t>
            </a:fld>
            <a:endParaRPr lang="en-US"/>
          </a:p>
        </p:txBody>
      </p:sp>
    </p:spTree>
    <p:extLst>
      <p:ext uri="{BB962C8B-B14F-4D97-AF65-F5344CB8AC3E}">
        <p14:creationId xmlns:p14="http://schemas.microsoft.com/office/powerpoint/2010/main" val="1207628515"/>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223</TotalTime>
  <Words>606</Words>
  <Application>Microsoft Office PowerPoint</Application>
  <PresentationFormat>مخصص</PresentationFormat>
  <Paragraphs>147</Paragraphs>
  <Slides>39</Slides>
  <Notes>9</Notes>
  <HiddenSlides>0</HiddenSlides>
  <MMClips>0</MMClips>
  <ScaleCrop>false</ScaleCrop>
  <HeadingPairs>
    <vt:vector size="4" baseType="variant">
      <vt:variant>
        <vt:lpstr>نسق</vt:lpstr>
      </vt:variant>
      <vt:variant>
        <vt:i4>1</vt:i4>
      </vt:variant>
      <vt:variant>
        <vt:lpstr>عناوين الشرائح</vt:lpstr>
      </vt:variant>
      <vt:variant>
        <vt:i4>39</vt:i4>
      </vt:variant>
    </vt:vector>
  </HeadingPairs>
  <TitlesOfParts>
    <vt:vector size="40" baseType="lpstr">
      <vt:lpstr>1_Ion Boardroom</vt:lpstr>
      <vt:lpstr>Hand examination </vt:lpstr>
      <vt:lpstr>Finger joints</vt:lpstr>
      <vt:lpstr>Hand examination</vt:lpstr>
      <vt:lpstr>Inspection  </vt:lpstr>
      <vt:lpstr>عرض تقديمي في PowerPoint</vt:lpstr>
      <vt:lpstr>PSORIASIS RASH</vt:lpstr>
      <vt:lpstr>عرض تقديمي في PowerPoint</vt:lpstr>
      <vt:lpstr>عرض تقديمي في PowerPoint</vt:lpstr>
      <vt:lpstr>عرض تقديمي في PowerPoint</vt:lpstr>
      <vt:lpstr>عرض تقديمي في PowerPoint</vt:lpstr>
      <vt:lpstr>SPLINTER HEMOORRAGE</vt:lpstr>
      <vt:lpstr>CLUBBING</vt:lpstr>
      <vt:lpstr>عرض تقديمي في PowerPoint</vt:lpstr>
      <vt:lpstr>Early swelling</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Muscle wasting</vt:lpstr>
      <vt:lpstr>عرض تقديمي في PowerPoint</vt:lpstr>
      <vt:lpstr>عرض تقديمي في PowerPoint</vt:lpstr>
      <vt:lpstr>Palpation</vt:lpstr>
      <vt:lpstr>PALPATION OF WRIST JOINT</vt:lpstr>
      <vt:lpstr>PALPATION OF MCP JOINTS</vt:lpstr>
      <vt:lpstr>عرض تقديمي في PowerPoint</vt:lpstr>
      <vt:lpstr> Active range of Motion</vt:lpstr>
      <vt:lpstr>LIMITION OF FINGER FLEXION</vt:lpstr>
      <vt:lpstr>THUMB</vt:lpstr>
      <vt:lpstr>عرض تقديمي في PowerPoint</vt:lpstr>
      <vt:lpstr>passive range of motion</vt:lpstr>
      <vt:lpstr>special tests</vt:lpstr>
      <vt:lpstr>عرض تقديمي في PowerPoint</vt:lpstr>
      <vt:lpstr>عرض تقديمي في PowerPoint</vt:lpstr>
      <vt:lpstr>عرض تقديمي في PowerPoint</vt:lpstr>
      <vt:lpstr>WRONG </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ahmed</dc:creator>
  <cp:lastModifiedBy>home</cp:lastModifiedBy>
  <cp:revision>68</cp:revision>
  <dcterms:created xsi:type="dcterms:W3CDTF">2013-11-07T07:39:08Z</dcterms:created>
  <dcterms:modified xsi:type="dcterms:W3CDTF">2020-11-07T06:21:23Z</dcterms:modified>
</cp:coreProperties>
</file>