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Aref Ruqaa" panose="020B0604020202020204" charset="-78"/>
      <p:regular r:id="rId14"/>
      <p:bold r:id="rId15"/>
    </p:embeddedFont>
    <p:embeddedFont>
      <p:font typeface="Amiri" panose="020B0604020202020204" charset="-78"/>
      <p:regular r:id="rId16"/>
      <p:bold r:id="rId17"/>
      <p:italic r:id="rId18"/>
      <p:boldItalic r:id="rId19"/>
    </p:embeddedFont>
    <p:embeddedFont>
      <p:font typeface="Montserrat" panose="020B0604020202020204" charset="0"/>
      <p:regular r:id="rId20"/>
      <p:bold r:id="rId21"/>
      <p:italic r:id="rId22"/>
      <p:boldItalic r:id="rId23"/>
    </p:embeddedFont>
    <p:embeddedFont>
      <p:font typeface="Lato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47674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7023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9781613f5_4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09781613f5_4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0653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9781613f5_4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9781613f5_4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7658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9781613f5_4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9781613f5_4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3678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09781613f5_4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09781613f5_4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9138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9781613f5_4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09781613f5_4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0019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09781613f5_4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09781613f5_4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253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_3298@gmail.co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236500" y="1518750"/>
            <a:ext cx="54660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900" b="1">
                <a:latin typeface="Georgia"/>
                <a:ea typeface="Georgia"/>
                <a:cs typeface="Georgia"/>
                <a:sym typeface="Georgia"/>
              </a:rPr>
              <a:t>The Specific Tools for Managing Ethical Behavior in Organizations </a:t>
            </a:r>
            <a:endParaRPr sz="29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6467175" y="439497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900">
                <a:latin typeface="Amiri"/>
                <a:ea typeface="Amiri"/>
                <a:cs typeface="Amiri"/>
                <a:sym typeface="Amiri"/>
              </a:rPr>
              <a:t>21th/Dec / 2021</a:t>
            </a:r>
            <a:endParaRPr sz="1900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36" name="Google Shape;136;p13"/>
          <p:cNvSpPr txBox="1"/>
          <p:nvPr/>
        </p:nvSpPr>
        <p:spPr>
          <a:xfrm>
            <a:off x="1991825" y="201450"/>
            <a:ext cx="5466000" cy="11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ar" sz="2202" b="1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Libyan International Medical University</a:t>
            </a:r>
            <a:endParaRPr sz="2202" b="1" i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ar" sz="1868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Faculty of Business Administration </a:t>
            </a:r>
            <a:endParaRPr sz="300"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7" name="Google Shape;13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59375" y="0"/>
            <a:ext cx="1784625" cy="1272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572498"/>
            <a:ext cx="1784625" cy="1571003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3"/>
          <p:cNvSpPr txBox="1"/>
          <p:nvPr/>
        </p:nvSpPr>
        <p:spPr>
          <a:xfrm>
            <a:off x="2450125" y="3264750"/>
            <a:ext cx="3948300" cy="16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Name : Shahed Wail Alwerfalli </a:t>
            </a:r>
            <a:endParaRPr sz="2000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                ID : 3298 </a:t>
            </a:r>
            <a:endParaRPr sz="2000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Email : shahd</a:t>
            </a:r>
            <a:r>
              <a:rPr lang="ar" sz="2000">
                <a:solidFill>
                  <a:schemeClr val="lt1"/>
                </a:solidFill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_</a:t>
            </a: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ــــــــــــ</a:t>
            </a:r>
            <a:r>
              <a:rPr lang="ar" sz="2000">
                <a:solidFill>
                  <a:schemeClr val="lt1"/>
                </a:solidFill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3298@</a:t>
            </a: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limu.edu.ly</a:t>
            </a:r>
            <a:endParaRPr sz="2000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    </a:t>
            </a:r>
            <a:endParaRPr sz="2000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>
            <a:spLocks noGrp="1"/>
          </p:cNvSpPr>
          <p:nvPr>
            <p:ph type="title"/>
          </p:nvPr>
        </p:nvSpPr>
        <p:spPr>
          <a:xfrm>
            <a:off x="1052550" y="42060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800" b="1">
                <a:latin typeface="Georgia"/>
                <a:ea typeface="Georgia"/>
                <a:cs typeface="Georgia"/>
                <a:sym typeface="Georgia"/>
              </a:rPr>
              <a:t>Table of Contents </a:t>
            </a:r>
            <a:endParaRPr sz="28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5" name="Google Shape;145;p14"/>
          <p:cNvSpPr txBox="1">
            <a:spLocks noGrp="1"/>
          </p:cNvSpPr>
          <p:nvPr>
            <p:ph type="body" idx="1"/>
          </p:nvPr>
        </p:nvSpPr>
        <p:spPr>
          <a:xfrm>
            <a:off x="1200275" y="1495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Font typeface="Georgia"/>
              <a:buChar char="●"/>
            </a:pPr>
            <a:r>
              <a:rPr lang="ar" sz="2300" b="1">
                <a:latin typeface="Georgia"/>
                <a:ea typeface="Georgia"/>
                <a:cs typeface="Georgia"/>
                <a:sym typeface="Georgia"/>
              </a:rPr>
              <a:t>Promoting Workplace Ethics</a:t>
            </a:r>
            <a:endParaRPr sz="2300" b="1"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300"/>
              <a:buFont typeface="Georgia"/>
              <a:buChar char="●"/>
            </a:pPr>
            <a:r>
              <a:rPr lang="ar" sz="2300" b="1">
                <a:latin typeface="Georgia"/>
                <a:ea typeface="Georgia"/>
                <a:cs typeface="Georgia"/>
                <a:sym typeface="Georgia"/>
              </a:rPr>
              <a:t>Enhancing the Workplace </a:t>
            </a:r>
            <a:endParaRPr sz="2300" b="1"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300"/>
              <a:buFont typeface="Georgia"/>
              <a:buChar char="●"/>
            </a:pPr>
            <a:r>
              <a:rPr lang="ar" sz="2300" b="1">
                <a:latin typeface="Georgia"/>
                <a:ea typeface="Georgia"/>
                <a:cs typeface="Georgia"/>
                <a:sym typeface="Georgia"/>
              </a:rPr>
              <a:t>Conclusion </a:t>
            </a:r>
            <a:endParaRPr sz="2300" b="1"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300"/>
              <a:buFont typeface="Georgia"/>
              <a:buChar char="●"/>
            </a:pPr>
            <a:r>
              <a:rPr lang="ar" sz="2300" b="1">
                <a:latin typeface="Georgia"/>
                <a:ea typeface="Georgia"/>
                <a:cs typeface="Georgia"/>
                <a:sym typeface="Georgia"/>
              </a:rPr>
              <a:t>Reference </a:t>
            </a:r>
            <a:endParaRPr sz="2300" b="1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4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46" name="Google Shape;146;p14"/>
          <p:cNvSpPr txBox="1"/>
          <p:nvPr/>
        </p:nvSpPr>
        <p:spPr>
          <a:xfrm>
            <a:off x="8017400" y="4245900"/>
            <a:ext cx="1517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6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1</a:t>
            </a:r>
            <a:endParaRPr sz="26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7" name="Google Shape;147;p14"/>
          <p:cNvSpPr txBox="1"/>
          <p:nvPr/>
        </p:nvSpPr>
        <p:spPr>
          <a:xfrm>
            <a:off x="854300" y="4324800"/>
            <a:ext cx="71631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556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Google. (n.d.). Google image result for https://huge-it.com/wp-content/uploads/2017/06/new.png. Retrieved December 21, 2021, from </a:t>
            </a:r>
            <a:endParaRPr sz="1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8" name="Google Shape;14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3325" y="2768550"/>
            <a:ext cx="2638125" cy="147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1052550" y="50117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600" b="1">
                <a:latin typeface="Georgia"/>
                <a:ea typeface="Georgia"/>
                <a:cs typeface="Georgia"/>
                <a:sym typeface="Georgia"/>
              </a:rPr>
              <a:t>Promoting Workplace Ethics</a:t>
            </a:r>
            <a:endParaRPr sz="37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>
            <a:off x="1136325" y="1348150"/>
            <a:ext cx="7977300" cy="23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25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eorgia"/>
              <a:buChar char="●"/>
            </a:pPr>
            <a:r>
              <a:rPr lang="ar"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Be a Role Model and Be Visible</a:t>
            </a:r>
            <a:endParaRPr sz="2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eorgia"/>
              <a:buChar char="●"/>
            </a:pPr>
            <a:r>
              <a:rPr lang="ar"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Communicate Ethical Expectations</a:t>
            </a:r>
            <a:endParaRPr sz="2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eorgia"/>
              <a:buChar char="●"/>
            </a:pPr>
            <a:r>
              <a:rPr lang="ar"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Offer Ethics Training</a:t>
            </a:r>
            <a:endParaRPr sz="2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eorgia"/>
              <a:buChar char="●"/>
            </a:pPr>
            <a:r>
              <a:rPr lang="ar"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Visibly Reward Ethical Acts and Punish Unethical Ones</a:t>
            </a:r>
            <a:endParaRPr sz="2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eorgia"/>
              <a:buChar char="●"/>
            </a:pPr>
            <a:r>
              <a:rPr lang="ar" sz="20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Provide Protective Mechanisms</a:t>
            </a:r>
            <a:endParaRPr sz="20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15"/>
          <p:cNvSpPr txBox="1"/>
          <p:nvPr/>
        </p:nvSpPr>
        <p:spPr>
          <a:xfrm>
            <a:off x="7480225" y="4069150"/>
            <a:ext cx="2659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endParaRPr sz="25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>
            <a:spLocks noGrp="1"/>
          </p:cNvSpPr>
          <p:nvPr>
            <p:ph type="title"/>
          </p:nvPr>
        </p:nvSpPr>
        <p:spPr>
          <a:xfrm>
            <a:off x="908050" y="40717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457200" lvl="0" indent="0" algn="ctr" rtl="0">
              <a:lnSpc>
                <a:spcPct val="12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ar" sz="2600" b="1">
                <a:latin typeface="Georgia"/>
                <a:ea typeface="Georgia"/>
                <a:cs typeface="Georgia"/>
                <a:sym typeface="Georgia"/>
              </a:rPr>
              <a:t>Enhancing the Workplace</a:t>
            </a:r>
            <a:endParaRPr sz="2700"/>
          </a:p>
        </p:txBody>
      </p:sp>
      <p:sp>
        <p:nvSpPr>
          <p:cNvPr id="161" name="Google Shape;161;p16"/>
          <p:cNvSpPr txBox="1">
            <a:spLocks noGrp="1"/>
          </p:cNvSpPr>
          <p:nvPr>
            <p:ph type="body" idx="1"/>
          </p:nvPr>
        </p:nvSpPr>
        <p:spPr>
          <a:xfrm>
            <a:off x="1257225" y="13212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950" b="1" dirty="0">
                <a:latin typeface="Georgia"/>
                <a:ea typeface="Georgia"/>
                <a:cs typeface="Georgia"/>
                <a:sym typeface="Georgia"/>
              </a:rPr>
              <a:t>In your career, the ability to demonstrate leadership with a sound ethical basis is essential to your success for any role . </a:t>
            </a:r>
            <a:endParaRPr sz="1900" b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2" name="Google Shape;162;p16"/>
          <p:cNvSpPr txBox="1"/>
          <p:nvPr/>
        </p:nvSpPr>
        <p:spPr>
          <a:xfrm>
            <a:off x="7695100" y="4069150"/>
            <a:ext cx="23502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3</a:t>
            </a:r>
            <a:endParaRPr sz="25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63" name="Google Shape;16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3338" y="2817475"/>
            <a:ext cx="2847975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900" b="1">
                <a:latin typeface="Georgia"/>
                <a:ea typeface="Georgia"/>
                <a:cs typeface="Georgia"/>
                <a:sym typeface="Georgia"/>
              </a:rPr>
              <a:t>Conclusion </a:t>
            </a:r>
            <a:endParaRPr sz="29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0" name="Google Shape;170;p17"/>
          <p:cNvSpPr txBox="1">
            <a:spLocks noGrp="1"/>
          </p:cNvSpPr>
          <p:nvPr>
            <p:ph type="body" idx="1"/>
          </p:nvPr>
        </p:nvSpPr>
        <p:spPr>
          <a:xfrm>
            <a:off x="1297500" y="12183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800" b="1">
                <a:latin typeface="Georgia"/>
                <a:ea typeface="Georgia"/>
                <a:cs typeface="Georgia"/>
                <a:sym typeface="Georgia"/>
              </a:rPr>
              <a:t>An organization that is perceived to act ethically by employees can realize positive benefits and improved business outcomes . </a:t>
            </a:r>
            <a:endParaRPr sz="19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1" name="Google Shape;171;p17"/>
          <p:cNvSpPr txBox="1"/>
          <p:nvPr/>
        </p:nvSpPr>
        <p:spPr>
          <a:xfrm>
            <a:off x="7869700" y="4216875"/>
            <a:ext cx="14907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4</a:t>
            </a:r>
            <a:endParaRPr sz="25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"/>
          <p:cNvSpPr txBox="1">
            <a:spLocks noGrp="1"/>
          </p:cNvSpPr>
          <p:nvPr>
            <p:ph type="title"/>
          </p:nvPr>
        </p:nvSpPr>
        <p:spPr>
          <a:xfrm>
            <a:off x="1297500" y="55490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3100" b="1">
                <a:latin typeface="Georgia"/>
                <a:ea typeface="Georgia"/>
                <a:cs typeface="Georgia"/>
                <a:sym typeface="Georgia"/>
              </a:rPr>
              <a:t>Reference</a:t>
            </a:r>
            <a:r>
              <a:rPr lang="ar"/>
              <a:t> </a:t>
            </a:r>
            <a:endParaRPr/>
          </a:p>
        </p:txBody>
      </p:sp>
      <p:sp>
        <p:nvSpPr>
          <p:cNvPr id="177" name="Google Shape;177;p18"/>
          <p:cNvSpPr txBox="1">
            <a:spLocks noGrp="1"/>
          </p:cNvSpPr>
          <p:nvPr>
            <p:ph type="body" idx="1"/>
          </p:nvPr>
        </p:nvSpPr>
        <p:spPr>
          <a:xfrm>
            <a:off x="-133200" y="1469000"/>
            <a:ext cx="9277200" cy="33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rPr lang="ar" sz="1226" b="1">
                <a:latin typeface="Georgia"/>
                <a:ea typeface="Georgia"/>
                <a:cs typeface="Georgia"/>
                <a:sym typeface="Georgia"/>
              </a:rPr>
              <a:t>Posted April 4, 2017 | B. (2019, February 20). </a:t>
            </a:r>
            <a:r>
              <a:rPr lang="ar" sz="1226" b="1" i="1">
                <a:latin typeface="Georgia"/>
                <a:ea typeface="Georgia"/>
                <a:cs typeface="Georgia"/>
                <a:sym typeface="Georgia"/>
              </a:rPr>
              <a:t>Managing ethics in the Workplace: Alvernia University Online</a:t>
            </a:r>
            <a:r>
              <a:rPr lang="ar" sz="1226" b="1">
                <a:latin typeface="Georgia"/>
                <a:ea typeface="Georgia"/>
                <a:cs typeface="Georgia"/>
                <a:sym typeface="Georgia"/>
              </a:rPr>
              <a:t>. Alvernia Online. Retrieved December 21, 2021, from https://online.alvernia.edu/articles/ethics-in-the-workplace/</a:t>
            </a:r>
            <a:r>
              <a:rPr lang="ar" sz="1329" b="1">
                <a:latin typeface="Georgia"/>
                <a:ea typeface="Georgia"/>
                <a:cs typeface="Georgia"/>
                <a:sym typeface="Georgia"/>
              </a:rPr>
              <a:t>  </a:t>
            </a:r>
            <a:endParaRPr sz="1329" b="1"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rPr lang="ar" sz="1234" b="1" i="1">
                <a:latin typeface="Georgia"/>
                <a:ea typeface="Georgia"/>
                <a:cs typeface="Georgia"/>
                <a:sym typeface="Georgia"/>
              </a:rPr>
              <a:t>How to define ethical behavior &amp; why it's important in the workplace</a:t>
            </a:r>
            <a:r>
              <a:rPr lang="ar" sz="1234" b="1">
                <a:latin typeface="Georgia"/>
                <a:ea typeface="Georgia"/>
                <a:cs typeface="Georgia"/>
                <a:sym typeface="Georgia"/>
              </a:rPr>
              <a:t>. Work Institute. (2021, May 5). Retrieved December 21, 2021, from https://workinstitute.com/how-to-define-ethical-behavior-why-its-important-in-the-workplace-2/  </a:t>
            </a:r>
            <a:endParaRPr sz="1234" b="1"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l" rtl="0"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rPr lang="ar" sz="1234" b="1">
                <a:latin typeface="Georgia"/>
                <a:ea typeface="Georgia"/>
                <a:cs typeface="Georgia"/>
                <a:sym typeface="Georgia"/>
              </a:rPr>
              <a:t>Google. (n.d.). Google image result for https://huge-it.com/wp-content/uploads/2017/06/new.png. Retrieved December 21, 2021, from  </a:t>
            </a:r>
            <a:endParaRPr sz="1234" b="1"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234" b="1">
                <a:latin typeface="Georgia"/>
                <a:ea typeface="Georgia"/>
                <a:cs typeface="Georgia"/>
                <a:sym typeface="Georgia"/>
              </a:rPr>
              <a:t>Google. (n.d.). Google image result for https://www.hrmagazine.co.uk/media/eyobkaws/article-images-2f146121-2fconversation.jpg?anchor=center&amp;mode=crop&amp;width=1002&amp;height=564&amp;bgcolor=white&amp;rnd=132555314712570000. Retrieved December 21, 2021, </a:t>
            </a:r>
            <a:endParaRPr sz="1234" b="1"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SzPts val="523"/>
              <a:buNone/>
            </a:pPr>
            <a:endParaRPr sz="915" b="1"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SzPts val="523"/>
              <a:buNone/>
            </a:pPr>
            <a:endParaRPr sz="717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SzPts val="523"/>
              <a:buNone/>
            </a:pPr>
            <a:endParaRPr sz="717"/>
          </a:p>
        </p:txBody>
      </p:sp>
      <p:sp>
        <p:nvSpPr>
          <p:cNvPr id="178" name="Google Shape;178;p18"/>
          <p:cNvSpPr txBox="1"/>
          <p:nvPr/>
        </p:nvSpPr>
        <p:spPr>
          <a:xfrm>
            <a:off x="8044275" y="4149725"/>
            <a:ext cx="1880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5</a:t>
            </a:r>
            <a:endParaRPr sz="2400" b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84" name="Google Shape;184;p19"/>
          <p:cNvSpPr txBox="1">
            <a:spLocks noGrp="1"/>
          </p:cNvSpPr>
          <p:nvPr>
            <p:ph type="body" idx="1"/>
          </p:nvPr>
        </p:nvSpPr>
        <p:spPr>
          <a:xfrm>
            <a:off x="693175" y="1809300"/>
            <a:ext cx="287100" cy="4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4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ar"/>
              <a:t>.</a:t>
            </a:r>
            <a:endParaRPr/>
          </a:p>
        </p:txBody>
      </p:sp>
      <p:pic>
        <p:nvPicPr>
          <p:cNvPr id="185" name="Google Shape;18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8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On-screen Show (16:9)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Georgia</vt:lpstr>
      <vt:lpstr>Aref Ruqaa</vt:lpstr>
      <vt:lpstr>Amiri</vt:lpstr>
      <vt:lpstr>Montserrat</vt:lpstr>
      <vt:lpstr>Lato</vt:lpstr>
      <vt:lpstr>Focus</vt:lpstr>
      <vt:lpstr>The Specific Tools for Managing Ethical Behavior in Organizations </vt:lpstr>
      <vt:lpstr>Table of Contents </vt:lpstr>
      <vt:lpstr>Promoting Workplace Ethics</vt:lpstr>
      <vt:lpstr>Enhancing the Workplace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Specific Tools for Managing Ethical Behavior in Organizations </dc:title>
  <cp:lastModifiedBy>hP</cp:lastModifiedBy>
  <cp:revision>1</cp:revision>
  <dcterms:modified xsi:type="dcterms:W3CDTF">2022-01-02T10:59:00Z</dcterms:modified>
</cp:coreProperties>
</file>