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63" r:id="rId4"/>
    <p:sldId id="264" r:id="rId5"/>
    <p:sldId id="258" r:id="rId6"/>
    <p:sldId id="268" r:id="rId7"/>
    <p:sldId id="269" r:id="rId8"/>
    <p:sldId id="265" r:id="rId9"/>
    <p:sldId id="266" r:id="rId10"/>
    <p:sldId id="267" r:id="rId11"/>
    <p:sldId id="260" r:id="rId12"/>
    <p:sldId id="261" r:id="rId13"/>
    <p:sldId id="262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52" d="100"/>
          <a:sy n="52" d="100"/>
        </p:scale>
        <p:origin x="11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b="1" dirty="0">
                <a:latin typeface="Cambria" pitchFamily="18" charset="0"/>
              </a:rPr>
              <a:t>A</a:t>
            </a:r>
            <a:r>
              <a:rPr lang="en-US" sz="6000" b="1" dirty="0" smtClean="0">
                <a:latin typeface="Cambria" pitchFamily="18" charset="0"/>
              </a:rPr>
              <a:t>cromegaly</a:t>
            </a:r>
            <a:endParaRPr lang="ar-SA" sz="6000" b="1" dirty="0">
              <a:latin typeface="Cambria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b="1" dirty="0"/>
              <a:t>Dr. Mousa Tawati Alfakhri</a:t>
            </a:r>
          </a:p>
          <a:p>
            <a:pPr>
              <a:lnSpc>
                <a:spcPct val="90000"/>
              </a:lnSpc>
              <a:defRPr/>
            </a:pPr>
            <a:endParaRPr lang="en-US" b="1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1087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b="1" dirty="0" smtClean="0">
                <a:latin typeface="Cambria" pitchFamily="18" charset="0"/>
              </a:rPr>
              <a:t>Treatment </a:t>
            </a:r>
            <a:endParaRPr lang="ar-SA" sz="7200" b="1" dirty="0">
              <a:latin typeface="Cambria" pitchFamily="18" charset="0"/>
            </a:endParaRPr>
          </a:p>
        </p:txBody>
      </p:sp>
      <p:sp>
        <p:nvSpPr>
          <p:cNvPr id="5" name="عنوان فرعي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42562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b="1" dirty="0">
                <a:latin typeface="Cambria" pitchFamily="18" charset="0"/>
              </a:rPr>
              <a:t>Surgical</a:t>
            </a:r>
            <a:br>
              <a:rPr lang="en-US" sz="4800" b="1" dirty="0">
                <a:latin typeface="Cambria" pitchFamily="18" charset="0"/>
              </a:rPr>
            </a:br>
            <a:endParaRPr lang="ar-SA" sz="4800" b="1" dirty="0">
              <a:latin typeface="Cambria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dirty="0" smtClean="0"/>
              <a:t>Trans-sphenoidal </a:t>
            </a:r>
            <a:r>
              <a:rPr lang="en-US" dirty="0"/>
              <a:t>surgery is usually the first line of </a:t>
            </a:r>
            <a:r>
              <a:rPr lang="en-US" dirty="0" smtClean="0"/>
              <a:t>treatment and </a:t>
            </a:r>
            <a:r>
              <a:rPr lang="en-US" dirty="0"/>
              <a:t>may result in cure of GH excess, especially in </a:t>
            </a:r>
            <a:r>
              <a:rPr lang="en-US" dirty="0" smtClean="0"/>
              <a:t>patients with </a:t>
            </a:r>
            <a:r>
              <a:rPr lang="en-US" dirty="0"/>
              <a:t>microadenomas.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83138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Cambria" pitchFamily="18" charset="0"/>
              </a:rPr>
              <a:t>Radiotherapy</a:t>
            </a:r>
            <a:br>
              <a:rPr lang="en-US" b="1" dirty="0">
                <a:latin typeface="Cambria" pitchFamily="18" charset="0"/>
              </a:rPr>
            </a:br>
            <a:endParaRPr lang="ar-SA" b="1" dirty="0">
              <a:latin typeface="Cambria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External </a:t>
            </a:r>
            <a:r>
              <a:rPr lang="en-US" dirty="0"/>
              <a:t>radiotherapy is </a:t>
            </a:r>
            <a:r>
              <a:rPr lang="en-US" dirty="0" smtClean="0"/>
              <a:t> </a:t>
            </a:r>
            <a:r>
              <a:rPr lang="en-US" dirty="0"/>
              <a:t>second-line </a:t>
            </a:r>
            <a:r>
              <a:rPr lang="en-US" dirty="0" smtClean="0"/>
              <a:t>treatment if </a:t>
            </a:r>
            <a:r>
              <a:rPr lang="en-US" dirty="0"/>
              <a:t>acromegaly persists after surgery, to stop tumour growth </a:t>
            </a:r>
            <a:r>
              <a:rPr lang="en-US" dirty="0" smtClean="0"/>
              <a:t>and lower </a:t>
            </a:r>
            <a:r>
              <a:rPr lang="en-US" dirty="0"/>
              <a:t>GH levels. However, GH levels fall slowly (over many </a:t>
            </a:r>
            <a:r>
              <a:rPr lang="en-US" dirty="0" smtClean="0"/>
              <a:t>years) and </a:t>
            </a:r>
            <a:r>
              <a:rPr lang="en-US" dirty="0"/>
              <a:t>there is a risk of hypopituitarism.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574201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b="1" dirty="0">
                <a:latin typeface="Cambria" pitchFamily="18" charset="0"/>
              </a:rPr>
              <a:t>Medical</a:t>
            </a:r>
            <a:br>
              <a:rPr lang="en-US" sz="5400" b="1" dirty="0">
                <a:latin typeface="Cambria" pitchFamily="18" charset="0"/>
              </a:rPr>
            </a:br>
            <a:endParaRPr lang="ar-SA" sz="5400" b="1" dirty="0">
              <a:latin typeface="Cambria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052736"/>
            <a:ext cx="8219256" cy="5073427"/>
          </a:xfrm>
        </p:spPr>
        <p:txBody>
          <a:bodyPr>
            <a:normAutofit fontScale="85000" lnSpcReduction="20000"/>
          </a:bodyPr>
          <a:lstStyle/>
          <a:p>
            <a:pPr marL="0" indent="0" algn="l" rtl="0">
              <a:buNone/>
            </a:pPr>
            <a:r>
              <a:rPr lang="en-US" dirty="0" smtClean="0">
                <a:latin typeface="+mj-lt"/>
              </a:rPr>
              <a:t>If </a:t>
            </a:r>
            <a:r>
              <a:rPr lang="en-US" dirty="0">
                <a:latin typeface="+mj-lt"/>
              </a:rPr>
              <a:t>acromegaly persists after surgery, medical therapy is  </a:t>
            </a:r>
            <a:r>
              <a:rPr lang="en-US" dirty="0" smtClean="0">
                <a:latin typeface="+mj-lt"/>
              </a:rPr>
              <a:t>used. 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>
                <a:solidFill>
                  <a:srgbClr val="FF0000"/>
                </a:solidFill>
                <a:latin typeface="+mj-lt"/>
              </a:rPr>
              <a:t>Somatostatin </a:t>
            </a:r>
            <a:r>
              <a:rPr lang="en-US" dirty="0">
                <a:solidFill>
                  <a:srgbClr val="FF0000"/>
                </a:solidFill>
                <a:latin typeface="+mj-lt"/>
              </a:rPr>
              <a:t>analogues</a:t>
            </a:r>
            <a:r>
              <a:rPr lang="en-US" dirty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( </a:t>
            </a:r>
            <a:r>
              <a:rPr lang="en-US" dirty="0">
                <a:latin typeface="+mj-lt"/>
              </a:rPr>
              <a:t>octreotide, lanreotide or </a:t>
            </a:r>
            <a:r>
              <a:rPr lang="en-US" dirty="0" smtClean="0">
                <a:latin typeface="+mj-lt"/>
              </a:rPr>
              <a:t>pasireotide)  </a:t>
            </a:r>
          </a:p>
          <a:p>
            <a:pPr marL="0" indent="0" algn="l" rtl="0">
              <a:buNone/>
            </a:pPr>
            <a:r>
              <a:rPr lang="en-US" dirty="0" smtClean="0">
                <a:latin typeface="+mj-lt"/>
              </a:rPr>
              <a:t> </a:t>
            </a:r>
            <a:r>
              <a:rPr lang="en-US" dirty="0">
                <a:latin typeface="+mj-lt"/>
              </a:rPr>
              <a:t>primary therapy for acromegaly either </a:t>
            </a:r>
            <a:r>
              <a:rPr lang="en-US" dirty="0" smtClean="0">
                <a:latin typeface="+mj-lt"/>
              </a:rPr>
              <a:t>as  </a:t>
            </a:r>
            <a:r>
              <a:rPr lang="en-US" dirty="0">
                <a:latin typeface="+mj-lt"/>
              </a:rPr>
              <a:t>alternative or in advance of surgery, given evidence </a:t>
            </a:r>
            <a:r>
              <a:rPr lang="en-US" dirty="0" smtClean="0">
                <a:latin typeface="+mj-lt"/>
              </a:rPr>
              <a:t>that they </a:t>
            </a:r>
            <a:r>
              <a:rPr lang="en-US" dirty="0">
                <a:latin typeface="+mj-lt"/>
              </a:rPr>
              <a:t>can induce modest tumour shrinkage in some patients.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>
                <a:solidFill>
                  <a:srgbClr val="FF0000"/>
                </a:solidFill>
                <a:latin typeface="+mj-lt"/>
              </a:rPr>
              <a:t>Dopamine agonists </a:t>
            </a:r>
            <a:r>
              <a:rPr lang="en-US" dirty="0">
                <a:latin typeface="+mj-lt"/>
              </a:rPr>
              <a:t>are less effective at lowering GH but </a:t>
            </a:r>
            <a:r>
              <a:rPr lang="en-US" dirty="0" smtClean="0">
                <a:latin typeface="+mj-lt"/>
              </a:rPr>
              <a:t>may sometimes </a:t>
            </a:r>
            <a:r>
              <a:rPr lang="en-US" dirty="0">
                <a:latin typeface="+mj-lt"/>
              </a:rPr>
              <a:t>be helpful, especially with associated prolactin excess</a:t>
            </a:r>
            <a:r>
              <a:rPr lang="en-US" dirty="0" smtClean="0">
                <a:latin typeface="+mj-lt"/>
              </a:rPr>
              <a:t>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>
                <a:solidFill>
                  <a:srgbClr val="FF0000"/>
                </a:solidFill>
                <a:latin typeface="+mj-lt"/>
              </a:rPr>
              <a:t>Pegvisomant</a:t>
            </a:r>
            <a:r>
              <a:rPr lang="en-US" dirty="0">
                <a:latin typeface="+mj-lt"/>
              </a:rPr>
              <a:t> is </a:t>
            </a:r>
            <a:r>
              <a:rPr lang="en-US" dirty="0" smtClean="0">
                <a:latin typeface="+mj-lt"/>
              </a:rPr>
              <a:t> </a:t>
            </a:r>
            <a:r>
              <a:rPr lang="en-US" dirty="0">
                <a:latin typeface="+mj-lt"/>
              </a:rPr>
              <a:t>GH receptor antagonist </a:t>
            </a:r>
            <a:r>
              <a:rPr lang="en-US" dirty="0" smtClean="0">
                <a:latin typeface="+mj-lt"/>
              </a:rPr>
              <a:t>.in  </a:t>
            </a:r>
            <a:r>
              <a:rPr lang="en-US" dirty="0">
                <a:latin typeface="+mj-lt"/>
              </a:rPr>
              <a:t>patients</a:t>
            </a:r>
          </a:p>
          <a:p>
            <a:pPr marL="0" indent="0" algn="l" rtl="0">
              <a:buNone/>
            </a:pPr>
            <a:r>
              <a:rPr lang="en-US" dirty="0">
                <a:latin typeface="+mj-lt"/>
              </a:rPr>
              <a:t>whose GH and IGF-1 concentrations fail to suppress </a:t>
            </a:r>
            <a:r>
              <a:rPr lang="en-US" dirty="0" smtClean="0">
                <a:latin typeface="+mj-lt"/>
              </a:rPr>
              <a:t>sufficiently following </a:t>
            </a:r>
            <a:r>
              <a:rPr lang="en-US" dirty="0">
                <a:latin typeface="+mj-lt"/>
              </a:rPr>
              <a:t>somatostatin analogue therapy</a:t>
            </a:r>
            <a:endParaRPr lang="ar-SA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393954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/>
              <a:t>Acromegaly is caused by </a:t>
            </a:r>
            <a:r>
              <a:rPr lang="en-US" dirty="0" smtClean="0"/>
              <a:t>axcess growth </a:t>
            </a:r>
            <a:r>
              <a:rPr lang="en-US" dirty="0"/>
              <a:t>hormone (GH) secretion </a:t>
            </a:r>
            <a:r>
              <a:rPr lang="en-US" dirty="0" smtClean="0"/>
              <a:t>due </a:t>
            </a:r>
            <a:r>
              <a:rPr lang="en-US" dirty="0"/>
              <a:t>to a GH secreting pituitary tumour (</a:t>
            </a:r>
            <a:r>
              <a:rPr lang="en-US" dirty="0" smtClean="0"/>
              <a:t>somatotroph</a:t>
            </a:r>
            <a:r>
              <a:rPr lang="en-US" dirty="0"/>
              <a:t> </a:t>
            </a:r>
            <a:r>
              <a:rPr lang="en-US" dirty="0" smtClean="0"/>
              <a:t>adenoma) usually </a:t>
            </a:r>
            <a:r>
              <a:rPr lang="en-US" dirty="0"/>
              <a:t>a </a:t>
            </a:r>
            <a:r>
              <a:rPr lang="en-US" b="1" dirty="0" smtClean="0">
                <a:solidFill>
                  <a:srgbClr val="FF0000"/>
                </a:solidFill>
              </a:rPr>
              <a:t>macroadenoma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/>
              <a:t>GH excess </a:t>
            </a:r>
            <a:r>
              <a:rPr lang="en-US" dirty="0" smtClean="0"/>
              <a:t>produces </a:t>
            </a:r>
            <a:r>
              <a:rPr lang="en-US" dirty="0"/>
              <a:t>gigantism in children (</a:t>
            </a:r>
            <a:r>
              <a:rPr lang="en-US" dirty="0" smtClean="0"/>
              <a:t>if acquired </a:t>
            </a:r>
            <a:r>
              <a:rPr lang="en-US" dirty="0"/>
              <a:t>before epiphyseal fusion) and acromegaly </a:t>
            </a:r>
            <a:r>
              <a:rPr lang="en-US" dirty="0" smtClean="0"/>
              <a:t>in adults</a:t>
            </a:r>
          </a:p>
        </p:txBody>
      </p:sp>
    </p:spTree>
    <p:extLst>
      <p:ext uri="{BB962C8B-B14F-4D97-AF65-F5344CB8AC3E}">
        <p14:creationId xmlns:p14="http://schemas.microsoft.com/office/powerpoint/2010/main" val="106952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>
                <a:latin typeface="Cambria" pitchFamily="18" charset="0"/>
              </a:rPr>
              <a:t>Symptoms</a:t>
            </a:r>
            <a:br>
              <a:rPr lang="en-US" b="1" dirty="0">
                <a:latin typeface="Cambria" pitchFamily="18" charset="0"/>
              </a:rPr>
            </a:br>
            <a:endParaRPr lang="ar-SA" dirty="0">
              <a:latin typeface="Cambria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908720"/>
            <a:ext cx="4042792" cy="5544616"/>
          </a:xfrm>
        </p:spPr>
        <p:txBody>
          <a:bodyPr>
            <a:noAutofit/>
          </a:bodyPr>
          <a:lstStyle/>
          <a:p>
            <a:pPr algn="l" rtl="0"/>
            <a:r>
              <a:rPr lang="en-US" dirty="0" smtClean="0"/>
              <a:t>Change </a:t>
            </a:r>
            <a:r>
              <a:rPr lang="en-US" dirty="0"/>
              <a:t>in appearance</a:t>
            </a:r>
          </a:p>
          <a:p>
            <a:pPr algn="l" rtl="0"/>
            <a:r>
              <a:rPr lang="en-US" dirty="0"/>
              <a:t>Increased size of hands/feet</a:t>
            </a:r>
          </a:p>
          <a:p>
            <a:pPr algn="l" rtl="0"/>
            <a:r>
              <a:rPr lang="en-US" dirty="0"/>
              <a:t>Headaches</a:t>
            </a:r>
          </a:p>
          <a:p>
            <a:pPr algn="l" rtl="0"/>
            <a:r>
              <a:rPr lang="en-US" dirty="0"/>
              <a:t>Excessive sweating</a:t>
            </a:r>
          </a:p>
          <a:p>
            <a:pPr algn="l" rtl="0"/>
            <a:r>
              <a:rPr lang="en-US" dirty="0"/>
              <a:t>Visual deterioration</a:t>
            </a:r>
          </a:p>
          <a:p>
            <a:pPr algn="l" rtl="0"/>
            <a:r>
              <a:rPr lang="en-US" dirty="0"/>
              <a:t>Tiredness</a:t>
            </a:r>
          </a:p>
          <a:p>
            <a:pPr algn="l" rtl="0"/>
            <a:r>
              <a:rPr lang="en-US" dirty="0"/>
              <a:t>Weight gain</a:t>
            </a:r>
          </a:p>
          <a:p>
            <a:pPr algn="l" rtl="0"/>
            <a:r>
              <a:rPr lang="en-US" dirty="0" smtClean="0"/>
              <a:t>Impotence </a:t>
            </a:r>
            <a:r>
              <a:rPr lang="en-US" dirty="0"/>
              <a:t>or poor </a:t>
            </a:r>
            <a:r>
              <a:rPr lang="en-US" dirty="0" smtClean="0"/>
              <a:t>libido</a:t>
            </a:r>
            <a:endParaRPr lang="en-US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052736"/>
            <a:ext cx="4172272" cy="5073427"/>
          </a:xfrm>
        </p:spPr>
        <p:txBody>
          <a:bodyPr>
            <a:normAutofit/>
          </a:bodyPr>
          <a:lstStyle/>
          <a:p>
            <a:pPr algn="l" rtl="0"/>
            <a:r>
              <a:rPr lang="en-US" dirty="0"/>
              <a:t>Amenorrhoea or oligomenorrhoea</a:t>
            </a:r>
          </a:p>
          <a:p>
            <a:pPr algn="l" rtl="0"/>
            <a:r>
              <a:rPr lang="en-US" dirty="0" smtClean="0"/>
              <a:t>Galactorrhoea</a:t>
            </a:r>
            <a:endParaRPr lang="en-US" dirty="0"/>
          </a:p>
          <a:p>
            <a:pPr algn="l" rtl="0"/>
            <a:r>
              <a:rPr lang="en-US" dirty="0"/>
              <a:t>Breathlessness</a:t>
            </a:r>
          </a:p>
          <a:p>
            <a:pPr algn="l" rtl="0"/>
            <a:r>
              <a:rPr lang="en-US" dirty="0"/>
              <a:t>Pain/tingling in hands</a:t>
            </a:r>
          </a:p>
          <a:p>
            <a:pPr algn="l" rtl="0"/>
            <a:r>
              <a:rPr lang="en-US" dirty="0"/>
              <a:t>Polyuria/polydipsia</a:t>
            </a:r>
          </a:p>
          <a:p>
            <a:pPr algn="l" rtl="0"/>
            <a:r>
              <a:rPr lang="en-US" dirty="0"/>
              <a:t>Muscular weakness</a:t>
            </a:r>
          </a:p>
          <a:p>
            <a:pPr algn="l" rtl="0"/>
            <a:r>
              <a:rPr lang="en-US" dirty="0"/>
              <a:t>Joint </a:t>
            </a:r>
            <a:r>
              <a:rPr lang="en-US" dirty="0" smtClean="0"/>
              <a:t>pains</a:t>
            </a:r>
            <a:endParaRPr lang="en-US" dirty="0"/>
          </a:p>
          <a:p>
            <a:pPr algn="l" rtl="0"/>
            <a:r>
              <a:rPr lang="en-US" dirty="0"/>
              <a:t>Symptoms </a:t>
            </a:r>
            <a:r>
              <a:rPr lang="en-US" dirty="0" smtClean="0"/>
              <a:t>of hypopituitarism </a:t>
            </a:r>
            <a:endParaRPr lang="ar-SA" dirty="0"/>
          </a:p>
          <a:p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4000777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b="1" dirty="0">
                <a:latin typeface="Cambria" pitchFamily="18" charset="0"/>
              </a:rPr>
              <a:t>Signs</a:t>
            </a:r>
            <a:br>
              <a:rPr lang="en-US" sz="4800" b="1" dirty="0">
                <a:latin typeface="Cambria" pitchFamily="18" charset="0"/>
              </a:rPr>
            </a:br>
            <a:endParaRPr lang="ar-SA" sz="4800" dirty="0">
              <a:latin typeface="Cambria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67544" y="908720"/>
            <a:ext cx="4248472" cy="5949280"/>
          </a:xfrm>
        </p:spPr>
        <p:txBody>
          <a:bodyPr>
            <a:noAutofit/>
          </a:bodyPr>
          <a:lstStyle/>
          <a:p>
            <a:pPr algn="l" rtl="0"/>
            <a:r>
              <a:rPr lang="en-US" dirty="0" smtClean="0"/>
              <a:t>Prominent </a:t>
            </a:r>
            <a:r>
              <a:rPr lang="en-US" dirty="0"/>
              <a:t>supraorbital ridge</a:t>
            </a:r>
          </a:p>
          <a:p>
            <a:pPr algn="l" rtl="0"/>
            <a:r>
              <a:rPr lang="en-US" dirty="0"/>
              <a:t>Prognathism</a:t>
            </a:r>
          </a:p>
          <a:p>
            <a:pPr algn="l" rtl="0"/>
            <a:r>
              <a:rPr lang="en-US" dirty="0"/>
              <a:t>Interdental separation</a:t>
            </a:r>
          </a:p>
          <a:p>
            <a:pPr algn="l" rtl="0"/>
            <a:r>
              <a:rPr lang="en-US" dirty="0"/>
              <a:t>Large </a:t>
            </a:r>
            <a:r>
              <a:rPr lang="en-US" dirty="0" smtClean="0"/>
              <a:t>tongue</a:t>
            </a:r>
            <a:endParaRPr lang="en-US" dirty="0"/>
          </a:p>
          <a:p>
            <a:pPr algn="l" rtl="0"/>
            <a:r>
              <a:rPr lang="en-US" dirty="0"/>
              <a:t>Thick greasy skin</a:t>
            </a:r>
          </a:p>
          <a:p>
            <a:pPr algn="l" rtl="0"/>
            <a:r>
              <a:rPr lang="en-US" dirty="0"/>
              <a:t>Spade-like hands and feet</a:t>
            </a:r>
          </a:p>
          <a:p>
            <a:pPr algn="l" rtl="0"/>
            <a:r>
              <a:rPr lang="en-US" dirty="0"/>
              <a:t>Tight rings</a:t>
            </a:r>
          </a:p>
          <a:p>
            <a:pPr algn="l" rtl="0"/>
            <a:r>
              <a:rPr lang="en-US" dirty="0"/>
              <a:t>Carpal tunnel </a:t>
            </a:r>
            <a:r>
              <a:rPr lang="en-US" dirty="0" smtClean="0"/>
              <a:t>syndrome</a:t>
            </a:r>
            <a:endParaRPr lang="en-US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124744"/>
            <a:ext cx="4028256" cy="5001419"/>
          </a:xfrm>
        </p:spPr>
        <p:txBody>
          <a:bodyPr>
            <a:normAutofit/>
          </a:bodyPr>
          <a:lstStyle/>
          <a:p>
            <a:pPr algn="l" rtl="0"/>
            <a:r>
              <a:rPr lang="en-US" dirty="0"/>
              <a:t>Visual field defects</a:t>
            </a:r>
          </a:p>
          <a:p>
            <a:pPr algn="l" rtl="0"/>
            <a:r>
              <a:rPr lang="en-US" dirty="0"/>
              <a:t>Galactorrhoea</a:t>
            </a:r>
          </a:p>
          <a:p>
            <a:pPr algn="l" rtl="0"/>
            <a:r>
              <a:rPr lang="en-US" dirty="0"/>
              <a:t>Hypertension</a:t>
            </a:r>
          </a:p>
          <a:p>
            <a:pPr algn="l" rtl="0"/>
            <a:r>
              <a:rPr lang="en-US" dirty="0"/>
              <a:t>Oedema</a:t>
            </a:r>
          </a:p>
          <a:p>
            <a:pPr algn="l" rtl="0"/>
            <a:r>
              <a:rPr lang="en-US" dirty="0"/>
              <a:t>Heart failure</a:t>
            </a:r>
          </a:p>
          <a:p>
            <a:pPr algn="l" rtl="0"/>
            <a:r>
              <a:rPr lang="en-US" dirty="0"/>
              <a:t>Arthropathy</a:t>
            </a:r>
          </a:p>
          <a:p>
            <a:pPr algn="l" rtl="0"/>
            <a:r>
              <a:rPr lang="en-US" dirty="0"/>
              <a:t>Proximal </a:t>
            </a:r>
            <a:r>
              <a:rPr lang="en-US" dirty="0" smtClean="0"/>
              <a:t>myopathy</a:t>
            </a:r>
          </a:p>
          <a:p>
            <a:pPr algn="l" rtl="0"/>
            <a:r>
              <a:rPr lang="en-US" dirty="0" smtClean="0"/>
              <a:t>Goiter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40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763" y="270567"/>
            <a:ext cx="6787653" cy="5725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4980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00808"/>
            <a:ext cx="8311600" cy="3804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23619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772122"/>
            <a:ext cx="3474387" cy="3085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صورة 7" descr="Bitemporal Hemianopsia: Vision Loss in Acromegaly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4783" y="4509120"/>
            <a:ext cx="3429000" cy="193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5461"/>
            <a:ext cx="3024336" cy="3758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صورة 9" descr="Risultati immagini per acromegaly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28531"/>
            <a:ext cx="2952328" cy="36765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37429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27856"/>
            <a:ext cx="8229600" cy="1143000"/>
          </a:xfrm>
        </p:spPr>
        <p:txBody>
          <a:bodyPr/>
          <a:lstStyle/>
          <a:p>
            <a:r>
              <a:rPr lang="en-US" b="1" dirty="0"/>
              <a:t>Investigation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196752"/>
            <a:ext cx="8507288" cy="5328592"/>
          </a:xfrm>
        </p:spPr>
        <p:txBody>
          <a:bodyPr>
            <a:noAutofit/>
          </a:bodyPr>
          <a:lstStyle/>
          <a:p>
            <a:pPr algn="l" rtl="0">
              <a:buFont typeface="Wingdings" pitchFamily="2" charset="2"/>
              <a:buChar char="q"/>
            </a:pPr>
            <a:r>
              <a:rPr lang="en-US" sz="2400" b="1" dirty="0"/>
              <a:t> </a:t>
            </a:r>
            <a:r>
              <a:rPr lang="en-US" sz="2400" b="1" dirty="0" smtClean="0"/>
              <a:t>  </a:t>
            </a:r>
            <a:r>
              <a:rPr lang="en-US" sz="2800" b="1" dirty="0" smtClean="0">
                <a:solidFill>
                  <a:srgbClr val="FF0000"/>
                </a:solidFill>
              </a:rPr>
              <a:t>GH level </a:t>
            </a:r>
            <a:r>
              <a:rPr lang="en-US" sz="2800" dirty="0" smtClean="0"/>
              <a:t>may </a:t>
            </a:r>
            <a:r>
              <a:rPr lang="en-US" sz="2800" dirty="0"/>
              <a:t>exclude acromegaly if </a:t>
            </a:r>
            <a:r>
              <a:rPr lang="en-US" sz="2800" dirty="0" smtClean="0"/>
              <a:t>undetectable but detectable </a:t>
            </a:r>
            <a:r>
              <a:rPr lang="en-US" sz="2800" dirty="0"/>
              <a:t>value is non-diagnostic taken </a:t>
            </a:r>
            <a:r>
              <a:rPr lang="en-US" sz="2800" dirty="0" smtClean="0"/>
              <a:t>alone</a:t>
            </a:r>
            <a:r>
              <a:rPr lang="en-US" sz="2400" dirty="0" smtClean="0"/>
              <a:t>. </a:t>
            </a:r>
            <a:endParaRPr lang="en-US" sz="2400" b="1" dirty="0">
              <a:solidFill>
                <a:srgbClr val="FF0000"/>
              </a:solidFill>
            </a:endParaRPr>
          </a:p>
          <a:p>
            <a:pPr algn="l" rtl="0">
              <a:buFont typeface="Wingdings" pitchFamily="2" charset="2"/>
              <a:buChar char="q"/>
            </a:pPr>
            <a:r>
              <a:rPr lang="en-US" sz="2800" b="1" dirty="0" smtClean="0">
                <a:solidFill>
                  <a:srgbClr val="FF0000"/>
                </a:solidFill>
              </a:rPr>
              <a:t>A </a:t>
            </a:r>
            <a:r>
              <a:rPr lang="en-US" sz="2800" b="1" dirty="0">
                <a:solidFill>
                  <a:srgbClr val="FF0000"/>
                </a:solidFill>
              </a:rPr>
              <a:t>glucose tolerance test  </a:t>
            </a:r>
            <a:r>
              <a:rPr lang="en-US" sz="2800" dirty="0" smtClean="0"/>
              <a:t>is </a:t>
            </a:r>
            <a:r>
              <a:rPr lang="en-US" sz="2800" dirty="0">
                <a:solidFill>
                  <a:srgbClr val="FF0000"/>
                </a:solidFill>
              </a:rPr>
              <a:t>diagnostic</a:t>
            </a:r>
            <a:r>
              <a:rPr lang="en-US" sz="2800" dirty="0"/>
              <a:t> if there is </a:t>
            </a:r>
            <a:r>
              <a:rPr lang="en-US" sz="2800" dirty="0" smtClean="0"/>
              <a:t>no suppression </a:t>
            </a:r>
            <a:r>
              <a:rPr lang="en-US" sz="2800" dirty="0"/>
              <a:t>of GH. Acromegalics fail to suppress </a:t>
            </a:r>
            <a:r>
              <a:rPr lang="en-US" sz="2800" dirty="0" smtClean="0"/>
              <a:t>GH below </a:t>
            </a:r>
            <a:r>
              <a:rPr lang="en-US" sz="2800" dirty="0"/>
              <a:t>0.5 </a:t>
            </a:r>
            <a:r>
              <a:rPr lang="en-US" sz="2800" dirty="0" smtClean="0"/>
              <a:t>μg/L( </a:t>
            </a:r>
            <a:r>
              <a:rPr lang="en-US" sz="2800" dirty="0"/>
              <a:t>2 </a:t>
            </a:r>
            <a:r>
              <a:rPr lang="en-US" sz="2800" dirty="0" smtClean="0"/>
              <a:t>mIU/L) </a:t>
            </a:r>
            <a:r>
              <a:rPr lang="en-US" sz="2800" dirty="0"/>
              <a:t>and some show a </a:t>
            </a:r>
            <a:r>
              <a:rPr lang="en-US" sz="2800" dirty="0" smtClean="0"/>
              <a:t>paradoxical rise</a:t>
            </a:r>
            <a:r>
              <a:rPr lang="en-US" sz="2800" b="1" dirty="0" smtClean="0"/>
              <a:t>.</a:t>
            </a:r>
            <a:endParaRPr lang="en-US" sz="2800" b="1" dirty="0"/>
          </a:p>
          <a:p>
            <a:pPr algn="l" rtl="0">
              <a:buFont typeface="Wingdings" pitchFamily="2" charset="2"/>
              <a:buChar char="q"/>
            </a:pPr>
            <a:r>
              <a:rPr lang="en-US" sz="2400" b="1" dirty="0" smtClean="0">
                <a:solidFill>
                  <a:srgbClr val="FF0000"/>
                </a:solidFill>
              </a:rPr>
              <a:t>IGF-1 </a:t>
            </a:r>
            <a:r>
              <a:rPr lang="en-US" sz="2400" b="1" dirty="0">
                <a:solidFill>
                  <a:srgbClr val="FF0000"/>
                </a:solidFill>
              </a:rPr>
              <a:t>levels  </a:t>
            </a:r>
            <a:r>
              <a:rPr lang="en-US" sz="2800" dirty="0" smtClean="0"/>
              <a:t>are almost </a:t>
            </a:r>
            <a:r>
              <a:rPr lang="en-US" sz="2800" dirty="0"/>
              <a:t>always raised in acromegaly </a:t>
            </a:r>
            <a:r>
              <a:rPr lang="en-US" sz="2800" dirty="0" smtClean="0"/>
              <a:t>–. </a:t>
            </a:r>
            <a:r>
              <a:rPr lang="en-US" sz="2800" dirty="0"/>
              <a:t>A normal </a:t>
            </a:r>
            <a:r>
              <a:rPr lang="en-US" sz="2800" dirty="0" smtClean="0"/>
              <a:t>IGF-1 together </a:t>
            </a:r>
            <a:r>
              <a:rPr lang="en-US" sz="2800" dirty="0"/>
              <a:t>with random growth hormone &lt;1 μg/L may </a:t>
            </a:r>
            <a:r>
              <a:rPr lang="en-US" sz="2800" dirty="0" smtClean="0"/>
              <a:t>be taken </a:t>
            </a:r>
            <a:r>
              <a:rPr lang="en-US" sz="2800" dirty="0"/>
              <a:t>to exclude acromegaly if the diagnosis is </a:t>
            </a:r>
            <a:r>
              <a:rPr lang="en-US" sz="2800" dirty="0" smtClean="0"/>
              <a:t>clinically unlikely.</a:t>
            </a:r>
            <a:endParaRPr lang="en-US" sz="2800" dirty="0"/>
          </a:p>
          <a:p>
            <a:pPr algn="l" rtl="0"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7030A0"/>
                </a:solidFill>
              </a:rPr>
              <a:t>Prolactin </a:t>
            </a:r>
            <a:r>
              <a:rPr lang="en-US" sz="2400" dirty="0">
                <a:solidFill>
                  <a:srgbClr val="7030A0"/>
                </a:solidFill>
              </a:rPr>
              <a:t>concentrations are elevated in about 30% of patients due to co-secretion of prolactin from the tumour</a:t>
            </a:r>
          </a:p>
        </p:txBody>
      </p:sp>
    </p:spTree>
    <p:extLst>
      <p:ext uri="{BB962C8B-B14F-4D97-AF65-F5344CB8AC3E}">
        <p14:creationId xmlns:p14="http://schemas.microsoft.com/office/powerpoint/2010/main" val="2997541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 </a:t>
            </a:r>
            <a:r>
              <a:rPr lang="en-US" b="1" dirty="0">
                <a:solidFill>
                  <a:srgbClr val="FF0000"/>
                </a:solidFill>
              </a:rPr>
              <a:t>Visual field </a:t>
            </a:r>
            <a:r>
              <a:rPr lang="en-US" b="1" dirty="0" smtClean="0">
                <a:solidFill>
                  <a:srgbClr val="FF0000"/>
                </a:solidFill>
              </a:rPr>
              <a:t>examination by perimetry </a:t>
            </a:r>
            <a:r>
              <a:rPr lang="en-US" dirty="0" smtClean="0"/>
              <a:t>defects are common, e.g. bitemporal hemianopia.</a:t>
            </a:r>
          </a:p>
          <a:p>
            <a:pPr algn="l" rtl="0"/>
            <a:r>
              <a:rPr lang="en-US" b="1" dirty="0" smtClean="0">
                <a:solidFill>
                  <a:srgbClr val="FF0000"/>
                </a:solidFill>
              </a:rPr>
              <a:t>MRI </a:t>
            </a:r>
            <a:r>
              <a:rPr lang="en-US" b="1" dirty="0">
                <a:solidFill>
                  <a:srgbClr val="FF0000"/>
                </a:solidFill>
              </a:rPr>
              <a:t>scan </a:t>
            </a:r>
            <a:r>
              <a:rPr lang="en-US" dirty="0">
                <a:solidFill>
                  <a:srgbClr val="FF0000"/>
                </a:solidFill>
              </a:rPr>
              <a:t>of pituitary </a:t>
            </a:r>
            <a:r>
              <a:rPr lang="en-US" dirty="0"/>
              <a:t>if above tests abnormal. This </a:t>
            </a:r>
            <a:r>
              <a:rPr lang="en-US" dirty="0" smtClean="0"/>
              <a:t>will almost </a:t>
            </a:r>
            <a:r>
              <a:rPr lang="en-US" dirty="0"/>
              <a:t>always reveal the pituitary adenoma.</a:t>
            </a:r>
          </a:p>
          <a:p>
            <a:pPr algn="l" rtl="0"/>
            <a:r>
              <a:rPr lang="en-US" dirty="0" smtClean="0"/>
              <a:t> </a:t>
            </a:r>
            <a:r>
              <a:rPr lang="en-US" b="1" dirty="0">
                <a:solidFill>
                  <a:srgbClr val="FF0000"/>
                </a:solidFill>
              </a:rPr>
              <a:t>Pituitary function</a:t>
            </a:r>
            <a:r>
              <a:rPr lang="en-US" dirty="0"/>
              <a:t>: partial or complete </a:t>
            </a:r>
            <a:r>
              <a:rPr lang="en-US" dirty="0" smtClean="0"/>
              <a:t>anterior hypopituitarism </a:t>
            </a:r>
            <a:r>
              <a:rPr lang="en-US" dirty="0"/>
              <a:t>is common</a:t>
            </a:r>
            <a:endParaRPr lang="ar-SA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01135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418</Words>
  <Application>Microsoft Office PowerPoint</Application>
  <PresentationFormat>On-screen Show (4:3)</PresentationFormat>
  <Paragraphs>58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Cambria</vt:lpstr>
      <vt:lpstr>Times New Roman</vt:lpstr>
      <vt:lpstr>Wingdings</vt:lpstr>
      <vt:lpstr>سمة Office</vt:lpstr>
      <vt:lpstr>Acromegaly</vt:lpstr>
      <vt:lpstr>PowerPoint Presentation</vt:lpstr>
      <vt:lpstr>Symptoms </vt:lpstr>
      <vt:lpstr>Signs </vt:lpstr>
      <vt:lpstr>PowerPoint Presentation</vt:lpstr>
      <vt:lpstr>PowerPoint Presentation</vt:lpstr>
      <vt:lpstr>PowerPoint Presentation</vt:lpstr>
      <vt:lpstr>Investigation</vt:lpstr>
      <vt:lpstr>PowerPoint Presentation</vt:lpstr>
      <vt:lpstr>Treatment </vt:lpstr>
      <vt:lpstr>Surgical </vt:lpstr>
      <vt:lpstr>Radiotherapy </vt:lpstr>
      <vt:lpstr>Medical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mosa</dc:creator>
  <cp:lastModifiedBy>SARA</cp:lastModifiedBy>
  <cp:revision>15</cp:revision>
  <dcterms:created xsi:type="dcterms:W3CDTF">2018-06-10T00:11:17Z</dcterms:created>
  <dcterms:modified xsi:type="dcterms:W3CDTF">2020-06-20T09:20:03Z</dcterms:modified>
</cp:coreProperties>
</file>