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3AF03BC-3924-495B-BE27-59C9E24725D0}" type="datetimeFigureOut">
              <a:rPr lang="en-GB" smtClean="0"/>
              <a:t>05/12/2023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328183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AF03BC-3924-495B-BE27-59C9E24725D0}" type="datetimeFigureOut">
              <a:rPr lang="en-GB" smtClean="0"/>
              <a:t>05/12/2023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555993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AF03BC-3924-495B-BE27-59C9E24725D0}" type="datetimeFigureOut">
              <a:rPr lang="en-GB" smtClean="0"/>
              <a:t>05/12/2023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2250427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AF03BC-3924-495B-BE27-59C9E24725D0}" type="datetimeFigureOut">
              <a:rPr lang="en-GB" smtClean="0"/>
              <a:t>05/12/2023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9976FB-7BEF-4D5D-974B-87F2D4E7187B}" type="slidenum">
              <a:rPr lang="en-GB" smtClean="0"/>
              <a:t>‹#›</a:t>
            </a:fld>
            <a:endParaRPr lang="en-GB"/>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820448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AF03BC-3924-495B-BE27-59C9E24725D0}" type="datetimeFigureOut">
              <a:rPr lang="en-GB" smtClean="0"/>
              <a:t>05/12/2023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2545776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C3AF03BC-3924-495B-BE27-59C9E24725D0}" type="datetimeFigureOut">
              <a:rPr lang="en-GB" smtClean="0"/>
              <a:t>05/12/2023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29462417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C3AF03BC-3924-495B-BE27-59C9E24725D0}" type="datetimeFigureOut">
              <a:rPr lang="en-GB" smtClean="0"/>
              <a:t>05/12/2023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21887266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AF03BC-3924-495B-BE27-59C9E24725D0}" type="datetimeFigureOut">
              <a:rPr lang="en-GB" smtClean="0"/>
              <a:t>05/12/2023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39730402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AF03BC-3924-495B-BE27-59C9E24725D0}" type="datetimeFigureOut">
              <a:rPr lang="en-GB" smtClean="0"/>
              <a:t>05/12/2023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1114777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AF03BC-3924-495B-BE27-59C9E24725D0}" type="datetimeFigureOut">
              <a:rPr lang="en-GB" smtClean="0"/>
              <a:t>05/12/2023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1358283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AF03BC-3924-495B-BE27-59C9E24725D0}" type="datetimeFigureOut">
              <a:rPr lang="en-GB" smtClean="0"/>
              <a:t>05/12/2023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3712597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3AF03BC-3924-495B-BE27-59C9E24725D0}" type="datetimeFigureOut">
              <a:rPr lang="en-GB" smtClean="0"/>
              <a:t>05/12/2023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1140828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3AF03BC-3924-495B-BE27-59C9E24725D0}" type="datetimeFigureOut">
              <a:rPr lang="en-GB" smtClean="0"/>
              <a:t>05/12/2023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3474842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AF03BC-3924-495B-BE27-59C9E24725D0}" type="datetimeFigureOut">
              <a:rPr lang="en-GB" smtClean="0"/>
              <a:t>05/12/2023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3073405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F03BC-3924-495B-BE27-59C9E24725D0}" type="datetimeFigureOut">
              <a:rPr lang="en-GB" smtClean="0"/>
              <a:t>05/12/2023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159575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AF03BC-3924-495B-BE27-59C9E24725D0}" type="datetimeFigureOut">
              <a:rPr lang="en-GB" smtClean="0"/>
              <a:t>05/12/2023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4110656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AF03BC-3924-495B-BE27-59C9E24725D0}" type="datetimeFigureOut">
              <a:rPr lang="en-GB" smtClean="0"/>
              <a:t>05/12/2023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9976FB-7BEF-4D5D-974B-87F2D4E7187B}" type="slidenum">
              <a:rPr lang="en-GB" smtClean="0"/>
              <a:t>‹#›</a:t>
            </a:fld>
            <a:endParaRPr lang="en-GB"/>
          </a:p>
        </p:txBody>
      </p:sp>
    </p:spTree>
    <p:extLst>
      <p:ext uri="{BB962C8B-B14F-4D97-AF65-F5344CB8AC3E}">
        <p14:creationId xmlns:p14="http://schemas.microsoft.com/office/powerpoint/2010/main" val="2453098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C3AF03BC-3924-495B-BE27-59C9E24725D0}" type="datetimeFigureOut">
              <a:rPr lang="en-GB" smtClean="0"/>
              <a:t>05/12/2023</a:t>
            </a:fld>
            <a:endParaRPr lang="en-GB"/>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GB"/>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B79976FB-7BEF-4D5D-974B-87F2D4E7187B}" type="slidenum">
              <a:rPr lang="en-GB" smtClean="0"/>
              <a:t>‹#›</a:t>
            </a:fld>
            <a:endParaRPr lang="en-GB"/>
          </a:p>
        </p:txBody>
      </p:sp>
    </p:spTree>
    <p:extLst>
      <p:ext uri="{BB962C8B-B14F-4D97-AF65-F5344CB8AC3E}">
        <p14:creationId xmlns:p14="http://schemas.microsoft.com/office/powerpoint/2010/main" val="255507572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file:///C:\Users\amino\OneDrive\Desktop\uni\semester%203\int.to%20information%20systems\principles-information-systems-13th.pdf" TargetMode="External"/><Relationship Id="rId2" Type="http://schemas.openxmlformats.org/officeDocument/2006/relationships/hyperlink" Target="file:///C:\Users\amino\OneDrive\Desktop\uni\semester%203\int.to%20information%20systems\principles-of-information-systems%209th%20edition.pdf" TargetMode="External"/><Relationship Id="rId1" Type="http://schemas.openxmlformats.org/officeDocument/2006/relationships/slideLayout" Target="../slideLayouts/slideLayout2.xml"/><Relationship Id="rId4" Type="http://schemas.openxmlformats.org/officeDocument/2006/relationships/hyperlink" Target="https://www.shiprocket.in/blog/ecommerce-limitat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A7693-EAC1-F3B6-4D3F-1B60734E2C0C}"/>
              </a:ext>
            </a:extLst>
          </p:cNvPr>
          <p:cNvSpPr>
            <a:spLocks noGrp="1"/>
          </p:cNvSpPr>
          <p:nvPr>
            <p:ph type="ctrTitle"/>
          </p:nvPr>
        </p:nvSpPr>
        <p:spPr/>
        <p:txBody>
          <a:bodyPr/>
          <a:lstStyle/>
          <a:p>
            <a:r>
              <a:rPr lang="en-GB" dirty="0"/>
              <a:t>E&amp;M commerce </a:t>
            </a:r>
          </a:p>
        </p:txBody>
      </p:sp>
      <p:sp>
        <p:nvSpPr>
          <p:cNvPr id="3" name="Subtitle 2">
            <a:extLst>
              <a:ext uri="{FF2B5EF4-FFF2-40B4-BE49-F238E27FC236}">
                <a16:creationId xmlns:a16="http://schemas.microsoft.com/office/drawing/2014/main" id="{65540541-6FA7-3D2A-CA24-49CC51906388}"/>
              </a:ext>
            </a:extLst>
          </p:cNvPr>
          <p:cNvSpPr>
            <a:spLocks noGrp="1"/>
          </p:cNvSpPr>
          <p:nvPr>
            <p:ph type="subTitle" idx="1"/>
          </p:nvPr>
        </p:nvSpPr>
        <p:spPr/>
        <p:txBody>
          <a:bodyPr/>
          <a:lstStyle/>
          <a:p>
            <a:r>
              <a:rPr lang="en-GB" dirty="0"/>
              <a:t>Amin Osman </a:t>
            </a:r>
          </a:p>
          <a:p>
            <a:r>
              <a:rPr lang="en-GB" dirty="0"/>
              <a:t>4109</a:t>
            </a:r>
          </a:p>
        </p:txBody>
      </p:sp>
    </p:spTree>
    <p:extLst>
      <p:ext uri="{BB962C8B-B14F-4D97-AF65-F5344CB8AC3E}">
        <p14:creationId xmlns:p14="http://schemas.microsoft.com/office/powerpoint/2010/main" val="723546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8126B-3E62-9D81-9B3C-7AEA700BF0BD}"/>
              </a:ext>
            </a:extLst>
          </p:cNvPr>
          <p:cNvSpPr>
            <a:spLocks noGrp="1"/>
          </p:cNvSpPr>
          <p:nvPr>
            <p:ph type="title"/>
          </p:nvPr>
        </p:nvSpPr>
        <p:spPr/>
        <p:txBody>
          <a:bodyPr/>
          <a:lstStyle/>
          <a:p>
            <a:r>
              <a:rPr lang="en-GB" dirty="0"/>
              <a:t>E-commerce and M-commerce</a:t>
            </a:r>
          </a:p>
        </p:txBody>
      </p:sp>
      <p:sp>
        <p:nvSpPr>
          <p:cNvPr id="3" name="Content Placeholder 2">
            <a:extLst>
              <a:ext uri="{FF2B5EF4-FFF2-40B4-BE49-F238E27FC236}">
                <a16:creationId xmlns:a16="http://schemas.microsoft.com/office/drawing/2014/main" id="{FFBF3524-3D8F-09A9-2375-A1527B1C0D3C}"/>
              </a:ext>
            </a:extLst>
          </p:cNvPr>
          <p:cNvSpPr>
            <a:spLocks noGrp="1"/>
          </p:cNvSpPr>
          <p:nvPr>
            <p:ph idx="1"/>
          </p:nvPr>
        </p:nvSpPr>
        <p:spPr>
          <a:xfrm>
            <a:off x="913795" y="2115004"/>
            <a:ext cx="10353762" cy="4058751"/>
          </a:xfrm>
        </p:spPr>
        <p:txBody>
          <a:bodyPr/>
          <a:lstStyle/>
          <a:p>
            <a:r>
              <a:rPr lang="en-GB" b="1" i="1" u="sng" dirty="0"/>
              <a:t>e-commerce: </a:t>
            </a:r>
            <a:r>
              <a:rPr lang="en-GB" dirty="0"/>
              <a:t>Involves the exchange of money for goods and services over electronic networks and encompasses many of an organization’s outward facing processes—such as sales, marketing, order taking, delivery, procurement of goods and services, and customer service—that touch customers, suppliers, and other business partners.</a:t>
            </a:r>
          </a:p>
          <a:p>
            <a:endParaRPr lang="en-GB" dirty="0"/>
          </a:p>
          <a:p>
            <a:pPr marL="36900" indent="0">
              <a:buNone/>
            </a:pPr>
            <a:endParaRPr lang="en-GB" dirty="0"/>
          </a:p>
          <a:p>
            <a:r>
              <a:rPr lang="en-GB" b="1" i="1" u="sng" dirty="0"/>
              <a:t>Mobile commerce (m-commerce): </a:t>
            </a:r>
            <a:r>
              <a:rPr lang="en-GB" dirty="0"/>
              <a:t>is the buying and selling of goods and/or services using a mobile device, such as a tablet, smartphone, or other portable device.</a:t>
            </a:r>
          </a:p>
          <a:p>
            <a:endParaRPr lang="en-GB" dirty="0"/>
          </a:p>
        </p:txBody>
      </p:sp>
    </p:spTree>
    <p:extLst>
      <p:ext uri="{BB962C8B-B14F-4D97-AF65-F5344CB8AC3E}">
        <p14:creationId xmlns:p14="http://schemas.microsoft.com/office/powerpoint/2010/main" val="1035319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79D9E-957D-1D8F-EBC3-4BF1CA2D5834}"/>
              </a:ext>
            </a:extLst>
          </p:cNvPr>
          <p:cNvSpPr>
            <a:spLocks noGrp="1"/>
          </p:cNvSpPr>
          <p:nvPr>
            <p:ph type="title"/>
          </p:nvPr>
        </p:nvSpPr>
        <p:spPr/>
        <p:txBody>
          <a:bodyPr>
            <a:normAutofit fontScale="90000"/>
          </a:bodyPr>
          <a:lstStyle/>
          <a:p>
            <a:r>
              <a:rPr lang="en-GB" dirty="0"/>
              <a:t>Different e-commerce and business applications</a:t>
            </a:r>
          </a:p>
        </p:txBody>
      </p:sp>
      <p:sp>
        <p:nvSpPr>
          <p:cNvPr id="3" name="Content Placeholder 2">
            <a:extLst>
              <a:ext uri="{FF2B5EF4-FFF2-40B4-BE49-F238E27FC236}">
                <a16:creationId xmlns:a16="http://schemas.microsoft.com/office/drawing/2014/main" id="{0E67CA4D-5528-2F20-E583-B58698B4530F}"/>
              </a:ext>
            </a:extLst>
          </p:cNvPr>
          <p:cNvSpPr>
            <a:spLocks noGrp="1"/>
          </p:cNvSpPr>
          <p:nvPr>
            <p:ph idx="1"/>
          </p:nvPr>
        </p:nvSpPr>
        <p:spPr>
          <a:xfrm>
            <a:off x="223935" y="1580050"/>
            <a:ext cx="11765902" cy="5277949"/>
          </a:xfrm>
        </p:spPr>
        <p:txBody>
          <a:bodyPr>
            <a:normAutofit fontScale="85000" lnSpcReduction="10000"/>
          </a:bodyPr>
          <a:lstStyle/>
          <a:p>
            <a:r>
              <a:rPr lang="en-GB" b="1" i="1" u="sng" dirty="0"/>
              <a:t>business-to-business (B2B) e-commerce: </a:t>
            </a:r>
            <a:r>
              <a:rPr lang="en-GB" dirty="0"/>
              <a:t>A subset of e-commerce in which all the participants are organizations, B2B e-commerce is a useful tool for connecting business partners in a virtual supply chain to cut resupply times and reduce costs.</a:t>
            </a:r>
          </a:p>
          <a:p>
            <a:r>
              <a:rPr lang="en-GB" b="1" i="1" u="sng" dirty="0"/>
              <a:t>business-to-consumer (B2C) e-commerce: </a:t>
            </a:r>
            <a:r>
              <a:rPr lang="en-GB" dirty="0"/>
              <a:t>A form of e-commerce in which customers deal directly with an organization and avoid intermediaries, Early B2C pioneers competed with the traditional “brick-and-mortar” retailers in an industry, selling their products directly to consumers.</a:t>
            </a:r>
          </a:p>
          <a:p>
            <a:r>
              <a:rPr lang="en-GB" b="1" i="1" u="sng" dirty="0"/>
              <a:t>consumer-to-consumer (C2C) e-commerce: </a:t>
            </a:r>
            <a:r>
              <a:rPr lang="en-GB" dirty="0"/>
              <a:t>A subset of e-commerce that involves electronic transactions between consumers using a third party to facilitate the process, eBay is an example of a C2C e-commerce site; customers buy and sell items to each other through the site.</a:t>
            </a:r>
          </a:p>
          <a:p>
            <a:r>
              <a:rPr lang="en-GB" b="1" i="1" u="sng" dirty="0"/>
              <a:t>E-government</a:t>
            </a:r>
            <a:r>
              <a:rPr lang="en-GB" dirty="0"/>
              <a:t> is the use of information and communications technology to simplify the sharing of information, speed formerly paper-based processes, and improve the relationship between citizens and government. </a:t>
            </a:r>
            <a:r>
              <a:rPr lang="en-GB" b="1" i="1" u="sng" dirty="0"/>
              <a:t>Government-to-citizen (G2C), government-to-business (G2B), and government-to-government (G2G)</a:t>
            </a:r>
            <a:r>
              <a:rPr lang="en-GB" dirty="0"/>
              <a:t> are all forms of e-government, each with different applications.</a:t>
            </a:r>
          </a:p>
          <a:p>
            <a:pPr>
              <a:buFont typeface="Arial" panose="020B0604020202020204" pitchFamily="34" charset="0"/>
              <a:buChar char="•"/>
            </a:pPr>
            <a:r>
              <a:rPr lang="en-GB" dirty="0"/>
              <a:t>Citizens can use </a:t>
            </a:r>
            <a:r>
              <a:rPr lang="en-GB" b="1" i="1" u="sng" dirty="0"/>
              <a:t>G2C</a:t>
            </a:r>
            <a:r>
              <a:rPr lang="en-GB" dirty="0"/>
              <a:t> applications to submit their state and federal tax returns online, renew auto licenses, purchase postage, and apply for student loans.</a:t>
            </a:r>
          </a:p>
          <a:p>
            <a:pPr>
              <a:buFont typeface="Arial" panose="020B0604020202020204" pitchFamily="34" charset="0"/>
              <a:buChar char="•"/>
            </a:pPr>
            <a:r>
              <a:rPr lang="en-GB" b="1" i="1" u="sng" dirty="0"/>
              <a:t>G2B</a:t>
            </a:r>
            <a:r>
              <a:rPr lang="en-GB" dirty="0"/>
              <a:t> applications support the purchase of materials and services from private industry by government procurement offices, enable firms to bid on government contracts, and help businesses identify government contracts on which they may bid.</a:t>
            </a:r>
          </a:p>
          <a:p>
            <a:pPr>
              <a:buFont typeface="Arial" panose="020B0604020202020204" pitchFamily="34" charset="0"/>
              <a:buChar char="•"/>
            </a:pPr>
            <a:r>
              <a:rPr lang="en-GB" b="1" i="1" u="sng" dirty="0"/>
              <a:t>G2G</a:t>
            </a:r>
            <a:r>
              <a:rPr lang="en-GB" dirty="0"/>
              <a:t> applications support transactions between government entities, such as between the federal government and state or local governments.</a:t>
            </a:r>
          </a:p>
        </p:txBody>
      </p:sp>
    </p:spTree>
    <p:extLst>
      <p:ext uri="{BB962C8B-B14F-4D97-AF65-F5344CB8AC3E}">
        <p14:creationId xmlns:p14="http://schemas.microsoft.com/office/powerpoint/2010/main" val="132491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3D454-F48B-2DF2-F3C0-8730BC065A1A}"/>
              </a:ext>
            </a:extLst>
          </p:cNvPr>
          <p:cNvSpPr>
            <a:spLocks noGrp="1"/>
          </p:cNvSpPr>
          <p:nvPr>
            <p:ph type="title"/>
          </p:nvPr>
        </p:nvSpPr>
        <p:spPr>
          <a:xfrm>
            <a:off x="913795" y="609600"/>
            <a:ext cx="5978072" cy="1329596"/>
          </a:xfrm>
        </p:spPr>
        <p:txBody>
          <a:bodyPr>
            <a:normAutofit/>
          </a:bodyPr>
          <a:lstStyle/>
          <a:p>
            <a:r>
              <a:rPr lang="en-GB" dirty="0"/>
              <a:t>Multistage model for e-commerce </a:t>
            </a:r>
          </a:p>
        </p:txBody>
      </p:sp>
      <p:sp>
        <p:nvSpPr>
          <p:cNvPr id="3" name="Content Placeholder 2">
            <a:extLst>
              <a:ext uri="{FF2B5EF4-FFF2-40B4-BE49-F238E27FC236}">
                <a16:creationId xmlns:a16="http://schemas.microsoft.com/office/drawing/2014/main" id="{039FCE26-6F27-8FB7-A462-6F0FB96F5DBA}"/>
              </a:ext>
            </a:extLst>
          </p:cNvPr>
          <p:cNvSpPr>
            <a:spLocks noGrp="1"/>
          </p:cNvSpPr>
          <p:nvPr>
            <p:ph idx="1"/>
          </p:nvPr>
        </p:nvSpPr>
        <p:spPr>
          <a:xfrm>
            <a:off x="913795" y="2127623"/>
            <a:ext cx="5978072" cy="3567225"/>
          </a:xfrm>
        </p:spPr>
        <p:txBody>
          <a:bodyPr anchor="ctr">
            <a:normAutofit fontScale="85000" lnSpcReduction="20000"/>
          </a:bodyPr>
          <a:lstStyle/>
          <a:p>
            <a:pPr>
              <a:buClr>
                <a:srgbClr val="FCC979"/>
              </a:buClr>
            </a:pPr>
            <a:r>
              <a:rPr lang="en-GB" dirty="0"/>
              <a:t>A successful e-commerce system must address the many stages that consumers experience in the sales life cycle. At the heart of any e-commerce system is the user’s ability to </a:t>
            </a:r>
            <a:r>
              <a:rPr lang="en-GB" b="1" dirty="0"/>
              <a:t>search for and identify items for sale</a:t>
            </a:r>
            <a:r>
              <a:rPr lang="en-GB" dirty="0"/>
              <a:t>; </a:t>
            </a:r>
            <a:r>
              <a:rPr lang="en-GB" b="1" dirty="0"/>
              <a:t>select those items and negotiate prices</a:t>
            </a:r>
            <a:r>
              <a:rPr lang="en-GB" dirty="0"/>
              <a:t>, terms of payment, and delivery date; </a:t>
            </a:r>
            <a:r>
              <a:rPr lang="en-GB" b="1" dirty="0"/>
              <a:t>send an order to the vendor to purchase the items</a:t>
            </a:r>
            <a:r>
              <a:rPr lang="en-GB" dirty="0"/>
              <a:t>; </a:t>
            </a:r>
            <a:r>
              <a:rPr lang="en-GB" b="1" dirty="0"/>
              <a:t>pay for the product or service</a:t>
            </a:r>
            <a:r>
              <a:rPr lang="en-GB" dirty="0"/>
              <a:t>; </a:t>
            </a:r>
            <a:r>
              <a:rPr lang="en-GB" b="1" dirty="0"/>
              <a:t>obtain product delivery</a:t>
            </a:r>
            <a:r>
              <a:rPr lang="en-GB" dirty="0"/>
              <a:t>; and </a:t>
            </a:r>
            <a:r>
              <a:rPr lang="en-GB" b="1" dirty="0"/>
              <a:t>receive after-sales support</a:t>
            </a:r>
            <a:r>
              <a:rPr lang="en-GB" dirty="0"/>
              <a:t>.</a:t>
            </a:r>
          </a:p>
          <a:p>
            <a:pPr>
              <a:buClr>
                <a:srgbClr val="FCC979"/>
              </a:buClr>
            </a:pPr>
            <a:r>
              <a:rPr lang="en-GB" b="1" i="1" u="sng" dirty="0"/>
              <a:t>Search and Identification</a:t>
            </a:r>
          </a:p>
          <a:p>
            <a:pPr>
              <a:buClr>
                <a:srgbClr val="FCC979"/>
              </a:buClr>
            </a:pPr>
            <a:r>
              <a:rPr lang="en-GB" b="1" i="1" u="sng" dirty="0"/>
              <a:t>Select and Negotiate</a:t>
            </a:r>
          </a:p>
          <a:p>
            <a:pPr>
              <a:buClr>
                <a:srgbClr val="FCC979"/>
              </a:buClr>
            </a:pPr>
            <a:r>
              <a:rPr lang="en-GB" b="1" i="1" u="sng" dirty="0"/>
              <a:t>Purchase Products and Services Electronically</a:t>
            </a:r>
          </a:p>
          <a:p>
            <a:pPr>
              <a:buClr>
                <a:srgbClr val="FCC979"/>
              </a:buClr>
            </a:pPr>
            <a:r>
              <a:rPr lang="en-GB" b="1" i="1" u="sng" dirty="0"/>
              <a:t>Deliver Products and Services</a:t>
            </a:r>
          </a:p>
          <a:p>
            <a:pPr>
              <a:buClr>
                <a:srgbClr val="FCC979"/>
              </a:buClr>
            </a:pPr>
            <a:r>
              <a:rPr lang="en-GB" b="1" i="1" u="sng" dirty="0"/>
              <a:t>After-Sales Service</a:t>
            </a:r>
          </a:p>
        </p:txBody>
      </p:sp>
      <p:pic>
        <p:nvPicPr>
          <p:cNvPr id="10" name="Picture 9">
            <a:extLst>
              <a:ext uri="{FF2B5EF4-FFF2-40B4-BE49-F238E27FC236}">
                <a16:creationId xmlns:a16="http://schemas.microsoft.com/office/drawing/2014/main" id="{7AEE9CAC-347C-43C2-AE87-6BC5566E60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7232905" y="1"/>
            <a:ext cx="4959095" cy="6858000"/>
          </a:xfrm>
          <a:prstGeom prst="rect">
            <a:avLst/>
          </a:prstGeom>
        </p:spPr>
      </p:pic>
      <p:pic>
        <p:nvPicPr>
          <p:cNvPr id="5" name="Picture 4">
            <a:extLst>
              <a:ext uri="{FF2B5EF4-FFF2-40B4-BE49-F238E27FC236}">
                <a16:creationId xmlns:a16="http://schemas.microsoft.com/office/drawing/2014/main" id="{7BC7FD49-FEB7-3411-FC03-5088DCDE3875}"/>
              </a:ext>
            </a:extLst>
          </p:cNvPr>
          <p:cNvPicPr>
            <a:picLocks noChangeAspect="1"/>
          </p:cNvPicPr>
          <p:nvPr/>
        </p:nvPicPr>
        <p:blipFill>
          <a:blip r:embed="rId4"/>
          <a:stretch>
            <a:fillRect/>
          </a:stretch>
        </p:blipFill>
        <p:spPr>
          <a:xfrm>
            <a:off x="7552945" y="1536980"/>
            <a:ext cx="3995592" cy="3316341"/>
          </a:xfrm>
          <a:prstGeom prst="rect">
            <a:avLst/>
          </a:prstGeom>
        </p:spPr>
      </p:pic>
    </p:spTree>
    <p:extLst>
      <p:ext uri="{BB962C8B-B14F-4D97-AF65-F5344CB8AC3E}">
        <p14:creationId xmlns:p14="http://schemas.microsoft.com/office/powerpoint/2010/main" val="2163549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91C77-63FF-1E75-F3C8-59F0338FD6A1}"/>
              </a:ext>
            </a:extLst>
          </p:cNvPr>
          <p:cNvSpPr>
            <a:spLocks noGrp="1"/>
          </p:cNvSpPr>
          <p:nvPr>
            <p:ph type="title"/>
          </p:nvPr>
        </p:nvSpPr>
        <p:spPr/>
        <p:txBody>
          <a:bodyPr/>
          <a:lstStyle/>
          <a:p>
            <a:r>
              <a:rPr lang="en-GB" dirty="0"/>
              <a:t>Challenges to convert to e-commerce</a:t>
            </a:r>
          </a:p>
        </p:txBody>
      </p:sp>
      <p:sp>
        <p:nvSpPr>
          <p:cNvPr id="3" name="Content Placeholder 2">
            <a:extLst>
              <a:ext uri="{FF2B5EF4-FFF2-40B4-BE49-F238E27FC236}">
                <a16:creationId xmlns:a16="http://schemas.microsoft.com/office/drawing/2014/main" id="{3FC533F2-3ECB-FC9A-2C30-DB57454DB926}"/>
              </a:ext>
            </a:extLst>
          </p:cNvPr>
          <p:cNvSpPr>
            <a:spLocks noGrp="1"/>
          </p:cNvSpPr>
          <p:nvPr>
            <p:ph idx="1"/>
          </p:nvPr>
        </p:nvSpPr>
        <p:spPr>
          <a:xfrm>
            <a:off x="251927" y="1732449"/>
            <a:ext cx="11532636" cy="4966931"/>
          </a:xfrm>
        </p:spPr>
        <p:txBody>
          <a:bodyPr>
            <a:normAutofit fontScale="92500" lnSpcReduction="20000"/>
          </a:bodyPr>
          <a:lstStyle/>
          <a:p>
            <a:r>
              <a:rPr lang="en-GB" sz="1600" b="1" i="1" u="sng" dirty="0"/>
              <a:t>Dealing with Consumer Privacy Concerns: </a:t>
            </a:r>
            <a:r>
              <a:rPr lang="en-GB" sz="1600" dirty="0"/>
              <a:t>about one-third of all adult Internet users will not buy anything online primarily because they have privacy concerns or lack trust in online merchants. In addition to having an effective e-commerce model and strategy, companies must carefully address consumer privacy concerns and overcome consumers’ lack of trust.</a:t>
            </a:r>
          </a:p>
          <a:p>
            <a:r>
              <a:rPr lang="en-GB" sz="1600" b="1" i="1" u="sng" dirty="0"/>
              <a:t>Overcoming Consumers’ Lack of Trust: </a:t>
            </a:r>
            <a:r>
              <a:rPr lang="en-GB" sz="1600" dirty="0"/>
              <a:t>Lack of trust in online sellers is one of the most frequently cited reasons that some consumers give to explain why they are unwilling to purchase online. Can they be sure that the company or person with which they are dealing is legitimate and will send the item(s) they purchase? What if there is a problem with the product or service when it is received: for example, if it does not match the description on the Web site, is the wrong size or wrong </a:t>
            </a:r>
            <a:r>
              <a:rPr lang="en-GB" sz="1600" dirty="0" err="1"/>
              <a:t>color</a:t>
            </a:r>
            <a:r>
              <a:rPr lang="en-GB" sz="1600" dirty="0"/>
              <a:t>, is damaged during the delivery process, or does not work as advertised?</a:t>
            </a:r>
          </a:p>
          <a:p>
            <a:r>
              <a:rPr lang="en-GB" sz="1600" b="1" i="1" u="sng" dirty="0"/>
              <a:t>Overcoming Global Issues:-</a:t>
            </a:r>
          </a:p>
          <a:p>
            <a:pPr>
              <a:buFont typeface="Arial" panose="020B0604020202020204" pitchFamily="34" charset="0"/>
              <a:buChar char="•"/>
            </a:pPr>
            <a:r>
              <a:rPr lang="en-GB" sz="1600" dirty="0"/>
              <a:t>Cultural challenges. Great care must be taken to ensure that a Web sites appealing, easy to use, and inoffensive to potential customers around the world.</a:t>
            </a:r>
          </a:p>
          <a:p>
            <a:pPr>
              <a:buFont typeface="Arial" panose="020B0604020202020204" pitchFamily="34" charset="0"/>
              <a:buChar char="•"/>
            </a:pPr>
            <a:r>
              <a:rPr lang="en-GB" sz="1600" dirty="0"/>
              <a:t>Language challenges. Language differences can make it difficult to understand the information and directions posted on a Web site.</a:t>
            </a:r>
          </a:p>
          <a:p>
            <a:pPr>
              <a:buFont typeface="Arial" panose="020B0604020202020204" pitchFamily="34" charset="0"/>
              <a:buChar char="•"/>
            </a:pPr>
            <a:r>
              <a:rPr lang="en-GB" sz="1600" dirty="0"/>
              <a:t>Time and distance challenges. Significant time differences make it difficult for some people to be able to speak to customer services representatives or to get technical support during regular waking hours.</a:t>
            </a:r>
          </a:p>
          <a:p>
            <a:pPr>
              <a:buFont typeface="Arial" panose="020B0604020202020204" pitchFamily="34" charset="0"/>
              <a:buChar char="•"/>
            </a:pPr>
            <a:r>
              <a:rPr lang="en-GB" sz="1600" dirty="0"/>
              <a:t>Infrastructure challenges. The Web site must support access by customers using a wide variety of hardware and software devices.</a:t>
            </a:r>
          </a:p>
          <a:p>
            <a:pPr>
              <a:buFont typeface="Arial" panose="020B0604020202020204" pitchFamily="34" charset="0"/>
              <a:buChar char="•"/>
            </a:pPr>
            <a:r>
              <a:rPr lang="en-GB" sz="1600" dirty="0"/>
              <a:t>Currency challenges. The Web site must be able to state prices and accept payment in a variety of currencies</a:t>
            </a:r>
          </a:p>
          <a:p>
            <a:pPr>
              <a:buFont typeface="Arial" panose="020B0604020202020204" pitchFamily="34" charset="0"/>
              <a:buChar char="•"/>
            </a:pPr>
            <a:r>
              <a:rPr lang="en-GB" sz="1600" dirty="0"/>
              <a:t>State, regional, and national law challenges. The Web site must operate in conformance to a wide variety of laws that cover a variety of issues, including the protection of trademarks and patents, the sale of copyrighted material, the collection and safeguarding of personal or financial data, the payment of sales taxes and fees, and much more</a:t>
            </a:r>
          </a:p>
        </p:txBody>
      </p:sp>
    </p:spTree>
    <p:extLst>
      <p:ext uri="{BB962C8B-B14F-4D97-AF65-F5344CB8AC3E}">
        <p14:creationId xmlns:p14="http://schemas.microsoft.com/office/powerpoint/2010/main" val="1930698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DBE6C-FA93-1B5E-8A72-0FF55B7DD849}"/>
              </a:ext>
            </a:extLst>
          </p:cNvPr>
          <p:cNvSpPr>
            <a:spLocks noGrp="1"/>
          </p:cNvSpPr>
          <p:nvPr>
            <p:ph type="title"/>
          </p:nvPr>
        </p:nvSpPr>
        <p:spPr/>
        <p:txBody>
          <a:bodyPr/>
          <a:lstStyle/>
          <a:p>
            <a:r>
              <a:rPr lang="en-GB" dirty="0"/>
              <a:t>Key components of technology infrastructure</a:t>
            </a:r>
          </a:p>
        </p:txBody>
      </p:sp>
      <p:sp>
        <p:nvSpPr>
          <p:cNvPr id="3" name="Content Placeholder 2">
            <a:extLst>
              <a:ext uri="{FF2B5EF4-FFF2-40B4-BE49-F238E27FC236}">
                <a16:creationId xmlns:a16="http://schemas.microsoft.com/office/drawing/2014/main" id="{96CA7FA6-B8CE-FCB3-0B1C-24FE74330F02}"/>
              </a:ext>
            </a:extLst>
          </p:cNvPr>
          <p:cNvSpPr>
            <a:spLocks noGrp="1"/>
          </p:cNvSpPr>
          <p:nvPr>
            <p:ph idx="1"/>
          </p:nvPr>
        </p:nvSpPr>
        <p:spPr>
          <a:xfrm>
            <a:off x="522514" y="1732448"/>
            <a:ext cx="11196735" cy="4826971"/>
          </a:xfrm>
        </p:spPr>
        <p:txBody>
          <a:bodyPr>
            <a:normAutofit fontScale="85000" lnSpcReduction="10000"/>
          </a:bodyPr>
          <a:lstStyle/>
          <a:p>
            <a:r>
              <a:rPr lang="en-GB" b="1" i="1" u="sng" dirty="0"/>
              <a:t>Hardware:</a:t>
            </a:r>
            <a:r>
              <a:rPr lang="en-GB" dirty="0"/>
              <a:t> A Web server hardware platform complete with the appropriate software is a key ingredient to e-commerce infrastructure.</a:t>
            </a:r>
          </a:p>
          <a:p>
            <a:r>
              <a:rPr lang="en-GB" b="1" i="1" u="sng" dirty="0"/>
              <a:t>Web Server Software: </a:t>
            </a:r>
            <a:r>
              <a:rPr lang="en-GB" dirty="0"/>
              <a:t>In addition to the Web server operating system, each e-commerce Web site must have Web server software to perform fundamental services, including security and identification, retrieval and sending of Web pages, Web site tracking, Web site development, and Web page development.</a:t>
            </a:r>
          </a:p>
          <a:p>
            <a:r>
              <a:rPr lang="en-GB" b="1" i="1" u="sng" dirty="0"/>
              <a:t>E-Commerce Software: </a:t>
            </a:r>
            <a:r>
              <a:rPr lang="en-GB" dirty="0"/>
              <a:t>After you have located or built a host server, including the hardware, operating system, and Web server software, you can begin to investigate and install e-commerce software to support five core tasks: catalogue management to create and update the product catalogue, product configuration to help customers select the necessary components and options, shopping cart facilities to track the items selected for purchase e-commerce transaction processing, and Web traffic data analysis to provide details to adjust the operations of the Web site.</a:t>
            </a:r>
          </a:p>
          <a:p>
            <a:r>
              <a:rPr lang="en-GB" b="1" i="1" u="sng" dirty="0"/>
              <a:t>Mobile Commerce Hardware and Software: </a:t>
            </a:r>
            <a:r>
              <a:rPr lang="en-GB" dirty="0"/>
              <a:t>For m-commerce to work effectively, the interface between the mobile device and its user must improve to the point that it is nearly as easy to purchase an item on a wireless device as it is to purchase it on a PC. In addition, network speeds must continue to improve so that users do not become frustrated.</a:t>
            </a:r>
          </a:p>
          <a:p>
            <a:r>
              <a:rPr lang="en-GB" b="1" i="1" u="sng" dirty="0"/>
              <a:t>Electronic Payment Systems: </a:t>
            </a:r>
            <a:r>
              <a:rPr lang="en-GB" dirty="0"/>
              <a:t>Electronic payment systems are a key component of the e-commerce infrastructure. Current e-commerce technology relies on user identification and encryption to safeguard business transactions. Actual payments are made in a variety of ways, including electronic cash, electronic wallets, and smart, credit, charge, and debit cards.</a:t>
            </a:r>
          </a:p>
        </p:txBody>
      </p:sp>
    </p:spTree>
    <p:extLst>
      <p:ext uri="{BB962C8B-B14F-4D97-AF65-F5344CB8AC3E}">
        <p14:creationId xmlns:p14="http://schemas.microsoft.com/office/powerpoint/2010/main" val="4132682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47F3-EE67-EFE5-E487-568A7C89E04B}"/>
              </a:ext>
            </a:extLst>
          </p:cNvPr>
          <p:cNvSpPr>
            <a:spLocks noGrp="1"/>
          </p:cNvSpPr>
          <p:nvPr>
            <p:ph type="title"/>
          </p:nvPr>
        </p:nvSpPr>
        <p:spPr/>
        <p:txBody>
          <a:bodyPr/>
          <a:lstStyle/>
          <a:p>
            <a:r>
              <a:rPr lang="en-GB" dirty="0"/>
              <a:t>Advantages and disadvantages of e-commerce</a:t>
            </a:r>
          </a:p>
        </p:txBody>
      </p:sp>
      <p:sp>
        <p:nvSpPr>
          <p:cNvPr id="3" name="Content Placeholder 2">
            <a:extLst>
              <a:ext uri="{FF2B5EF4-FFF2-40B4-BE49-F238E27FC236}">
                <a16:creationId xmlns:a16="http://schemas.microsoft.com/office/drawing/2014/main" id="{5256F632-6ADD-21CA-4876-91B1F5B2BDB0}"/>
              </a:ext>
            </a:extLst>
          </p:cNvPr>
          <p:cNvSpPr>
            <a:spLocks noGrp="1"/>
          </p:cNvSpPr>
          <p:nvPr>
            <p:ph idx="1"/>
          </p:nvPr>
        </p:nvSpPr>
        <p:spPr>
          <a:xfrm>
            <a:off x="260652" y="1468081"/>
            <a:ext cx="6009519" cy="5184645"/>
          </a:xfrm>
        </p:spPr>
        <p:txBody>
          <a:bodyPr>
            <a:normAutofit fontScale="25000" lnSpcReduction="20000"/>
          </a:bodyPr>
          <a:lstStyle/>
          <a:p>
            <a:pPr marL="36900" indent="0">
              <a:buNone/>
            </a:pPr>
            <a:r>
              <a:rPr lang="en-GB" sz="6400" b="1" i="1" u="sng" dirty="0"/>
              <a:t>Advantages</a:t>
            </a:r>
            <a:r>
              <a:rPr lang="en-GB" b="1" i="1" u="sng" dirty="0"/>
              <a:t> :</a:t>
            </a:r>
          </a:p>
          <a:p>
            <a:r>
              <a:rPr lang="en-GB" sz="6400" b="1" i="1" u="sng" dirty="0"/>
              <a:t>Reduce Costs: </a:t>
            </a:r>
            <a:r>
              <a:rPr lang="en-GB" sz="6400" dirty="0"/>
              <a:t>By eliminating or reducing time-consuming and labour-intensive steps throughout the order and delivery process, more sales can be completed in the same period and with increased accuracy. With increased speed and accuracy of customer order information, companies can reduce the need for inventory—from raw materials to safety stocks and finished goods—at all the intermediate manufacturing, storage, and transportation points.</a:t>
            </a:r>
          </a:p>
          <a:p>
            <a:r>
              <a:rPr lang="en-GB" sz="6400" b="1" i="1" u="sng" dirty="0"/>
              <a:t>Speed the Flow of Goods and Information: </a:t>
            </a:r>
            <a:r>
              <a:rPr lang="en-GB" sz="6400" dirty="0"/>
              <a:t>When organizations are connected via e-commerce, the flow of information is accelerated because electronic connections and communications are already established. As a result, information can flow easily, directly, and rapidly from buyer to seller.</a:t>
            </a:r>
          </a:p>
          <a:p>
            <a:r>
              <a:rPr lang="en-GB" sz="6400" b="1" i="1" u="sng" dirty="0"/>
              <a:t>Increase Accuracy: </a:t>
            </a:r>
            <a:r>
              <a:rPr lang="en-GB" sz="6400" dirty="0"/>
              <a:t>By enabling buyers to enter their own product specifications and order information directly, human data-entry error on the part of the supplier is eliminated.</a:t>
            </a:r>
          </a:p>
          <a:p>
            <a:r>
              <a:rPr lang="en-GB" sz="6400" b="1" i="1" u="sng" dirty="0"/>
              <a:t>Improve Customer Service: </a:t>
            </a:r>
            <a:r>
              <a:rPr lang="en-GB" sz="6400" dirty="0"/>
              <a:t>Increased and more detailed information about delivery dates and current status can increase customer loyalty. In addition, the ability to consistently meet customers’ desired delivery dates with high-quality goods and services eliminates any incentive for customers to seek other sources of supply.</a:t>
            </a:r>
          </a:p>
        </p:txBody>
      </p:sp>
      <p:sp>
        <p:nvSpPr>
          <p:cNvPr id="4" name="Content Placeholder 2">
            <a:extLst>
              <a:ext uri="{FF2B5EF4-FFF2-40B4-BE49-F238E27FC236}">
                <a16:creationId xmlns:a16="http://schemas.microsoft.com/office/drawing/2014/main" id="{B67099A5-D9FB-AB5E-586E-692D20A02708}"/>
              </a:ext>
            </a:extLst>
          </p:cNvPr>
          <p:cNvSpPr txBox="1">
            <a:spLocks/>
          </p:cNvSpPr>
          <p:nvPr/>
        </p:nvSpPr>
        <p:spPr>
          <a:xfrm>
            <a:off x="6090676" y="1468080"/>
            <a:ext cx="6009519" cy="5184645"/>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36900" indent="0">
              <a:buFont typeface="Wingdings 2" charset="2"/>
              <a:buNone/>
            </a:pPr>
            <a:r>
              <a:rPr lang="en-GB" sz="1600" b="1" i="1" u="sng" dirty="0"/>
              <a:t>Disadvantages</a:t>
            </a:r>
            <a:r>
              <a:rPr lang="en-GB" sz="900" b="1" i="1" u="sng" dirty="0"/>
              <a:t> :</a:t>
            </a:r>
          </a:p>
          <a:p>
            <a:r>
              <a:rPr lang="en-GB" sz="2400" dirty="0"/>
              <a:t>Lack of Privacy. To some extent, the privacy of a customer is compromised in eCommerce.</a:t>
            </a:r>
          </a:p>
          <a:p>
            <a:r>
              <a:rPr lang="en-GB" sz="2400" dirty="0"/>
              <a:t>Fear. </a:t>
            </a:r>
          </a:p>
          <a:p>
            <a:r>
              <a:rPr lang="en-GB" sz="2400" dirty="0"/>
              <a:t>Product Suitability. </a:t>
            </a:r>
          </a:p>
          <a:p>
            <a:r>
              <a:rPr lang="en-GB" sz="2400" dirty="0"/>
              <a:t>Cultural Obstacles. </a:t>
            </a:r>
          </a:p>
          <a:p>
            <a:r>
              <a:rPr lang="en-GB" sz="2400" dirty="0"/>
              <a:t>Technical Limitations. </a:t>
            </a:r>
          </a:p>
          <a:p>
            <a:r>
              <a:rPr lang="en-GB" sz="2400" dirty="0"/>
              <a:t>Huge Technological Cost.</a:t>
            </a:r>
            <a:endParaRPr lang="en-GB" sz="4800" dirty="0"/>
          </a:p>
        </p:txBody>
      </p:sp>
    </p:spTree>
    <p:extLst>
      <p:ext uri="{BB962C8B-B14F-4D97-AF65-F5344CB8AC3E}">
        <p14:creationId xmlns:p14="http://schemas.microsoft.com/office/powerpoint/2010/main" val="1912409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9EF17-FE7D-D9AE-311B-03ACCBBB21E2}"/>
              </a:ext>
            </a:extLst>
          </p:cNvPr>
          <p:cNvSpPr>
            <a:spLocks noGrp="1"/>
          </p:cNvSpPr>
          <p:nvPr>
            <p:ph type="title"/>
          </p:nvPr>
        </p:nvSpPr>
        <p:spPr/>
        <p:txBody>
          <a:bodyPr/>
          <a:lstStyle/>
          <a:p>
            <a:r>
              <a:rPr lang="en-GB" dirty="0"/>
              <a:t>Resources </a:t>
            </a:r>
          </a:p>
        </p:txBody>
      </p:sp>
      <p:sp>
        <p:nvSpPr>
          <p:cNvPr id="3" name="Content Placeholder 2">
            <a:extLst>
              <a:ext uri="{FF2B5EF4-FFF2-40B4-BE49-F238E27FC236}">
                <a16:creationId xmlns:a16="http://schemas.microsoft.com/office/drawing/2014/main" id="{BA4884D3-3449-73C0-ECB9-422EFD138159}"/>
              </a:ext>
            </a:extLst>
          </p:cNvPr>
          <p:cNvSpPr>
            <a:spLocks noGrp="1"/>
          </p:cNvSpPr>
          <p:nvPr>
            <p:ph idx="1"/>
          </p:nvPr>
        </p:nvSpPr>
        <p:spPr/>
        <p:txBody>
          <a:bodyPr/>
          <a:lstStyle/>
          <a:p>
            <a:r>
              <a:rPr lang="en-GB" dirty="0">
                <a:hlinkClick r:id="rId2"/>
              </a:rPr>
              <a:t>principles-of-information-systems 9th edition.pdf</a:t>
            </a:r>
            <a:endParaRPr lang="en-GB" dirty="0"/>
          </a:p>
          <a:p>
            <a:r>
              <a:rPr lang="en-GB" dirty="0">
                <a:hlinkClick r:id="rId3"/>
              </a:rPr>
              <a:t>principles-information-systems-13th.pdf</a:t>
            </a:r>
            <a:endParaRPr lang="en-GB" dirty="0"/>
          </a:p>
          <a:p>
            <a:r>
              <a:rPr lang="en-GB" dirty="0">
                <a:hlinkClick r:id="rId4"/>
              </a:rPr>
              <a:t>https://www.shiprocket.in/blog/ecommerce-limitations/</a:t>
            </a:r>
            <a:r>
              <a:rPr lang="en-GB" dirty="0"/>
              <a:t> </a:t>
            </a:r>
          </a:p>
        </p:txBody>
      </p:sp>
    </p:spTree>
    <p:extLst>
      <p:ext uri="{BB962C8B-B14F-4D97-AF65-F5344CB8AC3E}">
        <p14:creationId xmlns:p14="http://schemas.microsoft.com/office/powerpoint/2010/main" val="5873979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Slate</Template>
  <TotalTime>84</TotalTime>
  <Words>1402</Words>
  <Application>Microsoft Office PowerPoint</Application>
  <PresentationFormat>Widescreen</PresentationFormat>
  <Paragraphs>56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Calisto MT</vt:lpstr>
      <vt:lpstr>Wingdings 2</vt:lpstr>
      <vt:lpstr>Slate</vt:lpstr>
      <vt:lpstr>E&amp;M commerce </vt:lpstr>
      <vt:lpstr>E-commerce and M-commerce</vt:lpstr>
      <vt:lpstr>Different e-commerce and business applications</vt:lpstr>
      <vt:lpstr>Multistage model for e-commerce </vt:lpstr>
      <vt:lpstr>Challenges to convert to e-commerce</vt:lpstr>
      <vt:lpstr>Key components of technology infrastructure</vt:lpstr>
      <vt:lpstr>Advantages and disadvantages of e-commerce</vt:lpstr>
      <vt:lpstr>Resources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E&amp;M commerce </dc:title>
  <dc:creator>Amin Osman</dc:creator>
  <cp:lastModifiedBy>Amin Osman</cp:lastModifiedBy>
  <cp:revision>1</cp:revision>
  <dcterms:created xsi:type="dcterms:W3CDTF">2023-12-05T16:26:19Z</dcterms:created>
  <dcterms:modified xsi:type="dcterms:W3CDTF">2023-12-05T17:50:47Z</dcterms:modified>
</cp:coreProperties>
</file>