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5" r:id="rId1"/>
  </p:sldMasterIdLst>
  <p:sldIdLst>
    <p:sldId id="256" r:id="rId2"/>
    <p:sldId id="258" r:id="rId3"/>
    <p:sldId id="276" r:id="rId4"/>
    <p:sldId id="257" r:id="rId5"/>
    <p:sldId id="283" r:id="rId6"/>
    <p:sldId id="282" r:id="rId7"/>
    <p:sldId id="270" r:id="rId8"/>
    <p:sldId id="271" r:id="rId9"/>
    <p:sldId id="272" r:id="rId10"/>
    <p:sldId id="259" r:id="rId11"/>
    <p:sldId id="280" r:id="rId12"/>
    <p:sldId id="260" r:id="rId13"/>
    <p:sldId id="261" r:id="rId14"/>
    <p:sldId id="262" r:id="rId15"/>
    <p:sldId id="263" r:id="rId16"/>
    <p:sldId id="264" r:id="rId17"/>
    <p:sldId id="265" r:id="rId18"/>
    <p:sldId id="267" r:id="rId19"/>
    <p:sldId id="281" r:id="rId20"/>
    <p:sldId id="268" r:id="rId21"/>
    <p:sldId id="273" r:id="rId22"/>
    <p:sldId id="274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721"/>
  </p:normalViewPr>
  <p:slideViewPr>
    <p:cSldViewPr snapToGrid="0" snapToObjects="1">
      <p:cViewPr>
        <p:scale>
          <a:sx n="100" d="100"/>
          <a:sy n="100" d="100"/>
        </p:scale>
        <p:origin x="100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77B60F-9F45-4A5B-8C9F-3B85F3FCCFD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3D3059-7522-456F-A10D-793F8B2C73A8}">
      <dgm:prSet/>
      <dgm:spPr/>
      <dgm:t>
        <a:bodyPr/>
        <a:lstStyle/>
        <a:p>
          <a:r>
            <a:rPr lang="en-US" dirty="0"/>
            <a:t>Definition of E-cigarettes</a:t>
          </a:r>
        </a:p>
      </dgm:t>
    </dgm:pt>
    <dgm:pt modelId="{E89B3293-6CF4-49A4-9A04-96077FA887AD}" type="parTrans" cxnId="{9F842254-6E25-4104-9C9E-9C32375844C8}">
      <dgm:prSet/>
      <dgm:spPr/>
      <dgm:t>
        <a:bodyPr/>
        <a:lstStyle/>
        <a:p>
          <a:endParaRPr lang="en-US"/>
        </a:p>
      </dgm:t>
    </dgm:pt>
    <dgm:pt modelId="{C126EF48-5C66-49AF-B622-3E5C7556F205}" type="sibTrans" cxnId="{9F842254-6E25-4104-9C9E-9C32375844C8}">
      <dgm:prSet/>
      <dgm:spPr/>
      <dgm:t>
        <a:bodyPr/>
        <a:lstStyle/>
        <a:p>
          <a:endParaRPr lang="en-US"/>
        </a:p>
      </dgm:t>
    </dgm:pt>
    <dgm:pt modelId="{034B171E-A0F0-4F71-93CC-24D4ECCCA74E}">
      <dgm:prSet/>
      <dgm:spPr/>
      <dgm:t>
        <a:bodyPr/>
        <a:lstStyle/>
        <a:p>
          <a:r>
            <a:rPr lang="en-US" dirty="0"/>
            <a:t>Outline the components of E-cigarettes </a:t>
          </a:r>
        </a:p>
      </dgm:t>
    </dgm:pt>
    <dgm:pt modelId="{98258764-D40C-4846-9500-CFC04B7746A2}" type="parTrans" cxnId="{C75FA2EE-CAF6-4C1B-B134-9CD29E056877}">
      <dgm:prSet/>
      <dgm:spPr/>
      <dgm:t>
        <a:bodyPr/>
        <a:lstStyle/>
        <a:p>
          <a:endParaRPr lang="en-US"/>
        </a:p>
      </dgm:t>
    </dgm:pt>
    <dgm:pt modelId="{11F3BCB6-96D4-47A4-9CD0-B02E4A8425DF}" type="sibTrans" cxnId="{C75FA2EE-CAF6-4C1B-B134-9CD29E056877}">
      <dgm:prSet/>
      <dgm:spPr/>
      <dgm:t>
        <a:bodyPr/>
        <a:lstStyle/>
        <a:p>
          <a:endParaRPr lang="en-US"/>
        </a:p>
      </dgm:t>
    </dgm:pt>
    <dgm:pt modelId="{987532BD-28F8-4112-82F7-5BA15D0D1F09}">
      <dgm:prSet/>
      <dgm:spPr/>
      <dgm:t>
        <a:bodyPr/>
        <a:lstStyle/>
        <a:p>
          <a:r>
            <a:rPr lang="en-US" dirty="0"/>
            <a:t>List the Advantages &amp; Disadvantages of E-cigarettes</a:t>
          </a:r>
        </a:p>
      </dgm:t>
    </dgm:pt>
    <dgm:pt modelId="{75E65AEA-511B-4BC4-8BC2-F9F9CDD136E3}" type="parTrans" cxnId="{5AC9DF0C-6382-400D-BCB7-7BD341BAED80}">
      <dgm:prSet/>
      <dgm:spPr/>
      <dgm:t>
        <a:bodyPr/>
        <a:lstStyle/>
        <a:p>
          <a:endParaRPr lang="en-US"/>
        </a:p>
      </dgm:t>
    </dgm:pt>
    <dgm:pt modelId="{9C5047A7-A79E-475A-B845-571212E3BFA9}" type="sibTrans" cxnId="{5AC9DF0C-6382-400D-BCB7-7BD341BAED80}">
      <dgm:prSet/>
      <dgm:spPr/>
      <dgm:t>
        <a:bodyPr/>
        <a:lstStyle/>
        <a:p>
          <a:endParaRPr lang="en-US"/>
        </a:p>
      </dgm:t>
    </dgm:pt>
    <dgm:pt modelId="{4BD4D7F5-B633-48A5-BE0B-2D258F48DD8B}">
      <dgm:prSet/>
      <dgm:spPr/>
      <dgm:t>
        <a:bodyPr/>
        <a:lstStyle/>
        <a:p>
          <a:r>
            <a:rPr lang="en-US"/>
            <a:t>Comparative between E-cigarette and normal cigarettes </a:t>
          </a:r>
        </a:p>
      </dgm:t>
    </dgm:pt>
    <dgm:pt modelId="{2E69AC43-8090-4CFE-A198-2A3B8F2015C0}" type="parTrans" cxnId="{41831895-166F-463F-9870-207590E2BE01}">
      <dgm:prSet/>
      <dgm:spPr/>
      <dgm:t>
        <a:bodyPr/>
        <a:lstStyle/>
        <a:p>
          <a:endParaRPr lang="en-US"/>
        </a:p>
      </dgm:t>
    </dgm:pt>
    <dgm:pt modelId="{275E7F73-6C98-46F9-8230-71B3D692AC5E}" type="sibTrans" cxnId="{41831895-166F-463F-9870-207590E2BE01}">
      <dgm:prSet/>
      <dgm:spPr/>
      <dgm:t>
        <a:bodyPr/>
        <a:lstStyle/>
        <a:p>
          <a:endParaRPr lang="en-US"/>
        </a:p>
      </dgm:t>
    </dgm:pt>
    <dgm:pt modelId="{C448977B-13CA-47F0-9709-44A425D70505}">
      <dgm:prSet/>
      <dgm:spPr/>
      <dgm:t>
        <a:bodyPr/>
        <a:lstStyle/>
        <a:p>
          <a:r>
            <a:rPr lang="en-US"/>
            <a:t>Vaping safer than smoking </a:t>
          </a:r>
        </a:p>
      </dgm:t>
    </dgm:pt>
    <dgm:pt modelId="{84B4C1BB-4B36-4B66-8AED-496792CD6228}" type="parTrans" cxnId="{A52D5FFC-C1CD-4696-BE6B-FBC7E77693A2}">
      <dgm:prSet/>
      <dgm:spPr/>
      <dgm:t>
        <a:bodyPr/>
        <a:lstStyle/>
        <a:p>
          <a:endParaRPr lang="en-US"/>
        </a:p>
      </dgm:t>
    </dgm:pt>
    <dgm:pt modelId="{6DFFFF1B-0117-4582-B584-8C9452CC2101}" type="sibTrans" cxnId="{A52D5FFC-C1CD-4696-BE6B-FBC7E77693A2}">
      <dgm:prSet/>
      <dgm:spPr/>
      <dgm:t>
        <a:bodyPr/>
        <a:lstStyle/>
        <a:p>
          <a:endParaRPr lang="en-US"/>
        </a:p>
      </dgm:t>
    </dgm:pt>
    <dgm:pt modelId="{8F08486D-BBFD-5648-B24D-57C92ADBE59E}" type="pres">
      <dgm:prSet presAssocID="{F077B60F-9F45-4A5B-8C9F-3B85F3FCCFD2}" presName="linear" presStyleCnt="0">
        <dgm:presLayoutVars>
          <dgm:animLvl val="lvl"/>
          <dgm:resizeHandles val="exact"/>
        </dgm:presLayoutVars>
      </dgm:prSet>
      <dgm:spPr/>
    </dgm:pt>
    <dgm:pt modelId="{AEA99C9E-2766-6E44-8546-8F602BDB59A4}" type="pres">
      <dgm:prSet presAssocID="{863D3059-7522-456F-A10D-793F8B2C73A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E088B64-5DE0-5740-953B-DA368B41C46C}" type="pres">
      <dgm:prSet presAssocID="{C126EF48-5C66-49AF-B622-3E5C7556F205}" presName="spacer" presStyleCnt="0"/>
      <dgm:spPr/>
    </dgm:pt>
    <dgm:pt modelId="{894EE3A8-470E-AB4D-943B-5C6F09F420BB}" type="pres">
      <dgm:prSet presAssocID="{034B171E-A0F0-4F71-93CC-24D4ECCCA74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467958D-EF02-2649-8039-5E6335CF1789}" type="pres">
      <dgm:prSet presAssocID="{11F3BCB6-96D4-47A4-9CD0-B02E4A8425DF}" presName="spacer" presStyleCnt="0"/>
      <dgm:spPr/>
    </dgm:pt>
    <dgm:pt modelId="{68CFA777-BA88-6A43-A0A3-53C2A08A258C}" type="pres">
      <dgm:prSet presAssocID="{987532BD-28F8-4112-82F7-5BA15D0D1F0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B090D09-7001-AA41-AC07-A2D818EDD27E}" type="pres">
      <dgm:prSet presAssocID="{9C5047A7-A79E-475A-B845-571212E3BFA9}" presName="spacer" presStyleCnt="0"/>
      <dgm:spPr/>
    </dgm:pt>
    <dgm:pt modelId="{34BCAA6A-7FEA-9D40-972C-E39F5FAEDB4A}" type="pres">
      <dgm:prSet presAssocID="{4BD4D7F5-B633-48A5-BE0B-2D258F48DD8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4BEC56D-CC2F-C74D-BF04-BF02BD582A26}" type="pres">
      <dgm:prSet presAssocID="{275E7F73-6C98-46F9-8230-71B3D692AC5E}" presName="spacer" presStyleCnt="0"/>
      <dgm:spPr/>
    </dgm:pt>
    <dgm:pt modelId="{49882F14-7AC8-1547-A7BE-3FBAEC85649E}" type="pres">
      <dgm:prSet presAssocID="{C448977B-13CA-47F0-9709-44A425D7050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6AF4F907-3C45-8342-BABD-BF17EDC44C54}" type="presOf" srcId="{4BD4D7F5-B633-48A5-BE0B-2D258F48DD8B}" destId="{34BCAA6A-7FEA-9D40-972C-E39F5FAEDB4A}" srcOrd="0" destOrd="0" presId="urn:microsoft.com/office/officeart/2005/8/layout/vList2"/>
    <dgm:cxn modelId="{5AC9DF0C-6382-400D-BCB7-7BD341BAED80}" srcId="{F077B60F-9F45-4A5B-8C9F-3B85F3FCCFD2}" destId="{987532BD-28F8-4112-82F7-5BA15D0D1F09}" srcOrd="2" destOrd="0" parTransId="{75E65AEA-511B-4BC4-8BC2-F9F9CDD136E3}" sibTransId="{9C5047A7-A79E-475A-B845-571212E3BFA9}"/>
    <dgm:cxn modelId="{9F842254-6E25-4104-9C9E-9C32375844C8}" srcId="{F077B60F-9F45-4A5B-8C9F-3B85F3FCCFD2}" destId="{863D3059-7522-456F-A10D-793F8B2C73A8}" srcOrd="0" destOrd="0" parTransId="{E89B3293-6CF4-49A4-9A04-96077FA887AD}" sibTransId="{C126EF48-5C66-49AF-B622-3E5C7556F205}"/>
    <dgm:cxn modelId="{4AB4617D-0751-0F42-92A2-AB155B9B52A7}" type="presOf" srcId="{863D3059-7522-456F-A10D-793F8B2C73A8}" destId="{AEA99C9E-2766-6E44-8546-8F602BDB59A4}" srcOrd="0" destOrd="0" presId="urn:microsoft.com/office/officeart/2005/8/layout/vList2"/>
    <dgm:cxn modelId="{FF8D0080-8000-834E-95FA-A2C6586A558B}" type="presOf" srcId="{F077B60F-9F45-4A5B-8C9F-3B85F3FCCFD2}" destId="{8F08486D-BBFD-5648-B24D-57C92ADBE59E}" srcOrd="0" destOrd="0" presId="urn:microsoft.com/office/officeart/2005/8/layout/vList2"/>
    <dgm:cxn modelId="{41831895-166F-463F-9870-207590E2BE01}" srcId="{F077B60F-9F45-4A5B-8C9F-3B85F3FCCFD2}" destId="{4BD4D7F5-B633-48A5-BE0B-2D258F48DD8B}" srcOrd="3" destOrd="0" parTransId="{2E69AC43-8090-4CFE-A198-2A3B8F2015C0}" sibTransId="{275E7F73-6C98-46F9-8230-71B3D692AC5E}"/>
    <dgm:cxn modelId="{4ECC2BA1-BC3B-BC44-87E5-D9E20048588D}" type="presOf" srcId="{C448977B-13CA-47F0-9709-44A425D70505}" destId="{49882F14-7AC8-1547-A7BE-3FBAEC85649E}" srcOrd="0" destOrd="0" presId="urn:microsoft.com/office/officeart/2005/8/layout/vList2"/>
    <dgm:cxn modelId="{5CF6A9DE-B944-B94D-BB29-CC49DD5E889B}" type="presOf" srcId="{034B171E-A0F0-4F71-93CC-24D4ECCCA74E}" destId="{894EE3A8-470E-AB4D-943B-5C6F09F420BB}" srcOrd="0" destOrd="0" presId="urn:microsoft.com/office/officeart/2005/8/layout/vList2"/>
    <dgm:cxn modelId="{C77CC3E9-F5DC-8E47-AD63-95029FE21646}" type="presOf" srcId="{987532BD-28F8-4112-82F7-5BA15D0D1F09}" destId="{68CFA777-BA88-6A43-A0A3-53C2A08A258C}" srcOrd="0" destOrd="0" presId="urn:microsoft.com/office/officeart/2005/8/layout/vList2"/>
    <dgm:cxn modelId="{C75FA2EE-CAF6-4C1B-B134-9CD29E056877}" srcId="{F077B60F-9F45-4A5B-8C9F-3B85F3FCCFD2}" destId="{034B171E-A0F0-4F71-93CC-24D4ECCCA74E}" srcOrd="1" destOrd="0" parTransId="{98258764-D40C-4846-9500-CFC04B7746A2}" sibTransId="{11F3BCB6-96D4-47A4-9CD0-B02E4A8425DF}"/>
    <dgm:cxn modelId="{A52D5FFC-C1CD-4696-BE6B-FBC7E77693A2}" srcId="{F077B60F-9F45-4A5B-8C9F-3B85F3FCCFD2}" destId="{C448977B-13CA-47F0-9709-44A425D70505}" srcOrd="4" destOrd="0" parTransId="{84B4C1BB-4B36-4B66-8AED-496792CD6228}" sibTransId="{6DFFFF1B-0117-4582-B584-8C9452CC2101}"/>
    <dgm:cxn modelId="{64BF4350-F1DF-9B48-BC0F-E82BF5553B0C}" type="presParOf" srcId="{8F08486D-BBFD-5648-B24D-57C92ADBE59E}" destId="{AEA99C9E-2766-6E44-8546-8F602BDB59A4}" srcOrd="0" destOrd="0" presId="urn:microsoft.com/office/officeart/2005/8/layout/vList2"/>
    <dgm:cxn modelId="{D973E528-9E5C-1143-B936-DCB681E4893D}" type="presParOf" srcId="{8F08486D-BBFD-5648-B24D-57C92ADBE59E}" destId="{DE088B64-5DE0-5740-953B-DA368B41C46C}" srcOrd="1" destOrd="0" presId="urn:microsoft.com/office/officeart/2005/8/layout/vList2"/>
    <dgm:cxn modelId="{46283950-A7E5-D247-92EC-9C8249FF1D9D}" type="presParOf" srcId="{8F08486D-BBFD-5648-B24D-57C92ADBE59E}" destId="{894EE3A8-470E-AB4D-943B-5C6F09F420BB}" srcOrd="2" destOrd="0" presId="urn:microsoft.com/office/officeart/2005/8/layout/vList2"/>
    <dgm:cxn modelId="{6F0C6892-CA0D-A642-8678-0E49EDD18A71}" type="presParOf" srcId="{8F08486D-BBFD-5648-B24D-57C92ADBE59E}" destId="{4467958D-EF02-2649-8039-5E6335CF1789}" srcOrd="3" destOrd="0" presId="urn:microsoft.com/office/officeart/2005/8/layout/vList2"/>
    <dgm:cxn modelId="{1E869317-3F1D-114A-B698-B6AC3ECD7F8E}" type="presParOf" srcId="{8F08486D-BBFD-5648-B24D-57C92ADBE59E}" destId="{68CFA777-BA88-6A43-A0A3-53C2A08A258C}" srcOrd="4" destOrd="0" presId="urn:microsoft.com/office/officeart/2005/8/layout/vList2"/>
    <dgm:cxn modelId="{9CB79660-99AB-D44A-8247-A682C2F111B0}" type="presParOf" srcId="{8F08486D-BBFD-5648-B24D-57C92ADBE59E}" destId="{FB090D09-7001-AA41-AC07-A2D818EDD27E}" srcOrd="5" destOrd="0" presId="urn:microsoft.com/office/officeart/2005/8/layout/vList2"/>
    <dgm:cxn modelId="{A59765ED-C20B-C742-B609-31A4D2B9BCDF}" type="presParOf" srcId="{8F08486D-BBFD-5648-B24D-57C92ADBE59E}" destId="{34BCAA6A-7FEA-9D40-972C-E39F5FAEDB4A}" srcOrd="6" destOrd="0" presId="urn:microsoft.com/office/officeart/2005/8/layout/vList2"/>
    <dgm:cxn modelId="{6B2D3803-CDEE-6847-A9A9-0DD71E3D03FC}" type="presParOf" srcId="{8F08486D-BBFD-5648-B24D-57C92ADBE59E}" destId="{A4BEC56D-CC2F-C74D-BF04-BF02BD582A26}" srcOrd="7" destOrd="0" presId="urn:microsoft.com/office/officeart/2005/8/layout/vList2"/>
    <dgm:cxn modelId="{FF7594A7-B915-AA40-BE7E-5F1F36BE0A43}" type="presParOf" srcId="{8F08486D-BBFD-5648-B24D-57C92ADBE59E}" destId="{49882F14-7AC8-1547-A7BE-3FBAEC85649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A99C9E-2766-6E44-8546-8F602BDB59A4}">
      <dsp:nvSpPr>
        <dsp:cNvPr id="0" name=""/>
        <dsp:cNvSpPr/>
      </dsp:nvSpPr>
      <dsp:spPr>
        <a:xfrm>
          <a:off x="0" y="982980"/>
          <a:ext cx="73152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Definition of E-cigarettes</a:t>
          </a:r>
        </a:p>
      </dsp:txBody>
      <dsp:txXfrm>
        <a:off x="28100" y="1011080"/>
        <a:ext cx="7259000" cy="519439"/>
      </dsp:txXfrm>
    </dsp:sp>
    <dsp:sp modelId="{894EE3A8-470E-AB4D-943B-5C6F09F420BB}">
      <dsp:nvSpPr>
        <dsp:cNvPr id="0" name=""/>
        <dsp:cNvSpPr/>
      </dsp:nvSpPr>
      <dsp:spPr>
        <a:xfrm>
          <a:off x="0" y="1627740"/>
          <a:ext cx="73152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Outline the components of E-cigarettes </a:t>
          </a:r>
        </a:p>
      </dsp:txBody>
      <dsp:txXfrm>
        <a:off x="28100" y="1655840"/>
        <a:ext cx="7259000" cy="519439"/>
      </dsp:txXfrm>
    </dsp:sp>
    <dsp:sp modelId="{68CFA777-BA88-6A43-A0A3-53C2A08A258C}">
      <dsp:nvSpPr>
        <dsp:cNvPr id="0" name=""/>
        <dsp:cNvSpPr/>
      </dsp:nvSpPr>
      <dsp:spPr>
        <a:xfrm>
          <a:off x="0" y="2272500"/>
          <a:ext cx="73152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List the Advantages &amp; Disadvantages of E-cigarettes</a:t>
          </a:r>
        </a:p>
      </dsp:txBody>
      <dsp:txXfrm>
        <a:off x="28100" y="2300600"/>
        <a:ext cx="7259000" cy="519439"/>
      </dsp:txXfrm>
    </dsp:sp>
    <dsp:sp modelId="{34BCAA6A-7FEA-9D40-972C-E39F5FAEDB4A}">
      <dsp:nvSpPr>
        <dsp:cNvPr id="0" name=""/>
        <dsp:cNvSpPr/>
      </dsp:nvSpPr>
      <dsp:spPr>
        <a:xfrm>
          <a:off x="0" y="2917260"/>
          <a:ext cx="73152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Comparative between E-cigarette and normal cigarettes </a:t>
          </a:r>
        </a:p>
      </dsp:txBody>
      <dsp:txXfrm>
        <a:off x="28100" y="2945360"/>
        <a:ext cx="7259000" cy="519439"/>
      </dsp:txXfrm>
    </dsp:sp>
    <dsp:sp modelId="{49882F14-7AC8-1547-A7BE-3FBAEC85649E}">
      <dsp:nvSpPr>
        <dsp:cNvPr id="0" name=""/>
        <dsp:cNvSpPr/>
      </dsp:nvSpPr>
      <dsp:spPr>
        <a:xfrm>
          <a:off x="0" y="3562020"/>
          <a:ext cx="731520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Vaping safer than smoking </a:t>
          </a:r>
        </a:p>
      </dsp:txBody>
      <dsp:txXfrm>
        <a:off x="28100" y="3590120"/>
        <a:ext cx="7259000" cy="519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47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436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931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520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654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38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4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52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45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19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127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74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ng.org/quit-smoking/e-cigarettes-vaping/impact-of-e-cigarettes-on-lung" TargetMode="External"/><Relationship Id="rId2" Type="http://schemas.openxmlformats.org/officeDocument/2006/relationships/hyperlink" Target="https://nida.nih.gov/publications/drugfacts/vaping-devices-electronic-cigarettes#:~:text=Most%20e-cigarettes%20consist%20of,power%20source%20(usually%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da.gov/tobacco-products/products-ingredients-components/e-cigarettes-vapes-and-other-electronic-nicotine-delivery-systems-ends" TargetMode="External"/><Relationship Id="rId5" Type="http://schemas.openxmlformats.org/officeDocument/2006/relationships/hyperlink" Target="https://www.cdc.gov/mmwr/volumes/71/ss/ss7105a1.htm?s_cid=ss7105a1_w" TargetMode="External"/><Relationship Id="rId4" Type="http://schemas.openxmlformats.org/officeDocument/2006/relationships/hyperlink" Target="https://www.cdc.gov/tobacco/basic_information/e-cigarettes/about-e-cigarettes.html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4CF49-FD71-814B-BC69-CF28ED3F3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937143"/>
            <a:ext cx="7315200" cy="3255264"/>
          </a:xfrm>
        </p:spPr>
        <p:txBody>
          <a:bodyPr/>
          <a:lstStyle/>
          <a:p>
            <a:pPr algn="ctr"/>
            <a:r>
              <a:rPr lang="en-US" b="1" dirty="0">
                <a:latin typeface="Franklin Gothic Demi Cond" panose="020B0603020102020204" pitchFamily="34" charset="0"/>
              </a:rPr>
              <a:t>E</a:t>
            </a:r>
            <a:r>
              <a:rPr lang="en-LY" b="1" dirty="0">
                <a:latin typeface="Franklin Gothic Demi Cond" panose="020B0603020102020204" pitchFamily="34" charset="0"/>
              </a:rPr>
              <a:t>lectron - </a:t>
            </a:r>
            <a:r>
              <a:rPr lang="en-US" b="1" dirty="0">
                <a:latin typeface="Franklin Gothic Demi Cond" panose="020B0603020102020204" pitchFamily="34" charset="0"/>
              </a:rPr>
              <a:t>cigarettes</a:t>
            </a:r>
            <a:endParaRPr lang="en-LY" b="1" dirty="0">
              <a:latin typeface="Franklin Gothic Demi Cond" panose="020B06030201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0DA43B-48DD-414F-9A8A-4864871B68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8" y="4192407"/>
            <a:ext cx="7315200" cy="914400"/>
          </a:xfrm>
        </p:spPr>
        <p:txBody>
          <a:bodyPr>
            <a:noAutofit/>
          </a:bodyPr>
          <a:lstStyle/>
          <a:p>
            <a:pPr algn="ctr"/>
            <a:r>
              <a:rPr lang="en-LY" sz="2400" dirty="0">
                <a:latin typeface="Franklin Gothic Medium Cond" panose="020B0606030402020204" pitchFamily="34" charset="0"/>
              </a:rPr>
              <a:t>Ibrahim saad </a:t>
            </a:r>
            <a:endParaRPr lang="ar-SA" sz="2400" dirty="0">
              <a:latin typeface="Franklin Gothic Medium Cond" panose="020B0606030402020204" pitchFamily="34" charset="0"/>
            </a:endParaRPr>
          </a:p>
          <a:p>
            <a:pPr algn="ctr"/>
            <a:r>
              <a:rPr lang="en-LY" sz="2400" dirty="0">
                <a:latin typeface="Franklin Gothic Medium Cond" panose="020B0606030402020204" pitchFamily="34" charset="0"/>
              </a:rPr>
              <a:t>3381</a:t>
            </a:r>
          </a:p>
          <a:p>
            <a:pPr algn="ctr"/>
            <a:r>
              <a:rPr lang="en-LY" sz="2400" dirty="0">
                <a:latin typeface="Franklin Gothic Medium Cond" panose="020B0606030402020204" pitchFamily="34" charset="0"/>
              </a:rPr>
              <a:t>First year – PTS </a:t>
            </a:r>
          </a:p>
          <a:p>
            <a:pPr algn="ctr"/>
            <a:r>
              <a:rPr lang="en-LY" sz="2400" dirty="0">
                <a:latin typeface="Franklin Gothic Medium Cond" panose="020B0606030402020204" pitchFamily="34" charset="0"/>
              </a:rPr>
              <a:t>2022 \ 6 \4 </a:t>
            </a:r>
          </a:p>
        </p:txBody>
      </p:sp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C1CE9F7C-365E-3843-971A-27E4F947E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56"/>
                    </a14:imgEffect>
                    <a14:imgEffect>
                      <a14:brightnessContrast bright="12000" contrast="-4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22947" y="3226829"/>
            <a:ext cx="2969053" cy="2886834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8AF419A3-9745-1C43-9D6B-65C74E31E7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40000"/>
                    </a14:imgEffect>
                    <a14:imgEffect>
                      <a14:brightnessContrast bright="2000" contrast="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22946" y="744337"/>
            <a:ext cx="2969053" cy="241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689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4F645BF8-7885-4398-80BC-4C0DF24F5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212FB65-CD2B-4005-B910-132DCE19F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81577AD-DA5F-48B3-8FB9-5199BA9EE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5350"/>
            <a:ext cx="4642228" cy="533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34A29D-B070-8642-9CBE-BE506DA65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67" y="2207318"/>
            <a:ext cx="4469095" cy="231967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latin typeface="Franklin Gothic Medium" panose="020B0603020102020204" pitchFamily="34" charset="0"/>
              </a:rPr>
              <a:t>Components of E-cigarettes 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6" name="Content Placeholder 5" descr="A picture containing square&#10;&#10;Description automatically generated">
            <a:extLst>
              <a:ext uri="{FF2B5EF4-FFF2-40B4-BE49-F238E27FC236}">
                <a16:creationId xmlns:a16="http://schemas.microsoft.com/office/drawing/2014/main" id="{136624ED-A6DC-054C-B12A-0816B9F78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7463" y="2224882"/>
            <a:ext cx="6193767" cy="24000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FC03F6-6701-6649-B4C0-A25027634317}"/>
              </a:ext>
            </a:extLst>
          </p:cNvPr>
          <p:cNvSpPr txBox="1"/>
          <p:nvPr/>
        </p:nvSpPr>
        <p:spPr>
          <a:xfrm>
            <a:off x="11840308" y="64476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3108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B6B8E0-ADFA-CD4A-B178-4A8AD6EE1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rmAutofit/>
          </a:bodyPr>
          <a:lstStyle/>
          <a:p>
            <a:r>
              <a:rPr lang="en-US" dirty="0">
                <a:latin typeface="DIN Condensed" pitchFamily="2" charset="0"/>
              </a:rPr>
              <a:t>Continuous</a:t>
            </a:r>
            <a:r>
              <a:rPr lang="en-US" dirty="0"/>
              <a:t> </a:t>
            </a:r>
            <a:endParaRPr lang="en-LY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2C3E8-B212-A04B-B3EA-9740145CF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Pod, which holds a liquid solution (e-liquid or e-juice) containing varying amounts of nicotine, flavorings, and other chemicals. </a:t>
            </a:r>
          </a:p>
          <a:p>
            <a:r>
              <a:rPr lang="en-US" dirty="0">
                <a:solidFill>
                  <a:schemeClr val="tx1"/>
                </a:solidFill>
              </a:rPr>
              <a:t>Heating element (atomizer)</a:t>
            </a:r>
          </a:p>
          <a:p>
            <a:r>
              <a:rPr lang="en-US" dirty="0">
                <a:solidFill>
                  <a:schemeClr val="tx1"/>
                </a:solidFill>
              </a:rPr>
              <a:t>Power source (usually a battery) </a:t>
            </a:r>
          </a:p>
          <a:p>
            <a:r>
              <a:rPr lang="en-US" dirty="0">
                <a:solidFill>
                  <a:schemeClr val="tx1"/>
                </a:solidFill>
              </a:rPr>
              <a:t>Mouthpiece that the person uses to inhale.</a:t>
            </a:r>
          </a:p>
          <a:p>
            <a:pPr marL="0" indent="0">
              <a:buNone/>
            </a:pPr>
            <a:endParaRPr lang="en-LY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2A3EAA-817C-BC42-897E-82111C9C47CC}"/>
              </a:ext>
            </a:extLst>
          </p:cNvPr>
          <p:cNvSpPr txBox="1"/>
          <p:nvPr/>
        </p:nvSpPr>
        <p:spPr>
          <a:xfrm>
            <a:off x="11784516" y="636222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56590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2FB26DF-1058-4FF2-A7D8-CC9D04982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Picture 2" descr="A picture containing text, cellphone, phone&#10;&#10;Description automatically generated">
            <a:extLst>
              <a:ext uri="{FF2B5EF4-FFF2-40B4-BE49-F238E27FC236}">
                <a16:creationId xmlns:a16="http://schemas.microsoft.com/office/drawing/2014/main" id="{0B7EF8DF-EE7E-A94B-8842-325EB73CF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869" y="758952"/>
            <a:ext cx="5330952" cy="533095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F663E57-5EFE-40CA-99A5-7BDB95908F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57F19E-2A54-5045-B842-126743C9AF85}"/>
              </a:ext>
            </a:extLst>
          </p:cNvPr>
          <p:cNvSpPr txBox="1"/>
          <p:nvPr/>
        </p:nvSpPr>
        <p:spPr>
          <a:xfrm>
            <a:off x="11815864" y="6377355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970B9A-0E5C-1C40-BABE-8858E009C71B}"/>
              </a:ext>
            </a:extLst>
          </p:cNvPr>
          <p:cNvSpPr txBox="1"/>
          <p:nvPr/>
        </p:nvSpPr>
        <p:spPr>
          <a:xfrm>
            <a:off x="602739" y="2778097"/>
            <a:ext cx="223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DIN Condensed" pitchFamily="2" charset="0"/>
              </a:rPr>
              <a:t>Continuous…</a:t>
            </a:r>
          </a:p>
        </p:txBody>
      </p:sp>
    </p:spTree>
    <p:extLst>
      <p:ext uri="{BB962C8B-B14F-4D97-AF65-F5344CB8AC3E}">
        <p14:creationId xmlns:p14="http://schemas.microsoft.com/office/powerpoint/2010/main" val="3625279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959B03-C937-4569-9026-32FFFD1F4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4E0D4E3-7A98-2E48-B92E-DA6A476598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1" r="-1" b="44"/>
          <a:stretch/>
        </p:blipFill>
        <p:spPr>
          <a:xfrm>
            <a:off x="3607693" y="758952"/>
            <a:ext cx="8047304" cy="533095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B2A55B3-2539-4BF5-BA64-F7590B870F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F312B6-8720-D448-9F02-3032964008AE}"/>
              </a:ext>
            </a:extLst>
          </p:cNvPr>
          <p:cNvSpPr txBox="1"/>
          <p:nvPr/>
        </p:nvSpPr>
        <p:spPr>
          <a:xfrm>
            <a:off x="11816862" y="642424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6630CE-CD11-7243-8525-C80840D85029}"/>
              </a:ext>
            </a:extLst>
          </p:cNvPr>
          <p:cNvSpPr txBox="1"/>
          <p:nvPr/>
        </p:nvSpPr>
        <p:spPr>
          <a:xfrm>
            <a:off x="602739" y="2778097"/>
            <a:ext cx="223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DIN Condensed" pitchFamily="2" charset="0"/>
              </a:rPr>
              <a:t>Continuous…</a:t>
            </a:r>
          </a:p>
        </p:txBody>
      </p:sp>
    </p:spTree>
    <p:extLst>
      <p:ext uri="{BB962C8B-B14F-4D97-AF65-F5344CB8AC3E}">
        <p14:creationId xmlns:p14="http://schemas.microsoft.com/office/powerpoint/2010/main" val="4071021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2FB26DF-1058-4FF2-A7D8-CC9D04982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ADBE4DFA-95DE-3D46-BDA3-FCAD0D01E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688" y="758952"/>
            <a:ext cx="6923314" cy="533095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F663E57-5EFE-40CA-99A5-7BDB95908F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2AE5A0-86D8-934E-9B68-5194BAA6CCD0}"/>
              </a:ext>
            </a:extLst>
          </p:cNvPr>
          <p:cNvSpPr txBox="1"/>
          <p:nvPr/>
        </p:nvSpPr>
        <p:spPr>
          <a:xfrm>
            <a:off x="11805138" y="6330462"/>
            <a:ext cx="387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99D794-6D09-BE41-8BA2-5CF6083B03E6}"/>
              </a:ext>
            </a:extLst>
          </p:cNvPr>
          <p:cNvSpPr txBox="1"/>
          <p:nvPr/>
        </p:nvSpPr>
        <p:spPr>
          <a:xfrm>
            <a:off x="602739" y="2786772"/>
            <a:ext cx="223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DIN Condensed" pitchFamily="2" charset="0"/>
              </a:rPr>
              <a:t>Continuous…</a:t>
            </a:r>
          </a:p>
        </p:txBody>
      </p:sp>
    </p:spTree>
    <p:extLst>
      <p:ext uri="{BB962C8B-B14F-4D97-AF65-F5344CB8AC3E}">
        <p14:creationId xmlns:p14="http://schemas.microsoft.com/office/powerpoint/2010/main" val="2499449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person, person, music&#10;&#10;Description automatically generated">
            <a:extLst>
              <a:ext uri="{FF2B5EF4-FFF2-40B4-BE49-F238E27FC236}">
                <a16:creationId xmlns:a16="http://schemas.microsoft.com/office/drawing/2014/main" id="{C35CB3B5-7901-0F41-B4EF-6CCB6FD5F7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2" r="1" b="1"/>
          <a:stretch/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sp>
        <p:nvSpPr>
          <p:cNvPr id="20" name="Rectangle 11">
            <a:extLst>
              <a:ext uri="{FF2B5EF4-FFF2-40B4-BE49-F238E27FC236}">
                <a16:creationId xmlns:a16="http://schemas.microsoft.com/office/drawing/2014/main" id="{5A133C1E-CB83-47F3-8F35-94C2A7C58E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3F1153-4739-6745-B703-21B1F7323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055" y="2502694"/>
            <a:ext cx="2947482" cy="1283461"/>
          </a:xfrm>
        </p:spPr>
        <p:txBody>
          <a:bodyPr anchor="b">
            <a:normAutofit fontScale="90000"/>
          </a:bodyPr>
          <a:lstStyle/>
          <a:p>
            <a:r>
              <a:rPr lang="en-LY" dirty="0">
                <a:latin typeface="Franklin Gothic Medium" panose="020B0603020102020204" pitchFamily="34" charset="0"/>
              </a:rPr>
              <a:t>Advantages &amp; Disadvantages of E-cigarettes </a:t>
            </a: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289E943A-225D-44B1-B345-D7FDBA43C1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BC799D-ED58-7040-8FB2-7CD00C9B5059}"/>
              </a:ext>
            </a:extLst>
          </p:cNvPr>
          <p:cNvSpPr txBox="1"/>
          <p:nvPr/>
        </p:nvSpPr>
        <p:spPr>
          <a:xfrm>
            <a:off x="11619336" y="628928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bg1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37922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B23C2B-2054-4D8B-9E98-9190F8E0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97B5BC-9873-45F9-97D6-298FB5AF08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353B1-31C2-1A4B-B916-022E1A3D3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60" y="1683144"/>
            <a:ext cx="2774922" cy="3491712"/>
          </a:xfrm>
        </p:spPr>
        <p:txBody>
          <a:bodyPr>
            <a:normAutofit/>
          </a:bodyPr>
          <a:lstStyle/>
          <a:p>
            <a:r>
              <a:rPr lang="en-LY" dirty="0">
                <a:latin typeface="Franklin Gothic Medium" panose="020B0603020102020204" pitchFamily="34" charset="0"/>
              </a:rPr>
              <a:t>Advantages</a:t>
            </a:r>
            <a:r>
              <a:rPr lang="en-LY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67B93-55D3-F643-8167-F5D7542C4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1606" y="1683143"/>
            <a:ext cx="6627377" cy="3491713"/>
          </a:xfrm>
        </p:spPr>
        <p:txBody>
          <a:bodyPr>
            <a:normAutofit/>
          </a:bodyPr>
          <a:lstStyle/>
          <a:p>
            <a:r>
              <a:rPr lang="en-US" sz="2400" dirty="0"/>
              <a:t>Can help some people quit smoking</a:t>
            </a:r>
          </a:p>
          <a:p>
            <a:r>
              <a:rPr lang="en-US" sz="2400" dirty="0"/>
              <a:t>Usually cheaper than smoking.</a:t>
            </a:r>
          </a:p>
          <a:p>
            <a:r>
              <a:rPr lang="en-US" sz="2400" dirty="0"/>
              <a:t>It is much less harmful than smoking</a:t>
            </a:r>
          </a:p>
          <a:p>
            <a:r>
              <a:rPr lang="en-US" sz="2400" dirty="0"/>
              <a:t> Less harmful to those around you than smoking</a:t>
            </a:r>
            <a:endParaRPr lang="en-LY" sz="24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65C2FCD-09A4-4B4B-AA73-F330DFE91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A56223-094E-2B4E-B29D-A6CB48D8E1E6}"/>
              </a:ext>
            </a:extLst>
          </p:cNvPr>
          <p:cNvSpPr txBox="1"/>
          <p:nvPr/>
        </p:nvSpPr>
        <p:spPr>
          <a:xfrm>
            <a:off x="11746523" y="6342185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785019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B23C2B-2054-4D8B-9E98-9190F8E0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97B5BC-9873-45F9-97D6-298FB5AF08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9F0DAE-48C5-4E4E-900A-29A9106C6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60" y="1683144"/>
            <a:ext cx="2774922" cy="3491712"/>
          </a:xfrm>
        </p:spPr>
        <p:txBody>
          <a:bodyPr>
            <a:normAutofit/>
          </a:bodyPr>
          <a:lstStyle/>
          <a:p>
            <a:r>
              <a:rPr lang="en-LY" sz="3300">
                <a:latin typeface="Franklin Gothic Medium" panose="020B0603020102020204" pitchFamily="34" charset="0"/>
              </a:rPr>
              <a:t>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56B3C-E839-8748-BCCD-2B279F1DD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1606" y="1683143"/>
            <a:ext cx="6627377" cy="3491713"/>
          </a:xfrm>
        </p:spPr>
        <p:txBody>
          <a:bodyPr>
            <a:normAutofit/>
          </a:bodyPr>
          <a:lstStyle/>
          <a:p>
            <a:r>
              <a:rPr lang="en-US" sz="2400" dirty="0"/>
              <a:t>Coughing.</a:t>
            </a:r>
          </a:p>
          <a:p>
            <a:r>
              <a:rPr lang="en-US" sz="2400" dirty="0"/>
              <a:t>Dry mouth and throat.</a:t>
            </a:r>
          </a:p>
          <a:p>
            <a:r>
              <a:rPr lang="en-US" sz="2400" dirty="0"/>
              <a:t>Shortness of breath.</a:t>
            </a:r>
          </a:p>
          <a:p>
            <a:r>
              <a:rPr lang="en-US" sz="2400" dirty="0"/>
              <a:t>Mouth and throat irritation.</a:t>
            </a:r>
          </a:p>
          <a:p>
            <a:r>
              <a:rPr lang="en-US" sz="2400" dirty="0"/>
              <a:t>Headache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65C2FCD-09A4-4B4B-AA73-F330DFE91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0F9958-7BFF-0D4B-901C-E3C3F849BD78}"/>
              </a:ext>
            </a:extLst>
          </p:cNvPr>
          <p:cNvSpPr txBox="1"/>
          <p:nvPr/>
        </p:nvSpPr>
        <p:spPr>
          <a:xfrm>
            <a:off x="11816862" y="6353908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230666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25">
            <a:extLst>
              <a:ext uri="{FF2B5EF4-FFF2-40B4-BE49-F238E27FC236}">
                <a16:creationId xmlns:a16="http://schemas.microsoft.com/office/drawing/2014/main" id="{DB8424AB-D56B-4256-866A-5B54DE93C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27">
            <a:extLst>
              <a:ext uri="{FF2B5EF4-FFF2-40B4-BE49-F238E27FC236}">
                <a16:creationId xmlns:a16="http://schemas.microsoft.com/office/drawing/2014/main" id="{FC999C28-AD33-4EB7-A5F1-C06D10A5F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44" name="Rectangle 29">
            <a:extLst>
              <a:ext uri="{FF2B5EF4-FFF2-40B4-BE49-F238E27FC236}">
                <a16:creationId xmlns:a16="http://schemas.microsoft.com/office/drawing/2014/main" id="{0864E5C9-52C9-4572-AC75-548B9B9C2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31">
            <a:extLst>
              <a:ext uri="{FF2B5EF4-FFF2-40B4-BE49-F238E27FC236}">
                <a16:creationId xmlns:a16="http://schemas.microsoft.com/office/drawing/2014/main" id="{45CC6500-4DBD-4C34-BC14-2387FB483B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3F1153-4739-6745-B703-21B1F7323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771" y="1298448"/>
            <a:ext cx="4052766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 spc="-100" dirty="0">
                <a:latin typeface="Franklin Gothic Medium" panose="020B0603020102020204" pitchFamily="34" charset="0"/>
              </a:rPr>
              <a:t>Comparative between </a:t>
            </a:r>
            <a:br>
              <a:rPr lang="en-US" sz="4600" spc="-100" dirty="0">
                <a:latin typeface="Franklin Gothic Medium" panose="020B0603020102020204" pitchFamily="34" charset="0"/>
              </a:rPr>
            </a:br>
            <a:r>
              <a:rPr lang="en-US" sz="4600" spc="-100" dirty="0">
                <a:latin typeface="Franklin Gothic Medium" panose="020B0603020102020204" pitchFamily="34" charset="0"/>
              </a:rPr>
              <a:t>E- cigarettes and normal cigarettes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5CB3B5-7901-0F41-B4EF-6CCB6FD5F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719" r="2719"/>
          <a:stretch/>
        </p:blipFill>
        <p:spPr>
          <a:xfrm>
            <a:off x="4770873" y="1276313"/>
            <a:ext cx="6717038" cy="4296229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E34A3B6-BAD2-4156-BDC6-4736248BF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0B6A7E-2FF5-E049-A3AA-6A08E48A288A}"/>
              </a:ext>
            </a:extLst>
          </p:cNvPr>
          <p:cNvSpPr txBox="1"/>
          <p:nvPr/>
        </p:nvSpPr>
        <p:spPr>
          <a:xfrm>
            <a:off x="11733916" y="6307050"/>
            <a:ext cx="38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522846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6A503-9C0E-C346-BF7C-F371DE4A9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477" y="2976084"/>
            <a:ext cx="2606859" cy="65807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DIN Condensed" pitchFamily="2" charset="0"/>
              </a:rPr>
              <a:t>Continuous…</a:t>
            </a:r>
            <a:r>
              <a:rPr lang="en-US" dirty="0">
                <a:solidFill>
                  <a:schemeClr val="bg1"/>
                </a:solidFill>
              </a:rPr>
              <a:t> </a:t>
            </a:r>
            <a:endParaRPr lang="en-LY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4917B-144B-1C49-995E-FFFF3276E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difference between smoking and vaping is that </a:t>
            </a:r>
            <a:r>
              <a:rPr lang="en-US" sz="2400" b="1" dirty="0"/>
              <a:t>smoking delivers nicotine by burning tobacco, which can cause smoking-related illnesses, and vaping can deliver nicotine by heating a liquid in a much less harmful way</a:t>
            </a:r>
            <a:r>
              <a:rPr lang="en-US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15E2F2-D291-1F42-BD00-ED0A106C0D12}"/>
              </a:ext>
            </a:extLst>
          </p:cNvPr>
          <p:cNvSpPr txBox="1"/>
          <p:nvPr/>
        </p:nvSpPr>
        <p:spPr>
          <a:xfrm>
            <a:off x="11828202" y="6377353"/>
            <a:ext cx="38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260355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2CAB5-FCD4-9249-8186-8919A8A18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Y" dirty="0">
                <a:latin typeface="Franklin Gothic Medium Cond" panose="020B0606030402020204" pitchFamily="34" charset="0"/>
              </a:rPr>
              <a:t>Objectives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35AB495-5E97-4F8E-F863-CCF31082B4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6440580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3389161-B949-A84C-9B4F-CD693026EDE5}"/>
              </a:ext>
            </a:extLst>
          </p:cNvPr>
          <p:cNvSpPr txBox="1"/>
          <p:nvPr/>
        </p:nvSpPr>
        <p:spPr>
          <a:xfrm>
            <a:off x="11570676" y="628356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213037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BBB681-F4D2-40F2-ACC3-DE0B4B488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F79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388ED0-1FEF-4E11-B488-BD661D1AC1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58470"/>
            <a:ext cx="11237976" cy="58978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E44426-24F8-8D41-9A7F-FD0C1FCE99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403470" y="771434"/>
            <a:ext cx="7385061" cy="52719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2BEACE-F709-F749-8EFD-FBF3A83A7FB3}"/>
              </a:ext>
            </a:extLst>
          </p:cNvPr>
          <p:cNvSpPr txBox="1"/>
          <p:nvPr/>
        </p:nvSpPr>
        <p:spPr>
          <a:xfrm>
            <a:off x="11714988" y="648866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AC3291-FC43-324E-A42B-AE30C42D82DA}"/>
              </a:ext>
            </a:extLst>
          </p:cNvPr>
          <p:cNvSpPr txBox="1"/>
          <p:nvPr/>
        </p:nvSpPr>
        <p:spPr>
          <a:xfrm>
            <a:off x="0" y="-104132"/>
            <a:ext cx="223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DIN Condensed" pitchFamily="2" charset="0"/>
              </a:rPr>
              <a:t>Continuous…</a:t>
            </a:r>
          </a:p>
        </p:txBody>
      </p:sp>
    </p:spTree>
    <p:extLst>
      <p:ext uri="{BB962C8B-B14F-4D97-AF65-F5344CB8AC3E}">
        <p14:creationId xmlns:p14="http://schemas.microsoft.com/office/powerpoint/2010/main" val="2033806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17115F77-2FAE-4CA7-9A7F-10D5F2C8F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CD4C046-A04C-46CC-AFA3-6B0621F62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710875C1-007B-4C82-ABEB-347319FB5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FC45A60-3CE3-1345-BCA3-F184CBDA3B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26" r="-1" b="-1"/>
          <a:stretch/>
        </p:blipFill>
        <p:spPr>
          <a:xfrm>
            <a:off x="20" y="-1"/>
            <a:ext cx="12188932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F2F14D3C-F5C1-46E0-84D4-C16EC720F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40CC37-5975-9443-873A-AA9CFD067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298448"/>
            <a:ext cx="7315200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900" spc="-100" dirty="0">
                <a:latin typeface="Franklin Gothic Medium" panose="020B0603020102020204" pitchFamily="34" charset="0"/>
              </a:rPr>
              <a:t>Vaping safer than smoking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9128101-8127-4BEB-A4BB-3B530DD4F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DB47D5-6C72-BE40-89DE-1607537ECF14}"/>
              </a:ext>
            </a:extLst>
          </p:cNvPr>
          <p:cNvSpPr txBox="1"/>
          <p:nvPr/>
        </p:nvSpPr>
        <p:spPr>
          <a:xfrm>
            <a:off x="11641015" y="6315724"/>
            <a:ext cx="547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>
                <a:solidFill>
                  <a:schemeClr val="bg1"/>
                </a:solidFill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09250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F645BF8-7885-4398-80BC-4C0DF24F5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12FB65-CD2B-4005-B910-132DCE19F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35CBD63-8F8F-47DC-9CE7-159E6161D8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0E3486-FD49-4921-B4F4-E5BB5C88A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758953"/>
            <a:ext cx="3577575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1D39A6A-E82A-F74D-B3B9-53330B2C5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935" y="1538313"/>
            <a:ext cx="7491363" cy="376441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3B4A72C-2924-4CE2-8674-7E02E182ED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1412A8-0296-ED4F-898F-9CE4639E4E5D}"/>
              </a:ext>
            </a:extLst>
          </p:cNvPr>
          <p:cNvSpPr txBox="1"/>
          <p:nvPr/>
        </p:nvSpPr>
        <p:spPr>
          <a:xfrm>
            <a:off x="602739" y="2782669"/>
            <a:ext cx="223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DIN Condensed" pitchFamily="2" charset="0"/>
              </a:rPr>
              <a:t>Continuous…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216213-3BD6-4F47-93D3-AB9FB0330F06}"/>
              </a:ext>
            </a:extLst>
          </p:cNvPr>
          <p:cNvSpPr txBox="1"/>
          <p:nvPr/>
        </p:nvSpPr>
        <p:spPr>
          <a:xfrm>
            <a:off x="11816153" y="6372160"/>
            <a:ext cx="417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583497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2873E-285D-804B-9E49-5CA616F36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Y" dirty="0">
                <a:latin typeface="Franklin Gothic Medium" panose="020B0603020102020204" pitchFamily="34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18B3A-653E-904A-8314-C071920C8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LY" sz="2400" dirty="0"/>
              <a:t>The electron cigarettes are not harmless but they are much less harmful  than normal cigarettes , cheaper and healthier , and does not cuase cancer and does not lead to death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00B6F8-79E3-734C-9282-AA63A8FE7420}"/>
              </a:ext>
            </a:extLst>
          </p:cNvPr>
          <p:cNvSpPr txBox="1"/>
          <p:nvPr/>
        </p:nvSpPr>
        <p:spPr>
          <a:xfrm>
            <a:off x="11774578" y="6377354"/>
            <a:ext cx="411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613131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0632F-A573-6445-A22A-E2ACB5248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Y" dirty="0">
                <a:latin typeface="Franklin Gothic Medium" panose="020B0603020102020204" pitchFamily="34" charset="0"/>
              </a:rPr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904C3-D6C9-524D-9BDF-317E8493C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3868" y="1256714"/>
            <a:ext cx="7315200" cy="512064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2"/>
              </a:rPr>
              <a:t>https://nida.nih.gov/publications/drugfacts/vaping-devices-electronic-cigarettes#:~:text=Most%20e-cigarettes%20consist%20of,power%20source%20(usually%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3"/>
              </a:rPr>
              <a:t>https://www.lung.org/quit-smoking/e-cigarettes-vaping/impact-of-e-cigarettes-on-lung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4"/>
              </a:rPr>
              <a:t>https://www.cdc.gov/tobacco/basic_information/e-cigarettes/about-e-cigarettes.html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Gentzke</a:t>
            </a:r>
            <a:r>
              <a:rPr lang="en-US" dirty="0"/>
              <a:t> AS, Wang TW, Cornelius M, Park-Lee E, Ren C, </a:t>
            </a:r>
            <a:r>
              <a:rPr lang="en-US" dirty="0" err="1"/>
              <a:t>Sawdey</a:t>
            </a:r>
            <a:r>
              <a:rPr lang="en-US" dirty="0"/>
              <a:t> MD, Cullen KA, </a:t>
            </a:r>
            <a:r>
              <a:rPr lang="en-US" dirty="0" err="1"/>
              <a:t>Loretan</a:t>
            </a:r>
            <a:r>
              <a:rPr lang="en-US" dirty="0"/>
              <a:t> C, Jamal A, </a:t>
            </a:r>
            <a:r>
              <a:rPr lang="en-US" dirty="0" err="1"/>
              <a:t>Homa</a:t>
            </a:r>
            <a:r>
              <a:rPr lang="en-US" dirty="0"/>
              <a:t> DM. </a:t>
            </a:r>
            <a:r>
              <a:rPr lang="en-US" u="sng" dirty="0">
                <a:hlinkClick r:id="rId5"/>
              </a:rPr>
              <a:t>Tobacco Product Use and Associated Factors Among Middle and High School Students – National Youth Tobacco Survey, United States, 2021</a:t>
            </a:r>
            <a:r>
              <a:rPr lang="en-US" dirty="0"/>
              <a:t>. Morbidity and Mortality Weekly Report, 2022; 71(No. SS-5):1–29.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hlinkClick r:id="rId6"/>
              </a:rPr>
              <a:t>https://www.fda.gov/tobacco-products/products-ingredients-components/e-cigarettes-vapes-and-other-electronic-nicotine-delivery-systems-ends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4FEE20-6B5F-6E47-82B1-63CAF85D3DA3}"/>
              </a:ext>
            </a:extLst>
          </p:cNvPr>
          <p:cNvSpPr txBox="1"/>
          <p:nvPr/>
        </p:nvSpPr>
        <p:spPr>
          <a:xfrm>
            <a:off x="11711354" y="6377354"/>
            <a:ext cx="40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356170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162DF2A-64D1-4AA9-BA42-8A4063EAD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7C1373-63AF-4A75-909E-990E05356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7F231E5-F402-49E1-82B4-C762909ED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F0BA12B-74D1-4DB1-9A3F-C9BA27B81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15FCC40-AA93-4D3B-90D0-69BC824EAD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C61B7D-C754-264F-BC02-BB19FA306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4398" y="1298448"/>
            <a:ext cx="7315200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chemeClr val="tx2"/>
                </a:solidFill>
                <a:latin typeface="Franklin Gothic Medium" panose="020B0603020102020204" pitchFamily="34" charset="0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15310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B23C2B-2054-4D8B-9E98-9190F8E0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97B5BC-9873-45F9-97D6-298FB5AF08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E410B6-A148-9048-9565-4A63E3C73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83144"/>
            <a:ext cx="3269182" cy="3491712"/>
          </a:xfrm>
        </p:spPr>
        <p:txBody>
          <a:bodyPr>
            <a:normAutofit/>
          </a:bodyPr>
          <a:lstStyle/>
          <a:p>
            <a:r>
              <a:rPr lang="en-LY" sz="4600" dirty="0">
                <a:latin typeface="Franklin Gothic Medium" panose="020B0603020102020204" pitchFamily="34" charset="0"/>
              </a:rPr>
              <a:t>Introduction</a:t>
            </a:r>
            <a:r>
              <a:rPr lang="en-LY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4568A-7F4B-AA4C-89D3-CB99C2E88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1606" y="1683143"/>
            <a:ext cx="6627377" cy="3491713"/>
          </a:xfrm>
        </p:spPr>
        <p:txBody>
          <a:bodyPr>
            <a:normAutofit/>
          </a:bodyPr>
          <a:lstStyle/>
          <a:p>
            <a:r>
              <a:rPr lang="en-US" sz="2400" dirty="0"/>
              <a:t>The e-cigarette was </a:t>
            </a:r>
            <a:r>
              <a:rPr lang="en-US" sz="2400" b="1" dirty="0"/>
              <a:t>invented in 2003 by Chinese pharmacist Hon </a:t>
            </a:r>
            <a:r>
              <a:rPr lang="en-US" sz="2400" b="1" dirty="0" err="1"/>
              <a:t>Lik</a:t>
            </a:r>
            <a:r>
              <a:rPr lang="en-US" sz="2400" dirty="0"/>
              <a:t>, who initially developed the device to serve as an alternative to conventional smoking 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65C2FCD-09A4-4B4B-AA73-F330DFE91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DFF22A-EBE7-8E42-98E7-AD8273DE14E3}"/>
              </a:ext>
            </a:extLst>
          </p:cNvPr>
          <p:cNvSpPr txBox="1"/>
          <p:nvPr/>
        </p:nvSpPr>
        <p:spPr>
          <a:xfrm>
            <a:off x="11594123" y="6389077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55238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17115F77-2FAE-4CA7-9A7F-10D5F2C8F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D4C046-A04C-46CC-AFA3-6B0621F62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9FDD9264-A478-4B82-A891-2BEA8BF9F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 descr="A picture containing text&#10;&#10;Description automatically generated">
            <a:extLst>
              <a:ext uri="{FF2B5EF4-FFF2-40B4-BE49-F238E27FC236}">
                <a16:creationId xmlns:a16="http://schemas.microsoft.com/office/drawing/2014/main" id="{2C626D80-98F7-984D-8D3E-B2A4564D7A1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r="9114" b="9091"/>
          <a:stretch/>
        </p:blipFill>
        <p:spPr>
          <a:xfrm>
            <a:off x="0" y="316522"/>
            <a:ext cx="12188932" cy="6858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4D755E9-CEF5-43A7-A514-4664F25F3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C4C8DC-7417-FC4A-A3BE-860FD9B3D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298448"/>
            <a:ext cx="3685070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spc="-100" dirty="0">
                <a:latin typeface="Franklin Gothic Medium" panose="020B0603020102020204" pitchFamily="34" charset="0"/>
              </a:rPr>
              <a:t>What are the </a:t>
            </a:r>
            <a:br>
              <a:rPr lang="en-US" sz="4400" spc="-100" dirty="0">
                <a:latin typeface="Franklin Gothic Medium" panose="020B0603020102020204" pitchFamily="34" charset="0"/>
              </a:rPr>
            </a:br>
            <a:r>
              <a:rPr lang="en-US" sz="4400" spc="-100" dirty="0">
                <a:latin typeface="Franklin Gothic Medium" panose="020B0603020102020204" pitchFamily="34" charset="0"/>
              </a:rPr>
              <a:t>e-cigarettes ?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BF879CD-ED15-450F-B829-699C694D2E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CD5727-0012-3044-80C8-F4BBA9A72443}"/>
              </a:ext>
            </a:extLst>
          </p:cNvPr>
          <p:cNvSpPr txBox="1"/>
          <p:nvPr/>
        </p:nvSpPr>
        <p:spPr>
          <a:xfrm>
            <a:off x="11808558" y="6541477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4905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62DF2A-64D1-4AA9-BA42-8A4063EAD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D7C1373-63AF-4A75-909E-990E05356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EE72CBEC-7BC8-4019-86DB-1B7604A47A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1F0CBE-AA9A-F242-92D1-C0209769A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6347" y="2286000"/>
            <a:ext cx="5228890" cy="3810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600" spc="-100" dirty="0">
                <a:solidFill>
                  <a:schemeClr val="accent1"/>
                </a:solidFill>
                <a:latin typeface="Franklin Gothic Medium" panose="020B0603020102020204" pitchFamily="34" charset="0"/>
              </a:rPr>
              <a:t>Why do teenagers use E-cigarettes ?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B3A7788-AA18-4395-B0A6-3C50CCB60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3724447" cy="139535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848EF24-56BA-4684-8BB7-8280CBCE3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0323" y="767825"/>
            <a:ext cx="643467" cy="1395357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5C3D107-2A0D-4A60-B10A-7E5349DAF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5999"/>
            <a:ext cx="3731816" cy="381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E42B6A5-A12D-4C68-892C-4844407DA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0323" y="2285999"/>
            <a:ext cx="645258" cy="3809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2544A8-E001-A143-AF2C-66051169C86B}"/>
              </a:ext>
            </a:extLst>
          </p:cNvPr>
          <p:cNvSpPr txBox="1"/>
          <p:nvPr/>
        </p:nvSpPr>
        <p:spPr>
          <a:xfrm>
            <a:off x="11811000" y="636270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39542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162DF2A-64D1-4AA9-BA42-8A4063EAD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7C1373-63AF-4A75-909E-990E05356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BDAAE7A-177F-4691-8F07-36CBBA611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9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52B24F-FB76-F141-BBDB-D3AA580F8652}"/>
              </a:ext>
            </a:extLst>
          </p:cNvPr>
          <p:cNvSpPr txBox="1"/>
          <p:nvPr/>
        </p:nvSpPr>
        <p:spPr>
          <a:xfrm>
            <a:off x="1567466" y="761997"/>
            <a:ext cx="10360595" cy="49236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0" spc="-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2,000,060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7200" spc="-1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F82D1D-28BC-4216-A1EA-F7D9C6D1A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A1DC48-C242-4442-822C-570436B80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577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E9075D-A690-364B-AC1F-0BFB05309A4E}"/>
              </a:ext>
            </a:extLst>
          </p:cNvPr>
          <p:cNvSpPr txBox="1"/>
          <p:nvPr/>
        </p:nvSpPr>
        <p:spPr>
          <a:xfrm>
            <a:off x="11887200" y="650240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55906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0A1FFECE-6623-C547-8E58-FCACC2154F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170" b="2615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AADD57-FDD2-5749-9802-EA268439C3C2}"/>
              </a:ext>
            </a:extLst>
          </p:cNvPr>
          <p:cNvSpPr txBox="1"/>
          <p:nvPr/>
        </p:nvSpPr>
        <p:spPr>
          <a:xfrm>
            <a:off x="11888712" y="63890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F8F931-4BC1-5347-8B17-6ED261018D87}"/>
              </a:ext>
            </a:extLst>
          </p:cNvPr>
          <p:cNvSpPr txBox="1"/>
          <p:nvPr/>
        </p:nvSpPr>
        <p:spPr>
          <a:xfrm>
            <a:off x="0" y="0"/>
            <a:ext cx="2331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en-US" sz="3600" dirty="0">
                <a:latin typeface="DIN Condensed" pitchFamily="2" charset="0"/>
              </a:rPr>
              <a:t>Continuous…</a:t>
            </a:r>
            <a:r>
              <a:rPr lang="en-US" sz="3600" dirty="0"/>
              <a:t> </a:t>
            </a:r>
            <a:endParaRPr lang="en-LY" sz="3600" dirty="0"/>
          </a:p>
        </p:txBody>
      </p:sp>
    </p:spTree>
    <p:extLst>
      <p:ext uri="{BB962C8B-B14F-4D97-AF65-F5344CB8AC3E}">
        <p14:creationId xmlns:p14="http://schemas.microsoft.com/office/powerpoint/2010/main" val="799859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2FB26DF-1058-4FF2-A7D8-CC9D04982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1F5C35B-2996-DE45-9E92-1753E2841A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944" r="261"/>
          <a:stretch/>
        </p:blipFill>
        <p:spPr>
          <a:xfrm>
            <a:off x="3589971" y="762581"/>
            <a:ext cx="8079516" cy="533095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F663E57-5EFE-40CA-99A5-7BDB95908F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682848-1050-C947-9676-9C7616D7DE9B}"/>
              </a:ext>
            </a:extLst>
          </p:cNvPr>
          <p:cNvSpPr txBox="1"/>
          <p:nvPr/>
        </p:nvSpPr>
        <p:spPr>
          <a:xfrm>
            <a:off x="11887200" y="6435969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A4F66A-D85D-304D-B292-68697D36B64E}"/>
              </a:ext>
            </a:extLst>
          </p:cNvPr>
          <p:cNvSpPr txBox="1"/>
          <p:nvPr/>
        </p:nvSpPr>
        <p:spPr>
          <a:xfrm>
            <a:off x="602196" y="2649143"/>
            <a:ext cx="2239200" cy="64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DIN Condensed" pitchFamily="2" charset="0"/>
              </a:rPr>
              <a:t>Continuous…</a:t>
            </a:r>
          </a:p>
        </p:txBody>
      </p:sp>
    </p:spTree>
    <p:extLst>
      <p:ext uri="{BB962C8B-B14F-4D97-AF65-F5344CB8AC3E}">
        <p14:creationId xmlns:p14="http://schemas.microsoft.com/office/powerpoint/2010/main" val="2556892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E959B03-C937-4569-9026-32FFFD1F4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AE20AE-40DD-704D-A40E-BB7FFEB3FC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02" r="-2039" b="60033"/>
          <a:stretch/>
        </p:blipFill>
        <p:spPr>
          <a:xfrm>
            <a:off x="3604458" y="1513695"/>
            <a:ext cx="8211406" cy="359533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B2A55B3-2539-4BF5-BA64-F7590B870F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587F70-3DFD-CD46-BD30-457D6E64DCED}"/>
              </a:ext>
            </a:extLst>
          </p:cNvPr>
          <p:cNvSpPr txBox="1"/>
          <p:nvPr/>
        </p:nvSpPr>
        <p:spPr>
          <a:xfrm>
            <a:off x="11815864" y="6424246"/>
            <a:ext cx="471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/>
              <a:t>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CB85EA-8C93-A347-AD86-0B6D39470671}"/>
              </a:ext>
            </a:extLst>
          </p:cNvPr>
          <p:cNvSpPr txBox="1"/>
          <p:nvPr/>
        </p:nvSpPr>
        <p:spPr>
          <a:xfrm>
            <a:off x="602196" y="2627362"/>
            <a:ext cx="2239200" cy="684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DIN Condensed" pitchFamily="2" charset="0"/>
              </a:rPr>
              <a:t>Continuous…</a:t>
            </a:r>
          </a:p>
        </p:txBody>
      </p:sp>
    </p:spTree>
    <p:extLst>
      <p:ext uri="{BB962C8B-B14F-4D97-AF65-F5344CB8AC3E}">
        <p14:creationId xmlns:p14="http://schemas.microsoft.com/office/powerpoint/2010/main" val="3595443468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{67B79D30-222C-234A-938C-089EF206F196}tf10001124</Template>
  <TotalTime>1491</TotalTime>
  <Words>452</Words>
  <Application>Microsoft Macintosh PowerPoint</Application>
  <PresentationFormat>Widescreen</PresentationFormat>
  <Paragraphs>78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Corbel</vt:lpstr>
      <vt:lpstr>DIN Condensed</vt:lpstr>
      <vt:lpstr>Franklin Gothic Demi Cond</vt:lpstr>
      <vt:lpstr>Franklin Gothic Medium</vt:lpstr>
      <vt:lpstr>Franklin Gothic Medium Cond</vt:lpstr>
      <vt:lpstr>Wingdings 2</vt:lpstr>
      <vt:lpstr>Frame</vt:lpstr>
      <vt:lpstr>Electron - cigarettes</vt:lpstr>
      <vt:lpstr>Objectives</vt:lpstr>
      <vt:lpstr>Introduction </vt:lpstr>
      <vt:lpstr>What are the  e-cigarettes ?</vt:lpstr>
      <vt:lpstr>Why do teenagers use E-cigarettes ?</vt:lpstr>
      <vt:lpstr>PowerPoint Presentation</vt:lpstr>
      <vt:lpstr>PowerPoint Presentation</vt:lpstr>
      <vt:lpstr>PowerPoint Presentation</vt:lpstr>
      <vt:lpstr>PowerPoint Presentation</vt:lpstr>
      <vt:lpstr>Components of E-cigarettes  </vt:lpstr>
      <vt:lpstr>Continuous </vt:lpstr>
      <vt:lpstr>PowerPoint Presentation</vt:lpstr>
      <vt:lpstr>PowerPoint Presentation</vt:lpstr>
      <vt:lpstr>PowerPoint Presentation</vt:lpstr>
      <vt:lpstr>Advantages &amp; Disadvantages of E-cigarettes </vt:lpstr>
      <vt:lpstr>Advantages </vt:lpstr>
      <vt:lpstr>Disadvantages</vt:lpstr>
      <vt:lpstr>Comparative between  E- cigarettes and normal cigarettes</vt:lpstr>
      <vt:lpstr>Continuous… </vt:lpstr>
      <vt:lpstr>PowerPoint Presentation</vt:lpstr>
      <vt:lpstr>Vaping safer than smoking</vt:lpstr>
      <vt:lpstr>PowerPoint Presentation</vt:lpstr>
      <vt:lpstr>Conclusion</vt:lpstr>
      <vt:lpstr>Reference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E-cigarettes</dc:title>
  <dc:creator>Alqwarsha11@outlook.com</dc:creator>
  <cp:lastModifiedBy>Alqwarsha11@outlook.com</cp:lastModifiedBy>
  <cp:revision>6</cp:revision>
  <dcterms:created xsi:type="dcterms:W3CDTF">2022-05-10T19:54:56Z</dcterms:created>
  <dcterms:modified xsi:type="dcterms:W3CDTF">2022-06-04T00:18:56Z</dcterms:modified>
</cp:coreProperties>
</file>