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9" r:id="rId2"/>
    <p:sldId id="260" r:id="rId3"/>
    <p:sldId id="261" r:id="rId4"/>
    <p:sldId id="263" r:id="rId5"/>
    <p:sldId id="262" r:id="rId6"/>
    <p:sldId id="264" r:id="rId7"/>
    <p:sldId id="265" r:id="rId8"/>
    <p:sldId id="266" r:id="rId9"/>
    <p:sldId id="256" r:id="rId10"/>
    <p:sldId id="258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8C3339A-CA6D-4323-9928-4CC447118B85}" type="datetimeFigureOut">
              <a:rPr lang="ar-SA" smtClean="0"/>
              <a:t>06/05/1440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34CDF7E2-D053-43AB-A41C-9EC23CD3BFD2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mabskool.com/business-concepts/marketing-and-strategy-terms/11925-promotional-compaign.html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JPG"/><Relationship Id="rId5" Type="http://schemas.openxmlformats.org/officeDocument/2006/relationships/image" Target="../media/image7.PNG"/><Relationship Id="rId10" Type="http://schemas.openxmlformats.org/officeDocument/2006/relationships/image" Target="../media/image12.JPG"/><Relationship Id="rId4" Type="http://schemas.openxmlformats.org/officeDocument/2006/relationships/image" Target="../media/image6.JPG"/><Relationship Id="rId9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s://weziwezi.com/%D9%85%D8%A7-%D8%A7%D9%84%D9%81%D8%B1%D9%82-%D8%A8%D9%8A%D9%86-%D8%A7%D9%84%D8%A5%D8%B9%D9%84%D8%A7%D9%86-%D9%88%D8%A7%D9%84%D8%A5%D8%B9%D9%84%D8%A7%D9%85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bskool.com/business-concepts/marketing-and-strategy-terms/11925-promotional-compaign.html" TargetMode="External"/><Relationship Id="rId2" Type="http://schemas.openxmlformats.org/officeDocument/2006/relationships/hyperlink" Target="https://www.merriam-webster.com/dictionary/promotion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eziwez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02280" y="356540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latin typeface="Calibri" pitchFamily="34" charset="0"/>
                <a:cs typeface="Calibri" pitchFamily="34" charset="0"/>
              </a:rPr>
              <a:t>Principles of </a:t>
            </a:r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Marketing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/>
            </a:r>
            <a:br>
              <a:rPr lang="en-US" sz="2800" dirty="0">
                <a:latin typeface="Calibri" pitchFamily="34" charset="0"/>
                <a:cs typeface="Calibri" pitchFamily="34" charset="0"/>
              </a:rPr>
            </a:br>
            <a:r>
              <a:rPr lang="en-US" sz="2800" b="1" dirty="0">
                <a:latin typeface="Calibri" pitchFamily="34" charset="0"/>
                <a:cs typeface="Calibri" pitchFamily="34" charset="0"/>
              </a:rPr>
              <a:t>Research about a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Promotion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/>
            </a:r>
            <a:br>
              <a:rPr lang="en-US" sz="2800" dirty="0">
                <a:latin typeface="Calibri" pitchFamily="34" charset="0"/>
                <a:cs typeface="Calibri" pitchFamily="34" charset="0"/>
              </a:rPr>
            </a:br>
            <a:endParaRPr lang="ar-SA" sz="2800" dirty="0">
              <a:latin typeface="Calibri" pitchFamily="34" charset="0"/>
            </a:endParaRPr>
          </a:p>
        </p:txBody>
      </p:sp>
      <p:sp>
        <p:nvSpPr>
          <p:cNvPr id="4" name="Rectangle 1"/>
          <p:cNvSpPr/>
          <p:nvPr/>
        </p:nvSpPr>
        <p:spPr>
          <a:xfrm>
            <a:off x="820032" y="2150373"/>
            <a:ext cx="76438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</a:rPr>
              <a:t>Libyan International University </a:t>
            </a:r>
            <a:b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</a:rPr>
            </a:br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</a:rPr>
              <a:t> Faculty Of Business Administration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/>
              </a:rPr>
              <a:t/>
            </a:r>
            <a:b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/>
              </a:rPr>
            </a:br>
            <a:endParaRPr lang="zh-CN" altLang="en-US" dirty="0"/>
          </a:p>
        </p:txBody>
      </p:sp>
      <p:pic>
        <p:nvPicPr>
          <p:cNvPr id="5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9674"/>
            <a:ext cx="1392825" cy="150019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15" b="96181" l="7629" r="95357">
                        <a14:backgroundMark x1="46103" y1="1910" x2="74793" y2="9201"/>
                        <a14:backgroundMark x1="74295" y1="8681" x2="83748" y2="20660"/>
                        <a14:backgroundMark x1="83582" y1="21528" x2="92537" y2="38021"/>
                        <a14:backgroundMark x1="92371" y1="38194" x2="92371" y2="61806"/>
                        <a14:backgroundMark x1="92371" y1="62153" x2="92371" y2="62153"/>
                        <a14:backgroundMark x1="91376" y1="63889" x2="82090" y2="81771"/>
                        <a14:backgroundMark x1="81758" y1="81597" x2="64511" y2="94792"/>
                        <a14:backgroundMark x1="63682" y1="94792" x2="49585" y2="96528"/>
                        <a14:backgroundMark x1="49917" y1="96528" x2="25871" y2="91667"/>
                        <a14:backgroundMark x1="26036" y1="92014" x2="11609" y2="76736"/>
                        <a14:backgroundMark x1="11609" y1="77083" x2="2819" y2="53472"/>
                        <a14:backgroundMark x1="2819" y1="54688" x2="4975" y2="36806"/>
                        <a14:backgroundMark x1="5638" y1="36806" x2="12604" y2="20833"/>
                        <a14:backgroundMark x1="12604" y1="20313" x2="28690" y2="7465"/>
                        <a14:backgroundMark x1="45274" y1="2431" x2="24876" y2="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745" y="239674"/>
            <a:ext cx="1500198" cy="1910699"/>
          </a:xfrm>
          <a:prstGeom prst="rect">
            <a:avLst/>
          </a:prstGeom>
        </p:spPr>
      </p:pic>
      <p:sp>
        <p:nvSpPr>
          <p:cNvPr id="7" name="TextBox 5"/>
          <p:cNvSpPr txBox="1"/>
          <p:nvPr/>
        </p:nvSpPr>
        <p:spPr>
          <a:xfrm>
            <a:off x="5847439" y="5661510"/>
            <a:ext cx="4214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altLang="zh-CN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BY :</a:t>
            </a:r>
            <a:r>
              <a:rPr lang="en-GB" altLang="zh-CN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altLang="zh-CN" sz="20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Esraa</a:t>
            </a:r>
            <a:r>
              <a:rPr lang="en-GB" altLang="zh-CN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altLang="zh-CN" sz="20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Elkhoja</a:t>
            </a:r>
            <a:endParaRPr lang="en-GB" altLang="zh-CN" sz="20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195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4800" y="1905000"/>
            <a:ext cx="8062912" cy="1470025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Any Questions ?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endParaRPr lang="ar-SA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4038600"/>
            <a:ext cx="8062912" cy="17526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Thanks ….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07211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43840" y="685800"/>
            <a:ext cx="8382000" cy="49552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b="1" u="sng" dirty="0" smtClean="0">
                <a:solidFill>
                  <a:srgbClr val="FF0000"/>
                </a:solidFill>
              </a:rPr>
              <a:t>Objective :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The meaning of promotion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The meaning of ( IMC) 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The difference between the promotion &amp; ( IMC)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Promotion of campaign 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Promotion of tools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Factors affect the choice of promotion tools 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396203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990600"/>
            <a:ext cx="70104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u="sng" dirty="0"/>
              <a:t>The meaning of </a:t>
            </a:r>
            <a:r>
              <a:rPr lang="en-US" b="1" u="sng" dirty="0" smtClean="0"/>
              <a:t>promotion</a:t>
            </a:r>
          </a:p>
          <a:p>
            <a:pPr algn="l"/>
            <a:r>
              <a:rPr lang="en-US" b="1" u="sng" dirty="0" smtClean="0"/>
              <a:t>.</a:t>
            </a:r>
            <a:r>
              <a:rPr lang="en-US" dirty="0"/>
              <a:t> </a:t>
            </a:r>
            <a:r>
              <a:rPr lang="en-US" dirty="0" smtClean="0"/>
              <a:t>The act or fact of being raised in position or rank : preferment </a:t>
            </a:r>
            <a:endParaRPr lang="en-US" b="1" u="sng" dirty="0" smtClean="0"/>
          </a:p>
          <a:p>
            <a:pPr algn="l"/>
            <a:r>
              <a:rPr lang="en-US" b="1" u="sng" dirty="0" smtClean="0"/>
              <a:t>.</a:t>
            </a:r>
            <a:r>
              <a:rPr lang="en-US" dirty="0" smtClean="0"/>
              <a:t> The act of furthering the growth or development of something </a:t>
            </a:r>
          </a:p>
          <a:p>
            <a:pPr algn="l"/>
            <a:r>
              <a:rPr lang="en-US" dirty="0" smtClean="0"/>
              <a:t>Especially :the furtherance of the acceptance and sale of merchandise through advertising , publicity ,or discounting (Merrian-webster,18.dec.2018)</a:t>
            </a:r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b="1" u="sng" dirty="0"/>
              <a:t>The meaning of ( IMC</a:t>
            </a:r>
            <a:r>
              <a:rPr lang="en-US" b="1" u="sng" dirty="0" smtClean="0"/>
              <a:t>)</a:t>
            </a:r>
          </a:p>
          <a:p>
            <a:pPr algn="l"/>
            <a:r>
              <a:rPr lang="en-US" b="1" u="sng" dirty="0" smtClean="0"/>
              <a:t>.</a:t>
            </a:r>
            <a:r>
              <a:rPr lang="en-US" b="1" dirty="0" smtClean="0"/>
              <a:t> </a:t>
            </a:r>
            <a:r>
              <a:rPr lang="en-US" dirty="0"/>
              <a:t>Modern marketing calls for more than developing a good </a:t>
            </a:r>
            <a:r>
              <a:rPr lang="en-US" dirty="0" smtClean="0"/>
              <a:t>product , pricing it </a:t>
            </a:r>
            <a:r>
              <a:rPr lang="en-US" dirty="0"/>
              <a:t>attractively, and making it accessible. Companies must also communicate with their present </a:t>
            </a:r>
            <a:r>
              <a:rPr lang="en-US" dirty="0" smtClean="0"/>
              <a:t>and </a:t>
            </a:r>
            <a:r>
              <a:rPr lang="en-US" dirty="0"/>
              <a:t>potential stakeholders and the general public. For most </a:t>
            </a:r>
            <a:r>
              <a:rPr lang="en-US" dirty="0" smtClean="0"/>
              <a:t>marketers.(KOTLER&amp;</a:t>
            </a:r>
            <a:r>
              <a:rPr lang="en-US" dirty="0"/>
              <a:t> </a:t>
            </a:r>
            <a:r>
              <a:rPr lang="en-US" dirty="0" smtClean="0"/>
              <a:t>KELLER, 2012, p:475)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algn="l"/>
            <a:r>
              <a:rPr lang="en-US" b="1" u="sng" dirty="0"/>
              <a:t>The difference between the promotion &amp; ( IMC</a:t>
            </a:r>
            <a:r>
              <a:rPr lang="en-US" b="1" u="sng" dirty="0" smtClean="0"/>
              <a:t>)</a:t>
            </a:r>
          </a:p>
          <a:p>
            <a:pPr algn="l"/>
            <a:r>
              <a:rPr lang="en-US" b="1" u="sng" dirty="0" smtClean="0"/>
              <a:t>.</a:t>
            </a:r>
            <a:r>
              <a:rPr lang="en-US" dirty="0" smtClean="0"/>
              <a:t> the difference is promotion have one element but the (imc) have more elements .</a:t>
            </a:r>
          </a:p>
          <a:p>
            <a:pPr algn="l"/>
            <a:r>
              <a:rPr lang="en-US" b="1" u="sng" dirty="0" smtClean="0"/>
              <a:t>.</a:t>
            </a:r>
            <a:r>
              <a:rPr lang="en-US" dirty="0" smtClean="0"/>
              <a:t>and the old books use promotion word but the new books use integrated marketing communications .</a:t>
            </a:r>
            <a:endParaRPr lang="en-US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2387722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0155" y="685800"/>
            <a:ext cx="3703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u="sng" dirty="0"/>
              <a:t>Promotion of campaign 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640155" y="1752600"/>
            <a:ext cx="6751245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Promotion is one of the key areas of the marketing mix . It is the process of engaging and communicating with the target audience . Sending timely , relevant and contemporary messages through appropriate media is very critical for this communication . ( </a:t>
            </a:r>
            <a:r>
              <a:rPr lang="en-US" dirty="0" smtClean="0">
                <a:hlinkClick r:id="rId2"/>
              </a:rPr>
              <a:t>https://www.mabskool.com/business-concepts/marketing-and-strategy-terms/11925-promotional-compaign.html</a:t>
            </a:r>
            <a:r>
              <a:rPr lang="en-US" dirty="0" smtClean="0"/>
              <a:t> )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980" y="4025900"/>
            <a:ext cx="427482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206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65760" y="1115199"/>
            <a:ext cx="54864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 smtClean="0"/>
              <a:t>* Advertising </a:t>
            </a:r>
          </a:p>
          <a:p>
            <a:pPr algn="l"/>
            <a:r>
              <a:rPr lang="en-US" sz="1600" dirty="0" smtClean="0"/>
              <a:t>* Sales </a:t>
            </a:r>
            <a:r>
              <a:rPr lang="en-US" sz="1600" dirty="0"/>
              <a:t>Promotion</a:t>
            </a:r>
            <a:br>
              <a:rPr lang="en-US" sz="1600" dirty="0"/>
            </a:br>
            <a:r>
              <a:rPr lang="en-US" sz="1600" dirty="0" smtClean="0"/>
              <a:t>* Events and Experiences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* Public Relations and </a:t>
            </a:r>
            <a:r>
              <a:rPr lang="en-US" sz="1600" dirty="0"/>
              <a:t>Publicity</a:t>
            </a:r>
            <a:br>
              <a:rPr lang="en-US" sz="1600" dirty="0"/>
            </a:br>
            <a:r>
              <a:rPr lang="en-US" sz="1600" dirty="0" smtClean="0"/>
              <a:t>* Direct and Interactive Marketing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* Word-of-Mouth Marketing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* Personal </a:t>
            </a:r>
            <a:r>
              <a:rPr lang="en-US" sz="1600" dirty="0"/>
              <a:t>Selling</a:t>
            </a:r>
            <a:br>
              <a:rPr lang="en-US" sz="1600" dirty="0"/>
            </a:br>
            <a:r>
              <a:rPr lang="en-US" sz="1600" dirty="0"/>
              <a:t>.(KOTLER&amp; KELLER, 2012, </a:t>
            </a:r>
            <a:r>
              <a:rPr lang="en-US" sz="1600" dirty="0" smtClean="0"/>
              <a:t>p:479)</a:t>
            </a: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  <a:p>
            <a:pPr algn="l"/>
            <a:r>
              <a:rPr lang="en-US" sz="1600" dirty="0"/>
              <a:t/>
            </a:r>
            <a:br>
              <a:rPr lang="en-US" sz="1600" dirty="0"/>
            </a:br>
            <a:endParaRPr lang="ar-SA" sz="1600" dirty="0"/>
          </a:p>
        </p:txBody>
      </p:sp>
      <p:sp>
        <p:nvSpPr>
          <p:cNvPr id="4" name="مستطيل 3"/>
          <p:cNvSpPr/>
          <p:nvPr/>
        </p:nvSpPr>
        <p:spPr>
          <a:xfrm>
            <a:off x="381000" y="653534"/>
            <a:ext cx="29161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u="sng" dirty="0"/>
              <a:t>Promotion of tools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26524"/>
            <a:ext cx="2153168" cy="149126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3525"/>
            <a:ext cx="2571271" cy="1617266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694" y="1880791"/>
            <a:ext cx="2370852" cy="1472009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546" y="1981042"/>
            <a:ext cx="2762250" cy="1657350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7" y="3209925"/>
            <a:ext cx="2596116" cy="1524000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9" y="4712455"/>
            <a:ext cx="2898634" cy="2108756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445" y="4925736"/>
            <a:ext cx="1895475" cy="1895475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183" y="3123485"/>
            <a:ext cx="2667000" cy="1696879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122" y="3638392"/>
            <a:ext cx="2254673" cy="1418033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577" y="4572000"/>
            <a:ext cx="1901388" cy="225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284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200" y="485447"/>
            <a:ext cx="6609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/>
              <a:t>Factors affect the choice of promotion tools</a:t>
            </a:r>
            <a:endParaRPr lang="ar-SA" sz="2400" b="1" u="sng" dirty="0"/>
          </a:p>
        </p:txBody>
      </p:sp>
      <p:sp>
        <p:nvSpPr>
          <p:cNvPr id="3" name="مربع نص 2"/>
          <p:cNvSpPr txBox="1"/>
          <p:nvPr/>
        </p:nvSpPr>
        <p:spPr>
          <a:xfrm>
            <a:off x="609600" y="1524000"/>
            <a:ext cx="6934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Factors for testing media tools are variables according to each product or service and each according to each company it’s capabilities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5922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2920" y="1295400"/>
            <a:ext cx="7239000" cy="535531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Advertising </a:t>
            </a:r>
          </a:p>
          <a:p>
            <a:pPr algn="l"/>
            <a:r>
              <a:rPr lang="en-US" dirty="0" smtClean="0"/>
              <a:t>Intended efforts to influence others to convince him of an idea , a good or an opinion , in order to change his behavior and deliberately influence , and included information that is not honest , accuracy or honesty in some kinds.</a:t>
            </a:r>
          </a:p>
          <a:p>
            <a:pPr algn="l"/>
            <a:r>
              <a:rPr lang="en-US" dirty="0" smtClean="0"/>
              <a:t>Gray propaganda to it some facts , adding to it some lies and not revealing the source, direction , goals (secret radio). (</a:t>
            </a:r>
            <a:r>
              <a:rPr lang="en-US" dirty="0" err="1" smtClean="0"/>
              <a:t>weziwezi-wepside</a:t>
            </a:r>
            <a:r>
              <a:rPr lang="en-US" dirty="0"/>
              <a:t> </a:t>
            </a:r>
            <a:r>
              <a:rPr lang="en-US" dirty="0" smtClean="0"/>
              <a:t>,2018)</a:t>
            </a:r>
          </a:p>
          <a:p>
            <a:pPr algn="l"/>
            <a:endParaRPr lang="en-US" dirty="0" smtClean="0"/>
          </a:p>
          <a:p>
            <a:pPr algn="l"/>
            <a:r>
              <a:rPr lang="en-US" b="1" dirty="0"/>
              <a:t>The importance of advertising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Advertising</a:t>
            </a:r>
            <a:r>
              <a:rPr lang="en-US" dirty="0"/>
              <a:t> is a portal to identify the </a:t>
            </a:r>
            <a:r>
              <a:rPr lang="en-US" dirty="0" smtClean="0"/>
              <a:t>company's </a:t>
            </a:r>
          </a:p>
          <a:p>
            <a:pPr algn="l"/>
            <a:r>
              <a:rPr lang="en-US" dirty="0" smtClean="0"/>
              <a:t>products </a:t>
            </a:r>
            <a:r>
              <a:rPr lang="en-US" dirty="0"/>
              <a:t>and </a:t>
            </a:r>
            <a:r>
              <a:rPr lang="en-US" dirty="0" smtClean="0"/>
              <a:t>services.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The ad addresses each segment of consumers </a:t>
            </a:r>
            <a:endParaRPr lang="en-US" dirty="0" smtClean="0"/>
          </a:p>
          <a:p>
            <a:pPr algn="l"/>
            <a:r>
              <a:rPr lang="en-US" dirty="0" smtClean="0"/>
              <a:t>with </a:t>
            </a:r>
            <a:r>
              <a:rPr lang="en-US" dirty="0"/>
              <a:t>a targeted </a:t>
            </a:r>
            <a:r>
              <a:rPr lang="en-US" dirty="0" smtClean="0"/>
              <a:t>message.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Advertising is widely </a:t>
            </a:r>
            <a:r>
              <a:rPr lang="en-US" dirty="0" smtClean="0"/>
              <a:t>spread.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Advertising is a way that can reduce </a:t>
            </a:r>
            <a:r>
              <a:rPr lang="en-US" dirty="0" smtClean="0"/>
              <a:t>long-term</a:t>
            </a:r>
          </a:p>
          <a:p>
            <a:pPr algn="l"/>
            <a:r>
              <a:rPr lang="en-US" dirty="0" smtClean="0"/>
              <a:t>Expenses.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algn="l"/>
            <a:r>
              <a:rPr lang="en-US" dirty="0" smtClean="0"/>
              <a:t>  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02920" y="609600"/>
            <a:ext cx="7543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u="sng" dirty="0" smtClean="0"/>
              <a:t>The difference between advertising and media ??</a:t>
            </a:r>
            <a:endParaRPr lang="ar-SA" sz="2400" b="1" u="sng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440788"/>
            <a:ext cx="3181391" cy="320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534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4800" y="457200"/>
            <a:ext cx="838200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Media</a:t>
            </a:r>
          </a:p>
          <a:p>
            <a:pPr algn="l"/>
            <a:r>
              <a:rPr lang="en-US" sz="2000" dirty="0" smtClean="0"/>
              <a:t>Media  </a:t>
            </a:r>
            <a:r>
              <a:rPr lang="en-US" sz="2000" dirty="0"/>
              <a:t>is a communication between the sender (media) and the future (the public) through a media, through which the media message is transmitted from one party to another.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b="1" dirty="0"/>
              <a:t>The importance of the media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Increase awareness among followers</a:t>
            </a:r>
            <a:br>
              <a:rPr lang="en-US" sz="2000" dirty="0"/>
            </a:br>
            <a:r>
              <a:rPr lang="en-US" sz="2000" dirty="0"/>
              <a:t>Education</a:t>
            </a:r>
            <a:br>
              <a:rPr lang="en-US" sz="2000" dirty="0"/>
            </a:br>
            <a:r>
              <a:rPr lang="en-US" sz="2000" dirty="0"/>
              <a:t>solving problems</a:t>
            </a:r>
            <a:br>
              <a:rPr lang="en-US" sz="2000" dirty="0"/>
            </a:br>
            <a:r>
              <a:rPr lang="en-US" sz="2000" dirty="0"/>
              <a:t>Ability to participate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l"/>
            <a:r>
              <a:rPr lang="en-US" sz="2000" dirty="0"/>
              <a:t/>
            </a:r>
            <a:br>
              <a:rPr lang="en-US" sz="2000" dirty="0"/>
            </a:br>
            <a:r>
              <a:rPr lang="en-US" sz="2000" u="sng" dirty="0">
                <a:hlinkClick r:id="rId2"/>
              </a:rPr>
              <a:t>https://weziwezi.com/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080801"/>
            <a:ext cx="4635500" cy="308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638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 smtClean="0"/>
              <a:t> </a:t>
            </a:r>
            <a:r>
              <a:rPr lang="en-US" sz="3200" dirty="0" smtClean="0"/>
              <a:t>References :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ar-SA" sz="32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98120" y="1600200"/>
            <a:ext cx="7467600" cy="67403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GB" dirty="0" smtClean="0">
                <a:hlinkClick r:id="rId2"/>
              </a:rPr>
              <a:t>1- https://www.merriam-webster.com/dictionary/promotion</a:t>
            </a:r>
            <a:endParaRPr lang="en-GB" dirty="0" smtClean="0"/>
          </a:p>
          <a:p>
            <a:pPr algn="l"/>
            <a:endParaRPr lang="en-GB" dirty="0"/>
          </a:p>
          <a:p>
            <a:pPr algn="l"/>
            <a:r>
              <a:rPr lang="en-US" dirty="0" smtClean="0"/>
              <a:t>2- (Marketing Management : </a:t>
            </a:r>
            <a:r>
              <a:rPr lang="en-US" dirty="0"/>
              <a:t>PHILIP </a:t>
            </a:r>
            <a:r>
              <a:rPr lang="en-US" dirty="0" smtClean="0"/>
              <a:t>KOTLER &amp; </a:t>
            </a:r>
            <a:r>
              <a:rPr lang="en-US" dirty="0"/>
              <a:t>KEVIN LANE </a:t>
            </a:r>
            <a:r>
              <a:rPr lang="en-US" dirty="0" smtClean="0"/>
              <a:t>KELLER, </a:t>
            </a:r>
            <a:r>
              <a:rPr lang="en-US" b="1" dirty="0"/>
              <a:t>Library of Congress Cataloging-in-Publication Data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Kotler</a:t>
            </a:r>
            <a:r>
              <a:rPr lang="en-US" dirty="0"/>
              <a:t>, Philip.</a:t>
            </a:r>
            <a:br>
              <a:rPr lang="en-US" dirty="0"/>
            </a:br>
            <a:r>
              <a:rPr lang="en-US" dirty="0"/>
              <a:t>Marketing management/Philip </a:t>
            </a:r>
            <a:r>
              <a:rPr lang="en-US" dirty="0" err="1"/>
              <a:t>Kotler</a:t>
            </a:r>
            <a:r>
              <a:rPr lang="en-US" dirty="0"/>
              <a:t>, Kevin Lane Keller. — 14th ed.</a:t>
            </a:r>
            <a:br>
              <a:rPr lang="en-US" dirty="0"/>
            </a:br>
            <a:r>
              <a:rPr lang="en-US" dirty="0"/>
              <a:t>p. cm.</a:t>
            </a:r>
            <a:br>
              <a:rPr lang="en-US" dirty="0"/>
            </a:br>
            <a:r>
              <a:rPr lang="en-US" dirty="0"/>
              <a:t>Includes bibliographical references and index.</a:t>
            </a:r>
            <a:br>
              <a:rPr lang="en-US" dirty="0"/>
            </a:br>
            <a:r>
              <a:rPr lang="en-US" dirty="0"/>
              <a:t>ISBN 978-0-13-210292-6</a:t>
            </a:r>
            <a:br>
              <a:rPr lang="en-US" dirty="0"/>
            </a:br>
            <a:r>
              <a:rPr lang="en-US" dirty="0"/>
              <a:t>1. Marketing—Management. I. Keller, Kevin Lane, 1956- II. Title.</a:t>
            </a:r>
            <a:br>
              <a:rPr lang="en-US" dirty="0"/>
            </a:br>
            <a:r>
              <a:rPr lang="en-US" dirty="0"/>
              <a:t>HF5415.13.K64 2012</a:t>
            </a:r>
            <a:br>
              <a:rPr lang="en-US" dirty="0"/>
            </a:br>
            <a:r>
              <a:rPr lang="en-US" dirty="0"/>
              <a:t>658.8—dc22 2010046655</a:t>
            </a:r>
            <a:br>
              <a:rPr lang="en-US" dirty="0"/>
            </a:br>
            <a:endParaRPr lang="en-US" dirty="0" smtClean="0"/>
          </a:p>
          <a:p>
            <a:pPr algn="l"/>
            <a:r>
              <a:rPr lang="en-US" dirty="0" smtClean="0"/>
              <a:t>3-  </a:t>
            </a:r>
            <a:r>
              <a:rPr lang="en-US" dirty="0"/>
              <a:t>( </a:t>
            </a:r>
            <a:r>
              <a:rPr lang="en-US" dirty="0">
                <a:hlinkClick r:id="rId3"/>
              </a:rPr>
              <a:t>https://www.mabskool.com/business-concepts/marketing-and-strategy-terms/11925-promotional-compaign.html</a:t>
            </a:r>
            <a:r>
              <a:rPr lang="en-US" dirty="0"/>
              <a:t> ) </a:t>
            </a:r>
            <a:br>
              <a:rPr lang="en-US" dirty="0"/>
            </a:br>
            <a:endParaRPr lang="ar-SA" dirty="0" smtClean="0"/>
          </a:p>
          <a:p>
            <a:pPr algn="l"/>
            <a:r>
              <a:rPr lang="ar-SA" dirty="0" smtClean="0"/>
              <a:t>4- </a:t>
            </a:r>
            <a:r>
              <a:rPr lang="en-US" u="sng" dirty="0">
                <a:hlinkClick r:id="rId4"/>
              </a:rPr>
              <a:t>https://weziwezi.com/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104576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أساسية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233</TotalTime>
  <Words>384</Words>
  <Application>Microsoft Office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Calibri</vt:lpstr>
      <vt:lpstr>黑体</vt:lpstr>
      <vt:lpstr>Tahoma</vt:lpstr>
      <vt:lpstr>Times New Roman</vt:lpstr>
      <vt:lpstr>أساسية</vt:lpstr>
      <vt:lpstr>Principles of Marketing  Research about a Promotion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References :       </vt:lpstr>
      <vt:lpstr>Any Questions ?  </vt:lpstr>
    </vt:vector>
  </TitlesOfParts>
  <Company>فراس الصعيو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123</dc:creator>
  <cp:lastModifiedBy>user</cp:lastModifiedBy>
  <cp:revision>28</cp:revision>
  <dcterms:created xsi:type="dcterms:W3CDTF">2019-01-06T20:19:11Z</dcterms:created>
  <dcterms:modified xsi:type="dcterms:W3CDTF">2019-01-12T07:24:56Z</dcterms:modified>
</cp:coreProperties>
</file>