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2" r:id="rId1"/>
  </p:sldMasterIdLst>
  <p:notesMasterIdLst>
    <p:notesMasterId r:id="rId16"/>
  </p:notesMasterIdLst>
  <p:sldIdLst>
    <p:sldId id="271" r:id="rId2"/>
    <p:sldId id="257" r:id="rId3"/>
    <p:sldId id="268" r:id="rId4"/>
    <p:sldId id="269" r:id="rId5"/>
    <p:sldId id="278" r:id="rId6"/>
    <p:sldId id="258" r:id="rId7"/>
    <p:sldId id="279" r:id="rId8"/>
    <p:sldId id="276" r:id="rId9"/>
    <p:sldId id="261" r:id="rId10"/>
    <p:sldId id="280" r:id="rId11"/>
    <p:sldId id="286" r:id="rId12"/>
    <p:sldId id="266" r:id="rId13"/>
    <p:sldId id="283" r:id="rId14"/>
    <p:sldId id="27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8FB1C34-D841-403B-B8C8-4F860E9807BE}">
          <p14:sldIdLst>
            <p14:sldId id="271"/>
            <p14:sldId id="257"/>
            <p14:sldId id="268"/>
            <p14:sldId id="269"/>
            <p14:sldId id="278"/>
            <p14:sldId id="258"/>
            <p14:sldId id="279"/>
            <p14:sldId id="276"/>
            <p14:sldId id="261"/>
            <p14:sldId id="280"/>
            <p14:sldId id="286"/>
          </p14:sldIdLst>
        </p14:section>
        <p14:section name="Untitled Section" id="{8625A268-BD26-4D80-BD7D-C31256394202}">
          <p14:sldIdLst>
            <p14:sldId id="266"/>
            <p14:sldId id="283"/>
            <p14:sldId id="27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jajmohamed97@yahoo.co.uk" initials="a" lastIdx="3" clrIdx="0">
    <p:extLst>
      <p:ext uri="{19B8F6BF-5375-455C-9EA6-DF929625EA0E}">
        <p15:presenceInfo xmlns:p15="http://schemas.microsoft.com/office/powerpoint/2012/main" userId="25b00f666ba4881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0069" autoAdjust="0"/>
  </p:normalViewPr>
  <p:slideViewPr>
    <p:cSldViewPr snapToGrid="0">
      <p:cViewPr varScale="1">
        <p:scale>
          <a:sx n="62" d="100"/>
          <a:sy n="62" d="100"/>
        </p:scale>
        <p:origin x="1056" y="60"/>
      </p:cViewPr>
      <p:guideLst/>
    </p:cSldViewPr>
  </p:slideViewPr>
  <p:notesTextViewPr>
    <p:cViewPr>
      <p:scale>
        <a:sx n="1" d="1"/>
        <a:sy n="1" d="1"/>
      </p:scale>
      <p:origin x="0" y="0"/>
    </p:cViewPr>
  </p:notesTextViewPr>
  <p:sorterViewPr>
    <p:cViewPr>
      <p:scale>
        <a:sx n="100" d="100"/>
        <a:sy n="100" d="100"/>
      </p:scale>
      <p:origin x="0" y="-30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4321375D-91CC-40DC-B631-4623DFC1004E}" type="datetimeFigureOut">
              <a:rPr lang="ar-LY" smtClean="0"/>
              <a:t>07/11/1443</a:t>
            </a:fld>
            <a:endParaRPr lang="ar-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CA85EEFC-A155-4BF7-8DB3-3FB0D2745AB5}" type="slidenum">
              <a:rPr lang="ar-LY" smtClean="0"/>
              <a:t>‹#›</a:t>
            </a:fld>
            <a:endParaRPr lang="ar-LY"/>
          </a:p>
        </p:txBody>
      </p:sp>
    </p:spTree>
    <p:extLst>
      <p:ext uri="{BB962C8B-B14F-4D97-AF65-F5344CB8AC3E}">
        <p14:creationId xmlns:p14="http://schemas.microsoft.com/office/powerpoint/2010/main" val="3794852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endParaRPr lang="ar-LY"/>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r>
              <a:rPr lang="ar-LY"/>
              <a:t>12</a:t>
            </a: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CA0B23C7-B119-47D9-8D3F-60E9B2DB431D}" type="slidenum">
              <a:rPr lang="ar-LY" smtClean="0"/>
              <a:t>‹#›</a:t>
            </a:fld>
            <a:endParaRPr lang="ar-LY"/>
          </a:p>
        </p:txBody>
      </p:sp>
    </p:spTree>
    <p:extLst>
      <p:ext uri="{BB962C8B-B14F-4D97-AF65-F5344CB8AC3E}">
        <p14:creationId xmlns:p14="http://schemas.microsoft.com/office/powerpoint/2010/main" val="250803243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ar-LY"/>
          </a:p>
        </p:txBody>
      </p:sp>
      <p:sp>
        <p:nvSpPr>
          <p:cNvPr id="5" name="Footer Placeholder 4"/>
          <p:cNvSpPr>
            <a:spLocks noGrp="1"/>
          </p:cNvSpPr>
          <p:nvPr>
            <p:ph type="ftr" sz="quarter" idx="11"/>
          </p:nvPr>
        </p:nvSpPr>
        <p:spPr/>
        <p:txBody>
          <a:bodyPr/>
          <a:lstStyle/>
          <a:p>
            <a:r>
              <a:rPr lang="ar-LY"/>
              <a:t>12</a:t>
            </a:r>
          </a:p>
        </p:txBody>
      </p:sp>
      <p:sp>
        <p:nvSpPr>
          <p:cNvPr id="6" name="Slide Number Placeholder 5"/>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1036907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ar-LY"/>
          </a:p>
        </p:txBody>
      </p:sp>
      <p:sp>
        <p:nvSpPr>
          <p:cNvPr id="5" name="Footer Placeholder 4"/>
          <p:cNvSpPr>
            <a:spLocks noGrp="1"/>
          </p:cNvSpPr>
          <p:nvPr>
            <p:ph type="ftr" sz="quarter" idx="11"/>
          </p:nvPr>
        </p:nvSpPr>
        <p:spPr/>
        <p:txBody>
          <a:bodyPr/>
          <a:lstStyle/>
          <a:p>
            <a:r>
              <a:rPr lang="ar-LY"/>
              <a:t>12</a:t>
            </a:r>
          </a:p>
        </p:txBody>
      </p:sp>
      <p:sp>
        <p:nvSpPr>
          <p:cNvPr id="6" name="Slide Number Placeholder 5"/>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3521028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ar-LY"/>
          </a:p>
        </p:txBody>
      </p:sp>
      <p:sp>
        <p:nvSpPr>
          <p:cNvPr id="8" name="Footer Placeholder 7"/>
          <p:cNvSpPr>
            <a:spLocks noGrp="1"/>
          </p:cNvSpPr>
          <p:nvPr>
            <p:ph type="ftr" sz="quarter" idx="11"/>
          </p:nvPr>
        </p:nvSpPr>
        <p:spPr/>
        <p:txBody>
          <a:bodyPr/>
          <a:lstStyle/>
          <a:p>
            <a:r>
              <a:rPr lang="ar-LY"/>
              <a:t>12</a:t>
            </a:r>
          </a:p>
        </p:txBody>
      </p:sp>
      <p:sp>
        <p:nvSpPr>
          <p:cNvPr id="9" name="Slide Number Placeholder 8"/>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1472196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endParaRPr lang="ar-LY"/>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r>
              <a:rPr lang="ar-LY"/>
              <a:t>12</a:t>
            </a:r>
          </a:p>
        </p:txBody>
      </p:sp>
      <p:sp>
        <p:nvSpPr>
          <p:cNvPr id="6" name="Slide Number Placeholder 5"/>
          <p:cNvSpPr>
            <a:spLocks noGrp="1"/>
          </p:cNvSpPr>
          <p:nvPr>
            <p:ph type="sldNum" sz="quarter" idx="12"/>
          </p:nvPr>
        </p:nvSpPr>
        <p:spPr>
          <a:xfrm>
            <a:off x="8604504" y="5211060"/>
            <a:ext cx="2112264" cy="228600"/>
          </a:xfrm>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187539220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ar-LY"/>
          </a:p>
        </p:txBody>
      </p:sp>
      <p:sp>
        <p:nvSpPr>
          <p:cNvPr id="6" name="Footer Placeholder 5"/>
          <p:cNvSpPr>
            <a:spLocks noGrp="1"/>
          </p:cNvSpPr>
          <p:nvPr>
            <p:ph type="ftr" sz="quarter" idx="11"/>
          </p:nvPr>
        </p:nvSpPr>
        <p:spPr/>
        <p:txBody>
          <a:bodyPr/>
          <a:lstStyle/>
          <a:p>
            <a:r>
              <a:rPr lang="ar-LY"/>
              <a:t>12</a:t>
            </a:r>
          </a:p>
        </p:txBody>
      </p:sp>
      <p:sp>
        <p:nvSpPr>
          <p:cNvPr id="7" name="Slide Number Placeholder 6"/>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287630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ar-LY"/>
          </a:p>
        </p:txBody>
      </p:sp>
      <p:sp>
        <p:nvSpPr>
          <p:cNvPr id="8" name="Footer Placeholder 7"/>
          <p:cNvSpPr>
            <a:spLocks noGrp="1"/>
          </p:cNvSpPr>
          <p:nvPr>
            <p:ph type="ftr" sz="quarter" idx="11"/>
          </p:nvPr>
        </p:nvSpPr>
        <p:spPr/>
        <p:txBody>
          <a:bodyPr/>
          <a:lstStyle/>
          <a:p>
            <a:r>
              <a:rPr lang="ar-LY"/>
              <a:t>12</a:t>
            </a:r>
          </a:p>
        </p:txBody>
      </p:sp>
      <p:sp>
        <p:nvSpPr>
          <p:cNvPr id="9" name="Slide Number Placeholder 8"/>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1724636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ar-LY"/>
          </a:p>
        </p:txBody>
      </p:sp>
      <p:sp>
        <p:nvSpPr>
          <p:cNvPr id="4" name="Footer Placeholder 3"/>
          <p:cNvSpPr>
            <a:spLocks noGrp="1"/>
          </p:cNvSpPr>
          <p:nvPr>
            <p:ph type="ftr" sz="quarter" idx="11"/>
          </p:nvPr>
        </p:nvSpPr>
        <p:spPr/>
        <p:txBody>
          <a:bodyPr/>
          <a:lstStyle/>
          <a:p>
            <a:r>
              <a:rPr lang="ar-LY"/>
              <a:t>12</a:t>
            </a:r>
          </a:p>
        </p:txBody>
      </p:sp>
      <p:sp>
        <p:nvSpPr>
          <p:cNvPr id="5" name="Slide Number Placeholder 4"/>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890579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LY"/>
          </a:p>
        </p:txBody>
      </p:sp>
      <p:sp>
        <p:nvSpPr>
          <p:cNvPr id="3" name="Footer Placeholder 2"/>
          <p:cNvSpPr>
            <a:spLocks noGrp="1"/>
          </p:cNvSpPr>
          <p:nvPr>
            <p:ph type="ftr" sz="quarter" idx="11"/>
          </p:nvPr>
        </p:nvSpPr>
        <p:spPr/>
        <p:txBody>
          <a:bodyPr/>
          <a:lstStyle/>
          <a:p>
            <a:r>
              <a:rPr lang="ar-LY"/>
              <a:t>12</a:t>
            </a:r>
          </a:p>
        </p:txBody>
      </p:sp>
      <p:sp>
        <p:nvSpPr>
          <p:cNvPr id="4" name="Slide Number Placeholder 3"/>
          <p:cNvSpPr>
            <a:spLocks noGrp="1"/>
          </p:cNvSpPr>
          <p:nvPr>
            <p:ph type="sldNum" sz="quarter" idx="12"/>
          </p:nvPr>
        </p:nvSpPr>
        <p:spPr/>
        <p:txBody>
          <a:bodyPr/>
          <a:lstStyle/>
          <a:p>
            <a:fld id="{CA0B23C7-B119-47D9-8D3F-60E9B2DB431D}" type="slidenum">
              <a:rPr lang="ar-LY" smtClean="0"/>
              <a:t>‹#›</a:t>
            </a:fld>
            <a:endParaRPr lang="ar-LY"/>
          </a:p>
        </p:txBody>
      </p:sp>
    </p:spTree>
    <p:extLst>
      <p:ext uri="{BB962C8B-B14F-4D97-AF65-F5344CB8AC3E}">
        <p14:creationId xmlns:p14="http://schemas.microsoft.com/office/powerpoint/2010/main" val="276002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endParaRPr lang="ar-LY"/>
          </a:p>
        </p:txBody>
      </p:sp>
      <p:sp>
        <p:nvSpPr>
          <p:cNvPr id="9" name="Footer Placeholder 8"/>
          <p:cNvSpPr>
            <a:spLocks noGrp="1"/>
          </p:cNvSpPr>
          <p:nvPr>
            <p:ph type="ftr" sz="quarter" idx="11"/>
          </p:nvPr>
        </p:nvSpPr>
        <p:spPr/>
        <p:txBody>
          <a:bodyPr/>
          <a:lstStyle>
            <a:lvl1pPr algn="r">
              <a:defRPr/>
            </a:lvl1pPr>
          </a:lstStyle>
          <a:p>
            <a:r>
              <a:rPr lang="ar-LY"/>
              <a:t>12</a:t>
            </a:r>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CA0B23C7-B119-47D9-8D3F-60E9B2DB431D}" type="slidenum">
              <a:rPr lang="ar-LY" smtClean="0"/>
              <a:t>‹#›</a:t>
            </a:fld>
            <a:endParaRPr lang="ar-LY"/>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2888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endParaRPr lang="ar-LY"/>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r>
              <a:rPr lang="ar-LY"/>
              <a:t>12</a:t>
            </a:r>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CA0B23C7-B119-47D9-8D3F-60E9B2DB431D}" type="slidenum">
              <a:rPr lang="ar-LY" smtClean="0"/>
              <a:t>‹#›</a:t>
            </a:fld>
            <a:endParaRPr lang="ar-LY"/>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6527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endParaRPr lang="ar-LY"/>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r>
              <a:rPr lang="ar-LY"/>
              <a:t>12</a:t>
            </a:r>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CA0B23C7-B119-47D9-8D3F-60E9B2DB431D}" type="slidenum">
              <a:rPr lang="ar-LY" smtClean="0"/>
              <a:t>‹#›</a:t>
            </a:fld>
            <a:endParaRPr lang="ar-LY"/>
          </a:p>
        </p:txBody>
      </p:sp>
    </p:spTree>
    <p:extLst>
      <p:ext uri="{BB962C8B-B14F-4D97-AF65-F5344CB8AC3E}">
        <p14:creationId xmlns:p14="http://schemas.microsoft.com/office/powerpoint/2010/main" val="2377589936"/>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hf hdr="0" ftr="0"/>
  <p:txStyles>
    <p:titleStyle>
      <a:lvl1pPr algn="l" defTabSz="914400" rtl="1"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D41C4E-E36A-47D5-BDB5-19C10CC4A3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73" y="196204"/>
            <a:ext cx="2047576" cy="1839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8174CD91-858B-4F7D-B844-150AB2764307}"/>
              </a:ext>
            </a:extLst>
          </p:cNvPr>
          <p:cNvSpPr/>
          <p:nvPr/>
        </p:nvSpPr>
        <p:spPr>
          <a:xfrm>
            <a:off x="2921923" y="2527070"/>
            <a:ext cx="6853735" cy="646331"/>
          </a:xfrm>
          <a:prstGeom prst="rect">
            <a:avLst/>
          </a:prstGeom>
          <a:noFill/>
        </p:spPr>
        <p:txBody>
          <a:bodyPr wrap="square" lIns="91440" tIns="45720" rIns="91440" bIns="45720">
            <a:spAutoFit/>
          </a:bodyPr>
          <a:lstStyle/>
          <a:p>
            <a:pPr algn="ctr"/>
            <a:r>
              <a:rPr lang="en-US" sz="3600" b="1" cap="none" spc="0" dirty="0">
                <a:ln w="13462">
                  <a:solidFill>
                    <a:schemeClr val="bg1"/>
                  </a:solidFill>
                  <a:prstDash val="solid"/>
                </a:ln>
                <a:solidFill>
                  <a:srgbClr val="002060"/>
                </a:solidFill>
                <a:effectLst>
                  <a:outerShdw dist="38100" dir="2700000" algn="bl" rotWithShape="0">
                    <a:schemeClr val="accent5"/>
                  </a:outerShdw>
                </a:effectLst>
                <a:cs typeface="+mj-cs"/>
              </a:rPr>
              <a:t>BREAST CANCER</a:t>
            </a:r>
            <a:endParaRPr lang="ar-LY" sz="3600" b="1" cap="none" spc="0" dirty="0">
              <a:ln w="13462">
                <a:solidFill>
                  <a:schemeClr val="bg1"/>
                </a:solidFill>
                <a:prstDash val="solid"/>
              </a:ln>
              <a:solidFill>
                <a:srgbClr val="002060"/>
              </a:solidFill>
              <a:effectLst>
                <a:outerShdw dist="38100" dir="2700000" algn="bl" rotWithShape="0">
                  <a:schemeClr val="accent5"/>
                </a:outerShdw>
              </a:effectLst>
            </a:endParaRPr>
          </a:p>
        </p:txBody>
      </p:sp>
      <p:sp>
        <p:nvSpPr>
          <p:cNvPr id="11" name="Slide Number Placeholder 10">
            <a:extLst>
              <a:ext uri="{FF2B5EF4-FFF2-40B4-BE49-F238E27FC236}">
                <a16:creationId xmlns:a16="http://schemas.microsoft.com/office/drawing/2014/main" id="{EC7CF65D-6EDB-49B0-B2F0-7F6D7EE3B203}"/>
              </a:ext>
            </a:extLst>
          </p:cNvPr>
          <p:cNvSpPr>
            <a:spLocks noGrp="1"/>
          </p:cNvSpPr>
          <p:nvPr>
            <p:ph type="sldNum" sz="quarter" idx="12"/>
          </p:nvPr>
        </p:nvSpPr>
        <p:spPr/>
        <p:txBody>
          <a:bodyPr/>
          <a:lstStyle/>
          <a:p>
            <a:fld id="{CA0B23C7-B119-47D9-8D3F-60E9B2DB431D}" type="slidenum">
              <a:rPr lang="ar-LY" smtClean="0"/>
              <a:t>1</a:t>
            </a:fld>
            <a:endParaRPr lang="ar-LY"/>
          </a:p>
        </p:txBody>
      </p:sp>
      <p:sp>
        <p:nvSpPr>
          <p:cNvPr id="6" name="TextBox 5">
            <a:extLst>
              <a:ext uri="{FF2B5EF4-FFF2-40B4-BE49-F238E27FC236}">
                <a16:creationId xmlns:a16="http://schemas.microsoft.com/office/drawing/2014/main" id="{6DBC397D-0F91-4A0D-9590-C67D9B5609F0}"/>
              </a:ext>
            </a:extLst>
          </p:cNvPr>
          <p:cNvSpPr txBox="1"/>
          <p:nvPr/>
        </p:nvSpPr>
        <p:spPr>
          <a:xfrm flipH="1">
            <a:off x="204657" y="3684600"/>
            <a:ext cx="4136417" cy="1938992"/>
          </a:xfrm>
          <a:prstGeom prst="rect">
            <a:avLst/>
          </a:prstGeom>
          <a:noFill/>
        </p:spPr>
        <p:txBody>
          <a:bodyPr wrap="square" rtlCol="1">
            <a:spAutoFit/>
          </a:bodyPr>
          <a:lstStyle/>
          <a:p>
            <a:r>
              <a:rPr lang="en-US" sz="2400" dirty="0">
                <a:solidFill>
                  <a:srgbClr val="002060"/>
                </a:solidFill>
              </a:rPr>
              <a:t>ST. Name</a:t>
            </a:r>
            <a:r>
              <a:rPr lang="en-US" sz="2400" dirty="0">
                <a:solidFill>
                  <a:srgbClr val="C00000"/>
                </a:solidFill>
              </a:rPr>
              <a:t>:</a:t>
            </a:r>
            <a:r>
              <a:rPr lang="en-US" dirty="0">
                <a:solidFill>
                  <a:srgbClr val="0070C0"/>
                </a:solidFill>
              </a:rPr>
              <a:t> Amira </a:t>
            </a:r>
            <a:r>
              <a:rPr lang="en-US" dirty="0" err="1">
                <a:solidFill>
                  <a:srgbClr val="0070C0"/>
                </a:solidFill>
              </a:rPr>
              <a:t>Ajaj</a:t>
            </a:r>
            <a:r>
              <a:rPr lang="en-US" dirty="0">
                <a:solidFill>
                  <a:srgbClr val="0070C0"/>
                </a:solidFill>
              </a:rPr>
              <a:t> Mansour </a:t>
            </a:r>
          </a:p>
          <a:p>
            <a:r>
              <a:rPr lang="en-US" sz="2400" dirty="0">
                <a:solidFill>
                  <a:srgbClr val="002060"/>
                </a:solidFill>
              </a:rPr>
              <a:t>ST.NO</a:t>
            </a:r>
            <a:r>
              <a:rPr lang="en-US" sz="2400" dirty="0">
                <a:solidFill>
                  <a:srgbClr val="C00000"/>
                </a:solidFill>
              </a:rPr>
              <a:t>: </a:t>
            </a:r>
            <a:r>
              <a:rPr lang="en-US" dirty="0">
                <a:solidFill>
                  <a:srgbClr val="0070C0"/>
                </a:solidFill>
              </a:rPr>
              <a:t>3378</a:t>
            </a:r>
          </a:p>
          <a:p>
            <a:r>
              <a:rPr lang="en-US" sz="2400" dirty="0">
                <a:solidFill>
                  <a:srgbClr val="002060"/>
                </a:solidFill>
              </a:rPr>
              <a:t>Year 1</a:t>
            </a:r>
            <a:r>
              <a:rPr lang="en-US" sz="2400" dirty="0">
                <a:solidFill>
                  <a:srgbClr val="C00000"/>
                </a:solidFill>
              </a:rPr>
              <a:t>:</a:t>
            </a:r>
            <a:r>
              <a:rPr lang="en-US" dirty="0">
                <a:solidFill>
                  <a:srgbClr val="0070C0"/>
                </a:solidFill>
              </a:rPr>
              <a:t> GBMS2</a:t>
            </a:r>
          </a:p>
          <a:p>
            <a:r>
              <a:rPr lang="en-US" sz="2400" dirty="0">
                <a:solidFill>
                  <a:srgbClr val="002060"/>
                </a:solidFill>
              </a:rPr>
              <a:t>Supervisor</a:t>
            </a:r>
            <a:r>
              <a:rPr lang="en-US" sz="2400" dirty="0">
                <a:solidFill>
                  <a:srgbClr val="C00000"/>
                </a:solidFill>
              </a:rPr>
              <a:t>:</a:t>
            </a:r>
            <a:r>
              <a:rPr lang="en-US" sz="2400" dirty="0">
                <a:solidFill>
                  <a:srgbClr val="0070C0"/>
                </a:solidFill>
              </a:rPr>
              <a:t> </a:t>
            </a:r>
            <a:r>
              <a:rPr lang="en-US" dirty="0">
                <a:solidFill>
                  <a:srgbClr val="0070C0"/>
                </a:solidFill>
              </a:rPr>
              <a:t>Fatma </a:t>
            </a:r>
            <a:r>
              <a:rPr lang="en-US" dirty="0" err="1">
                <a:solidFill>
                  <a:srgbClr val="0070C0"/>
                </a:solidFill>
              </a:rPr>
              <a:t>Elsaity</a:t>
            </a:r>
            <a:endParaRPr lang="en-US" dirty="0">
              <a:solidFill>
                <a:srgbClr val="0070C0"/>
              </a:solidFill>
            </a:endParaRPr>
          </a:p>
          <a:p>
            <a:r>
              <a:rPr lang="en-US" sz="2400" dirty="0">
                <a:solidFill>
                  <a:srgbClr val="002060"/>
                </a:solidFill>
              </a:rPr>
              <a:t>Date</a:t>
            </a:r>
            <a:r>
              <a:rPr lang="en-US" sz="2400" dirty="0">
                <a:solidFill>
                  <a:srgbClr val="C00000"/>
                </a:solidFill>
              </a:rPr>
              <a:t>: </a:t>
            </a:r>
            <a:r>
              <a:rPr lang="en-US" dirty="0">
                <a:solidFill>
                  <a:srgbClr val="0070C0"/>
                </a:solidFill>
              </a:rPr>
              <a:t>2022/05/12</a:t>
            </a:r>
          </a:p>
        </p:txBody>
      </p:sp>
      <p:pic>
        <p:nvPicPr>
          <p:cNvPr id="14" name="Picture 13">
            <a:extLst>
              <a:ext uri="{FF2B5EF4-FFF2-40B4-BE49-F238E27FC236}">
                <a16:creationId xmlns:a16="http://schemas.microsoft.com/office/drawing/2014/main" id="{61E50947-BA37-4C36-B4A9-EA4505F2351C}"/>
              </a:ext>
            </a:extLst>
          </p:cNvPr>
          <p:cNvPicPr>
            <a:picLocks noChangeAspect="1"/>
          </p:cNvPicPr>
          <p:nvPr/>
        </p:nvPicPr>
        <p:blipFill rotWithShape="1">
          <a:blip r:embed="rId3"/>
          <a:srcRect l="10134" t="24989" r="4965" b="24159"/>
          <a:stretch/>
        </p:blipFill>
        <p:spPr>
          <a:xfrm>
            <a:off x="10175344" y="146327"/>
            <a:ext cx="2016656" cy="1800200"/>
          </a:xfrm>
          <a:prstGeom prst="rect">
            <a:avLst/>
          </a:prstGeom>
        </p:spPr>
      </p:pic>
      <p:sp>
        <p:nvSpPr>
          <p:cNvPr id="17" name="TextBox 16">
            <a:extLst>
              <a:ext uri="{FF2B5EF4-FFF2-40B4-BE49-F238E27FC236}">
                <a16:creationId xmlns:a16="http://schemas.microsoft.com/office/drawing/2014/main" id="{7C5B89FB-2CAF-460B-B6ED-BB8CEEF2A847}"/>
              </a:ext>
            </a:extLst>
          </p:cNvPr>
          <p:cNvSpPr txBox="1"/>
          <p:nvPr/>
        </p:nvSpPr>
        <p:spPr>
          <a:xfrm>
            <a:off x="5873858" y="3357741"/>
            <a:ext cx="45719" cy="369332"/>
          </a:xfrm>
          <a:prstGeom prst="rect">
            <a:avLst/>
          </a:prstGeom>
          <a:noFill/>
        </p:spPr>
        <p:txBody>
          <a:bodyPr wrap="square" rtlCol="1">
            <a:spAutoFit/>
          </a:bodyPr>
          <a:lstStyle/>
          <a:p>
            <a:endParaRPr lang="ar-LY" dirty="0"/>
          </a:p>
        </p:txBody>
      </p:sp>
      <p:sp>
        <p:nvSpPr>
          <p:cNvPr id="30" name="TextBox 29">
            <a:extLst>
              <a:ext uri="{FF2B5EF4-FFF2-40B4-BE49-F238E27FC236}">
                <a16:creationId xmlns:a16="http://schemas.microsoft.com/office/drawing/2014/main" id="{D8DF401D-5E20-4868-AE98-9FE048A973FA}"/>
              </a:ext>
            </a:extLst>
          </p:cNvPr>
          <p:cNvSpPr txBox="1"/>
          <p:nvPr/>
        </p:nvSpPr>
        <p:spPr>
          <a:xfrm>
            <a:off x="5828139" y="3454541"/>
            <a:ext cx="45719" cy="369332"/>
          </a:xfrm>
          <a:prstGeom prst="rect">
            <a:avLst/>
          </a:prstGeom>
          <a:noFill/>
        </p:spPr>
        <p:txBody>
          <a:bodyPr wrap="square" rtlCol="1">
            <a:spAutoFit/>
          </a:bodyPr>
          <a:lstStyle/>
          <a:p>
            <a:endParaRPr lang="ar-LY" dirty="0"/>
          </a:p>
        </p:txBody>
      </p:sp>
      <p:sp>
        <p:nvSpPr>
          <p:cNvPr id="3" name="Rectangle 2">
            <a:extLst>
              <a:ext uri="{FF2B5EF4-FFF2-40B4-BE49-F238E27FC236}">
                <a16:creationId xmlns:a16="http://schemas.microsoft.com/office/drawing/2014/main" id="{7404C549-4B94-44D1-91C5-F739359844CE}"/>
              </a:ext>
            </a:extLst>
          </p:cNvPr>
          <p:cNvSpPr/>
          <p:nvPr/>
        </p:nvSpPr>
        <p:spPr>
          <a:xfrm>
            <a:off x="3092335" y="532015"/>
            <a:ext cx="6301047" cy="1569660"/>
          </a:xfrm>
          <a:prstGeom prst="rect">
            <a:avLst/>
          </a:prstGeom>
          <a:noFill/>
        </p:spPr>
        <p:txBody>
          <a:bodyPr wrap="square" lIns="91440" tIns="45720" rIns="91440" bIns="45720">
            <a:spAutoFit/>
          </a:bodyPr>
          <a:lstStyle/>
          <a:p>
            <a:pPr algn="ctr"/>
            <a:r>
              <a:rPr lang="en-US" sz="9600" b="0" cap="none" spc="0" dirty="0">
                <a:ln w="0"/>
                <a:solidFill>
                  <a:srgbClr val="002060"/>
                </a:solidFill>
                <a:effectLst/>
              </a:rPr>
              <a:t>CANCER</a:t>
            </a:r>
            <a:endParaRPr lang="ar-LY" sz="9600" b="0" cap="none" spc="0" dirty="0">
              <a:ln w="0"/>
              <a:solidFill>
                <a:srgbClr val="002060"/>
              </a:solidFill>
              <a:effectLst/>
            </a:endParaRPr>
          </a:p>
        </p:txBody>
      </p:sp>
      <p:pic>
        <p:nvPicPr>
          <p:cNvPr id="13" name="Picture 12">
            <a:extLst>
              <a:ext uri="{FF2B5EF4-FFF2-40B4-BE49-F238E27FC236}">
                <a16:creationId xmlns:a16="http://schemas.microsoft.com/office/drawing/2014/main" id="{F47CBF6B-0385-4469-B49C-F6430781CC8F}"/>
              </a:ext>
            </a:extLst>
          </p:cNvPr>
          <p:cNvPicPr>
            <a:picLocks noChangeAspect="1"/>
          </p:cNvPicPr>
          <p:nvPr/>
        </p:nvPicPr>
        <p:blipFill>
          <a:blip r:embed="rId4"/>
          <a:stretch>
            <a:fillRect/>
          </a:stretch>
        </p:blipFill>
        <p:spPr>
          <a:xfrm>
            <a:off x="53744" y="5730853"/>
            <a:ext cx="2026111" cy="895171"/>
          </a:xfrm>
          <a:prstGeom prst="rect">
            <a:avLst/>
          </a:prstGeom>
        </p:spPr>
      </p:pic>
      <p:pic>
        <p:nvPicPr>
          <p:cNvPr id="4" name="Picture 3">
            <a:extLst>
              <a:ext uri="{FF2B5EF4-FFF2-40B4-BE49-F238E27FC236}">
                <a16:creationId xmlns:a16="http://schemas.microsoft.com/office/drawing/2014/main" id="{016F4AF5-2F92-4AB4-962A-BB3EA5052566}"/>
              </a:ext>
            </a:extLst>
          </p:cNvPr>
          <p:cNvPicPr>
            <a:picLocks noChangeAspect="1"/>
          </p:cNvPicPr>
          <p:nvPr/>
        </p:nvPicPr>
        <p:blipFill>
          <a:blip r:embed="rId5"/>
          <a:stretch>
            <a:fillRect/>
          </a:stretch>
        </p:blipFill>
        <p:spPr>
          <a:xfrm>
            <a:off x="8366757" y="3173401"/>
            <a:ext cx="3620585" cy="3169679"/>
          </a:xfrm>
          <a:prstGeom prst="rect">
            <a:avLst/>
          </a:prstGeom>
        </p:spPr>
      </p:pic>
    </p:spTree>
    <p:extLst>
      <p:ext uri="{BB962C8B-B14F-4D97-AF65-F5344CB8AC3E}">
        <p14:creationId xmlns:p14="http://schemas.microsoft.com/office/powerpoint/2010/main" val="27670548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80">
                                          <p:stCondLst>
                                            <p:cond delay="0"/>
                                          </p:stCondLst>
                                        </p:cTn>
                                        <p:tgtEl>
                                          <p:spTgt spid="3">
                                            <p:txEl>
                                              <p:pRg st="0" end="0"/>
                                            </p:txEl>
                                          </p:spTgt>
                                        </p:tgtEl>
                                      </p:cBhvr>
                                    </p:animEffect>
                                    <p:anim calcmode="lin" valueType="num">
                                      <p:cBhvr>
                                        <p:cTn id="20"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0" end="0"/>
                                            </p:txEl>
                                          </p:spTgt>
                                        </p:tgtEl>
                                      </p:cBhvr>
                                      <p:to x="100000" y="60000"/>
                                    </p:animScale>
                                    <p:animScale>
                                      <p:cBhvr>
                                        <p:cTn id="26" dur="166" decel="50000">
                                          <p:stCondLst>
                                            <p:cond delay="676"/>
                                          </p:stCondLst>
                                        </p:cTn>
                                        <p:tgtEl>
                                          <p:spTgt spid="3">
                                            <p:txEl>
                                              <p:pRg st="0" end="0"/>
                                            </p:txEl>
                                          </p:spTgt>
                                        </p:tgtEl>
                                      </p:cBhvr>
                                      <p:to x="100000" y="100000"/>
                                    </p:animScale>
                                    <p:animScale>
                                      <p:cBhvr>
                                        <p:cTn id="27" dur="26">
                                          <p:stCondLst>
                                            <p:cond delay="1312"/>
                                          </p:stCondLst>
                                        </p:cTn>
                                        <p:tgtEl>
                                          <p:spTgt spid="3">
                                            <p:txEl>
                                              <p:pRg st="0" end="0"/>
                                            </p:txEl>
                                          </p:spTgt>
                                        </p:tgtEl>
                                      </p:cBhvr>
                                      <p:to x="100000" y="80000"/>
                                    </p:animScale>
                                    <p:animScale>
                                      <p:cBhvr>
                                        <p:cTn id="28" dur="166" decel="50000">
                                          <p:stCondLst>
                                            <p:cond delay="1338"/>
                                          </p:stCondLst>
                                        </p:cTn>
                                        <p:tgtEl>
                                          <p:spTgt spid="3">
                                            <p:txEl>
                                              <p:pRg st="0" end="0"/>
                                            </p:txEl>
                                          </p:spTgt>
                                        </p:tgtEl>
                                      </p:cBhvr>
                                      <p:to x="100000" y="100000"/>
                                    </p:animScale>
                                    <p:animScale>
                                      <p:cBhvr>
                                        <p:cTn id="29" dur="26">
                                          <p:stCondLst>
                                            <p:cond delay="1642"/>
                                          </p:stCondLst>
                                        </p:cTn>
                                        <p:tgtEl>
                                          <p:spTgt spid="3">
                                            <p:txEl>
                                              <p:pRg st="0" end="0"/>
                                            </p:txEl>
                                          </p:spTgt>
                                        </p:tgtEl>
                                      </p:cBhvr>
                                      <p:to x="100000" y="90000"/>
                                    </p:animScale>
                                    <p:animScale>
                                      <p:cBhvr>
                                        <p:cTn id="30" dur="166" decel="50000">
                                          <p:stCondLst>
                                            <p:cond delay="1668"/>
                                          </p:stCondLst>
                                        </p:cTn>
                                        <p:tgtEl>
                                          <p:spTgt spid="3">
                                            <p:txEl>
                                              <p:pRg st="0" end="0"/>
                                            </p:txEl>
                                          </p:spTgt>
                                        </p:tgtEl>
                                      </p:cBhvr>
                                      <p:to x="100000" y="100000"/>
                                    </p:animScale>
                                    <p:animScale>
                                      <p:cBhvr>
                                        <p:cTn id="31" dur="26">
                                          <p:stCondLst>
                                            <p:cond delay="1808"/>
                                          </p:stCondLst>
                                        </p:cTn>
                                        <p:tgtEl>
                                          <p:spTgt spid="3">
                                            <p:txEl>
                                              <p:pRg st="0" end="0"/>
                                            </p:txEl>
                                          </p:spTgt>
                                        </p:tgtEl>
                                      </p:cBhvr>
                                      <p:to x="100000" y="95000"/>
                                    </p:animScale>
                                    <p:animScale>
                                      <p:cBhvr>
                                        <p:cTn id="32" dur="166" decel="50000">
                                          <p:stCondLst>
                                            <p:cond delay="1834"/>
                                          </p:stCondLst>
                                        </p:cTn>
                                        <p:tgtEl>
                                          <p:spTgt spid="3">
                                            <p:txEl>
                                              <p:pRg st="0" end="0"/>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circle(in)">
                                      <p:cBhvr>
                                        <p:cTn id="37" dur="20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barn(inVertical)">
                                      <p:cBhvr>
                                        <p:cTn id="42" dur="500"/>
                                        <p:tgtEl>
                                          <p:spTgt spid="6">
                                            <p:txEl>
                                              <p:pRg st="0" end="0"/>
                                            </p:txEl>
                                          </p:spTgt>
                                        </p:tgtEl>
                                      </p:cBhvr>
                                    </p:animEffect>
                                  </p:childTnLst>
                                </p:cTn>
                              </p:par>
                              <p:par>
                                <p:cTn id="43" presetID="16" presetClass="entr" presetSubtype="21" fill="hold" nodeType="withEffect">
                                  <p:stCondLst>
                                    <p:cond delay="0"/>
                                  </p:stCondLst>
                                  <p:childTnLst>
                                    <p:set>
                                      <p:cBhvr>
                                        <p:cTn id="44" dur="1" fill="hold">
                                          <p:stCondLst>
                                            <p:cond delay="0"/>
                                          </p:stCondLst>
                                        </p:cTn>
                                        <p:tgtEl>
                                          <p:spTgt spid="6">
                                            <p:txEl>
                                              <p:pRg st="1" end="1"/>
                                            </p:txEl>
                                          </p:spTgt>
                                        </p:tgtEl>
                                        <p:attrNameLst>
                                          <p:attrName>style.visibility</p:attrName>
                                        </p:attrNameLst>
                                      </p:cBhvr>
                                      <p:to>
                                        <p:strVal val="visible"/>
                                      </p:to>
                                    </p:set>
                                    <p:animEffect transition="in" filter="barn(inVertical)">
                                      <p:cBhvr>
                                        <p:cTn id="45" dur="500"/>
                                        <p:tgtEl>
                                          <p:spTgt spid="6">
                                            <p:txEl>
                                              <p:pRg st="1" end="1"/>
                                            </p:txEl>
                                          </p:spTgt>
                                        </p:tgtEl>
                                      </p:cBhvr>
                                    </p:animEffect>
                                  </p:childTnLst>
                                </p:cTn>
                              </p:par>
                              <p:par>
                                <p:cTn id="46" presetID="16" presetClass="entr" presetSubtype="21" fill="hold" nodeType="withEffect">
                                  <p:stCondLst>
                                    <p:cond delay="0"/>
                                  </p:stCondLst>
                                  <p:childTnLst>
                                    <p:set>
                                      <p:cBhvr>
                                        <p:cTn id="47" dur="1" fill="hold">
                                          <p:stCondLst>
                                            <p:cond delay="0"/>
                                          </p:stCondLst>
                                        </p:cTn>
                                        <p:tgtEl>
                                          <p:spTgt spid="6">
                                            <p:txEl>
                                              <p:pRg st="2" end="2"/>
                                            </p:txEl>
                                          </p:spTgt>
                                        </p:tgtEl>
                                        <p:attrNameLst>
                                          <p:attrName>style.visibility</p:attrName>
                                        </p:attrNameLst>
                                      </p:cBhvr>
                                      <p:to>
                                        <p:strVal val="visible"/>
                                      </p:to>
                                    </p:set>
                                    <p:animEffect transition="in" filter="barn(inVertical)">
                                      <p:cBhvr>
                                        <p:cTn id="48" dur="500"/>
                                        <p:tgtEl>
                                          <p:spTgt spid="6">
                                            <p:txEl>
                                              <p:pRg st="2" end="2"/>
                                            </p:txEl>
                                          </p:spTgt>
                                        </p:tgtEl>
                                      </p:cBhvr>
                                    </p:animEffect>
                                  </p:childTnLst>
                                </p:cTn>
                              </p:par>
                              <p:par>
                                <p:cTn id="49" presetID="16" presetClass="entr" presetSubtype="21" fill="hold" nodeType="with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animEffect transition="in" filter="barn(inVertical)">
                                      <p:cBhvr>
                                        <p:cTn id="51" dur="500"/>
                                        <p:tgtEl>
                                          <p:spTgt spid="6">
                                            <p:txEl>
                                              <p:pRg st="3" end="3"/>
                                            </p:txEl>
                                          </p:spTgt>
                                        </p:tgtEl>
                                      </p:cBhvr>
                                    </p:animEffect>
                                  </p:childTnLst>
                                </p:cTn>
                              </p:par>
                              <p:par>
                                <p:cTn id="52" presetID="16" presetClass="entr" presetSubtype="21" fill="hold" nodeType="with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animEffect transition="in" filter="barn(inVertical)">
                                      <p:cBhvr>
                                        <p:cTn id="5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63AB15-B78F-42C6-9601-092A7ADC445C}"/>
              </a:ext>
            </a:extLst>
          </p:cNvPr>
          <p:cNvSpPr>
            <a:spLocks noGrp="1"/>
          </p:cNvSpPr>
          <p:nvPr>
            <p:ph type="sldNum" sz="quarter" idx="12"/>
          </p:nvPr>
        </p:nvSpPr>
        <p:spPr/>
        <p:txBody>
          <a:bodyPr/>
          <a:lstStyle/>
          <a:p>
            <a:fld id="{CA0B23C7-B119-47D9-8D3F-60E9B2DB431D}" type="slidenum">
              <a:rPr lang="ar-LY" smtClean="0"/>
              <a:t>10</a:t>
            </a:fld>
            <a:endParaRPr lang="ar-LY"/>
          </a:p>
        </p:txBody>
      </p:sp>
      <p:pic>
        <p:nvPicPr>
          <p:cNvPr id="5124" name="Picture 4" descr="Woman with food for breast cancer prevention Vector Image">
            <a:extLst>
              <a:ext uri="{FF2B5EF4-FFF2-40B4-BE49-F238E27FC236}">
                <a16:creationId xmlns:a16="http://schemas.microsoft.com/office/drawing/2014/main" id="{C9006044-00A0-45B1-922D-CE35FDDAA2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9855" y="194872"/>
            <a:ext cx="9267699" cy="58611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B534B13-211E-4F46-9B23-E96B0AAFF44A}"/>
              </a:ext>
            </a:extLst>
          </p:cNvPr>
          <p:cNvPicPr>
            <a:picLocks noChangeAspect="1"/>
          </p:cNvPicPr>
          <p:nvPr/>
        </p:nvPicPr>
        <p:blipFill>
          <a:blip r:embed="rId3"/>
          <a:stretch>
            <a:fillRect/>
          </a:stretch>
        </p:blipFill>
        <p:spPr>
          <a:xfrm>
            <a:off x="53744" y="5730853"/>
            <a:ext cx="2026111" cy="895171"/>
          </a:xfrm>
          <a:prstGeom prst="rect">
            <a:avLst/>
          </a:prstGeom>
        </p:spPr>
      </p:pic>
    </p:spTree>
    <p:extLst>
      <p:ext uri="{BB962C8B-B14F-4D97-AF65-F5344CB8AC3E}">
        <p14:creationId xmlns:p14="http://schemas.microsoft.com/office/powerpoint/2010/main" val="163778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fltVal val="0"/>
                                          </p:val>
                                        </p:tav>
                                        <p:tav tm="100000">
                                          <p:val>
                                            <p:strVal val="#ppt_w"/>
                                          </p:val>
                                        </p:tav>
                                      </p:tavLst>
                                    </p:anim>
                                    <p:anim calcmode="lin" valueType="num">
                                      <p:cBhvr>
                                        <p:cTn id="8" dur="1000" fill="hold"/>
                                        <p:tgtEl>
                                          <p:spTgt spid="5124"/>
                                        </p:tgtEl>
                                        <p:attrNameLst>
                                          <p:attrName>ppt_h</p:attrName>
                                        </p:attrNameLst>
                                      </p:cBhvr>
                                      <p:tavLst>
                                        <p:tav tm="0">
                                          <p:val>
                                            <p:fltVal val="0"/>
                                          </p:val>
                                        </p:tav>
                                        <p:tav tm="100000">
                                          <p:val>
                                            <p:strVal val="#ppt_h"/>
                                          </p:val>
                                        </p:tav>
                                      </p:tavLst>
                                    </p:anim>
                                    <p:anim calcmode="lin" valueType="num">
                                      <p:cBhvr>
                                        <p:cTn id="9" dur="1000" fill="hold"/>
                                        <p:tgtEl>
                                          <p:spTgt spid="5124"/>
                                        </p:tgtEl>
                                        <p:attrNameLst>
                                          <p:attrName>style.rotation</p:attrName>
                                        </p:attrNameLst>
                                      </p:cBhvr>
                                      <p:tavLst>
                                        <p:tav tm="0">
                                          <p:val>
                                            <p:fltVal val="90"/>
                                          </p:val>
                                        </p:tav>
                                        <p:tav tm="100000">
                                          <p:val>
                                            <p:fltVal val="0"/>
                                          </p:val>
                                        </p:tav>
                                      </p:tavLst>
                                    </p:anim>
                                    <p:animEffect transition="in" filter="fade">
                                      <p:cBhvr>
                                        <p:cTn id="10" dur="1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0051E-4F91-4C29-8BA8-335F2150CEBD}"/>
              </a:ext>
            </a:extLst>
          </p:cNvPr>
          <p:cNvSpPr>
            <a:spLocks noGrp="1"/>
          </p:cNvSpPr>
          <p:nvPr>
            <p:ph type="title"/>
          </p:nvPr>
        </p:nvSpPr>
        <p:spPr>
          <a:xfrm>
            <a:off x="1066800" y="611598"/>
            <a:ext cx="10058400" cy="1371600"/>
          </a:xfrm>
        </p:spPr>
        <p:txBody>
          <a:bodyPr>
            <a:normAutofit/>
          </a:bodyPr>
          <a:lstStyle/>
          <a:p>
            <a:pPr marL="571500" indent="-571500" rtl="0">
              <a:buFont typeface="Wingdings" panose="05000000000000000000" pitchFamily="2" charset="2"/>
              <a:buChar char="v"/>
            </a:pPr>
            <a:r>
              <a:rPr lang="en-US" sz="4000" b="1" dirty="0">
                <a:solidFill>
                  <a:srgbClr val="002060"/>
                </a:solidFill>
              </a:rPr>
              <a:t>Conclusion</a:t>
            </a:r>
            <a:endParaRPr lang="ar-LY" sz="4000" b="1" dirty="0">
              <a:solidFill>
                <a:srgbClr val="002060"/>
              </a:solidFill>
            </a:endParaRPr>
          </a:p>
        </p:txBody>
      </p:sp>
      <p:sp>
        <p:nvSpPr>
          <p:cNvPr id="3" name="Content Placeholder 2">
            <a:extLst>
              <a:ext uri="{FF2B5EF4-FFF2-40B4-BE49-F238E27FC236}">
                <a16:creationId xmlns:a16="http://schemas.microsoft.com/office/drawing/2014/main" id="{F2BF5943-7A3C-4922-826F-E6C14D1ACF08}"/>
              </a:ext>
            </a:extLst>
          </p:cNvPr>
          <p:cNvSpPr>
            <a:spLocks noGrp="1"/>
          </p:cNvSpPr>
          <p:nvPr>
            <p:ph idx="1"/>
          </p:nvPr>
        </p:nvSpPr>
        <p:spPr>
          <a:xfrm>
            <a:off x="1066800" y="1053885"/>
            <a:ext cx="10058399" cy="4981155"/>
          </a:xfrm>
        </p:spPr>
        <p:txBody>
          <a:bodyPr>
            <a:normAutofit/>
          </a:bodyPr>
          <a:lstStyle/>
          <a:p>
            <a:pPr marL="0" indent="0" algn="l" rtl="0">
              <a:buClr>
                <a:srgbClr val="002060"/>
              </a:buClr>
              <a:buNone/>
            </a:pPr>
            <a:endParaRPr lang="en-US" sz="3600" b="1" i="0" dirty="0">
              <a:solidFill>
                <a:srgbClr val="337AB7"/>
              </a:solidFill>
              <a:effectLst/>
              <a:latin typeface="Helvetica Neue"/>
            </a:endParaRPr>
          </a:p>
          <a:p>
            <a:pPr algn="l" rtl="0">
              <a:buClr>
                <a:srgbClr val="002060"/>
              </a:buClr>
              <a:buFont typeface="Wingdings" panose="05000000000000000000" pitchFamily="2" charset="2"/>
              <a:buChar char="Ø"/>
            </a:pPr>
            <a:r>
              <a:rPr lang="en-US" sz="2800" b="0" i="0" dirty="0">
                <a:solidFill>
                  <a:srgbClr val="0070C0"/>
                </a:solidFill>
                <a:effectLst/>
                <a:latin typeface="Helvetica Neue"/>
              </a:rPr>
              <a:t>Breast cancer is the most common type of cancer among women, the risk of breast cancer increases with age, it is most common after the age of 50.</a:t>
            </a:r>
          </a:p>
          <a:p>
            <a:pPr algn="l" rtl="0">
              <a:buClr>
                <a:srgbClr val="002060"/>
              </a:buClr>
              <a:buFont typeface="Wingdings" panose="05000000000000000000" pitchFamily="2" charset="2"/>
              <a:buChar char="Ø"/>
            </a:pPr>
            <a:r>
              <a:rPr lang="en-US" sz="2800" b="0" i="0" dirty="0">
                <a:solidFill>
                  <a:srgbClr val="0070C0"/>
                </a:solidFill>
                <a:effectLst/>
                <a:latin typeface="Helvetica Neue"/>
              </a:rPr>
              <a:t>The most frequent type of breast cancer is that starting in the ducts (ductal cancer). </a:t>
            </a:r>
          </a:p>
          <a:p>
            <a:pPr algn="l" rtl="0">
              <a:buClr>
                <a:srgbClr val="002060"/>
              </a:buClr>
              <a:buFont typeface="Wingdings" panose="05000000000000000000" pitchFamily="2" charset="2"/>
              <a:buChar char="Ø"/>
            </a:pPr>
            <a:r>
              <a:rPr lang="en-US" sz="2800" b="0" i="0" dirty="0">
                <a:solidFill>
                  <a:srgbClr val="0070C0"/>
                </a:solidFill>
                <a:effectLst/>
                <a:latin typeface="Helvetica Neue"/>
              </a:rPr>
              <a:t>The less common is Inflammatory breast cancer which causes the breast to be red, and swollen. </a:t>
            </a:r>
          </a:p>
          <a:p>
            <a:pPr algn="l"/>
            <a:endParaRPr lang="en-US" sz="2800" b="0" i="0" dirty="0">
              <a:solidFill>
                <a:srgbClr val="333333"/>
              </a:solidFill>
              <a:effectLst/>
              <a:latin typeface="Helvetica Neue"/>
            </a:endParaRPr>
          </a:p>
          <a:p>
            <a:pPr algn="l"/>
            <a:endParaRPr lang="ar-LY" dirty="0"/>
          </a:p>
        </p:txBody>
      </p:sp>
      <p:sp>
        <p:nvSpPr>
          <p:cNvPr id="5" name="Slide Number Placeholder 4">
            <a:extLst>
              <a:ext uri="{FF2B5EF4-FFF2-40B4-BE49-F238E27FC236}">
                <a16:creationId xmlns:a16="http://schemas.microsoft.com/office/drawing/2014/main" id="{C42558CA-EAB8-45ED-BA40-D32A28EABD06}"/>
              </a:ext>
            </a:extLst>
          </p:cNvPr>
          <p:cNvSpPr>
            <a:spLocks noGrp="1"/>
          </p:cNvSpPr>
          <p:nvPr>
            <p:ph type="sldNum" sz="quarter" idx="12"/>
          </p:nvPr>
        </p:nvSpPr>
        <p:spPr/>
        <p:txBody>
          <a:bodyPr/>
          <a:lstStyle/>
          <a:p>
            <a:fld id="{CA0B23C7-B119-47D9-8D3F-60E9B2DB431D}" type="slidenum">
              <a:rPr lang="ar-LY" smtClean="0"/>
              <a:t>11</a:t>
            </a:fld>
            <a:endParaRPr lang="ar-LY"/>
          </a:p>
        </p:txBody>
      </p:sp>
      <p:pic>
        <p:nvPicPr>
          <p:cNvPr id="8" name="Picture 7">
            <a:extLst>
              <a:ext uri="{FF2B5EF4-FFF2-40B4-BE49-F238E27FC236}">
                <a16:creationId xmlns:a16="http://schemas.microsoft.com/office/drawing/2014/main" id="{BB1F999F-191D-4351-A2D8-1F447D8EA2DC}"/>
              </a:ext>
            </a:extLst>
          </p:cNvPr>
          <p:cNvPicPr>
            <a:picLocks noChangeAspect="1"/>
          </p:cNvPicPr>
          <p:nvPr/>
        </p:nvPicPr>
        <p:blipFill>
          <a:blip r:embed="rId2"/>
          <a:stretch>
            <a:fillRect/>
          </a:stretch>
        </p:blipFill>
        <p:spPr>
          <a:xfrm>
            <a:off x="53744" y="5730853"/>
            <a:ext cx="2026111" cy="895171"/>
          </a:xfrm>
          <a:prstGeom prst="rect">
            <a:avLst/>
          </a:prstGeom>
        </p:spPr>
      </p:pic>
    </p:spTree>
    <p:extLst>
      <p:ext uri="{BB962C8B-B14F-4D97-AF65-F5344CB8AC3E}">
        <p14:creationId xmlns:p14="http://schemas.microsoft.com/office/powerpoint/2010/main" val="1011844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404B3-CA1A-41FE-B46F-3FA11908A789}"/>
              </a:ext>
            </a:extLst>
          </p:cNvPr>
          <p:cNvSpPr>
            <a:spLocks noGrp="1"/>
          </p:cNvSpPr>
          <p:nvPr>
            <p:ph type="title"/>
          </p:nvPr>
        </p:nvSpPr>
        <p:spPr>
          <a:xfrm>
            <a:off x="1066800" y="642594"/>
            <a:ext cx="10058400" cy="838162"/>
          </a:xfrm>
        </p:spPr>
        <p:txBody>
          <a:bodyPr>
            <a:normAutofit/>
          </a:bodyPr>
          <a:lstStyle/>
          <a:p>
            <a:pPr marL="571500" indent="-571500" rtl="0">
              <a:buFont typeface="Wingdings" panose="05000000000000000000" pitchFamily="2" charset="2"/>
              <a:buChar char="v"/>
            </a:pPr>
            <a:r>
              <a:rPr lang="en-US" sz="4000" b="1" dirty="0">
                <a:solidFill>
                  <a:srgbClr val="002060"/>
                </a:solidFill>
              </a:rPr>
              <a:t>REFERENCES:</a:t>
            </a:r>
            <a:endParaRPr lang="ar-LY" sz="4000" b="1" dirty="0">
              <a:solidFill>
                <a:srgbClr val="002060"/>
              </a:solidFill>
            </a:endParaRPr>
          </a:p>
        </p:txBody>
      </p:sp>
      <p:sp>
        <p:nvSpPr>
          <p:cNvPr id="3" name="Content Placeholder 2">
            <a:extLst>
              <a:ext uri="{FF2B5EF4-FFF2-40B4-BE49-F238E27FC236}">
                <a16:creationId xmlns:a16="http://schemas.microsoft.com/office/drawing/2014/main" id="{18ED43F4-B10C-4535-B631-1323644326A8}"/>
              </a:ext>
            </a:extLst>
          </p:cNvPr>
          <p:cNvSpPr>
            <a:spLocks noGrp="1"/>
          </p:cNvSpPr>
          <p:nvPr>
            <p:ph idx="1"/>
          </p:nvPr>
        </p:nvSpPr>
        <p:spPr>
          <a:xfrm>
            <a:off x="299803" y="1480756"/>
            <a:ext cx="10825397" cy="4512122"/>
          </a:xfrm>
        </p:spPr>
        <p:txBody>
          <a:bodyPr>
            <a:noAutofit/>
          </a:bodyPr>
          <a:lstStyle/>
          <a:p>
            <a:pPr lvl="1" algn="l" rtl="0">
              <a:buFont typeface="Arial" panose="020B0604020202020204" pitchFamily="34" charset="0"/>
              <a:buChar char="•"/>
            </a:pPr>
            <a:r>
              <a:rPr lang="en-US" sz="2800" b="0" i="0" dirty="0">
                <a:solidFill>
                  <a:srgbClr val="0070C0"/>
                </a:solidFill>
                <a:effectLst/>
                <a:latin typeface="Open Sans" panose="020B0606030504020204" pitchFamily="34" charset="0"/>
              </a:rPr>
              <a:t>Mayo Clinic. 2022. </a:t>
            </a:r>
            <a:r>
              <a:rPr lang="en-US" sz="2800" b="0" i="1" dirty="0">
                <a:solidFill>
                  <a:srgbClr val="0070C0"/>
                </a:solidFill>
                <a:effectLst/>
                <a:latin typeface="Open Sans" panose="020B0606030504020204" pitchFamily="34" charset="0"/>
              </a:rPr>
              <a:t>Breast cancer - Symptoms and causes</a:t>
            </a:r>
            <a:r>
              <a:rPr lang="en-US" sz="2800" b="0" i="0" dirty="0">
                <a:solidFill>
                  <a:srgbClr val="0070C0"/>
                </a:solidFill>
                <a:effectLst/>
                <a:latin typeface="Open Sans" panose="020B0606030504020204" pitchFamily="34" charset="0"/>
              </a:rPr>
              <a:t>. [online] Available at: &lt;https://www.mayoclinic.org/diseases-conditions/breast-cancer/symptoms-causes/syc-20352470&gt; [Accessed 30 May 2022].</a:t>
            </a:r>
            <a:endParaRPr lang="ar-LY" sz="2800" dirty="0">
              <a:solidFill>
                <a:srgbClr val="0070C0"/>
              </a:solidFill>
            </a:endParaRPr>
          </a:p>
          <a:p>
            <a:pPr lvl="1" algn="l" rtl="0">
              <a:buFont typeface="Arial" panose="020B0604020202020204" pitchFamily="34" charset="0"/>
              <a:buChar char="•"/>
            </a:pPr>
            <a:r>
              <a:rPr lang="en-US" sz="2800" b="0" i="0" dirty="0">
                <a:solidFill>
                  <a:srgbClr val="0070C0"/>
                </a:solidFill>
                <a:effectLst/>
                <a:latin typeface="Open Sans" panose="020B0606030504020204" pitchFamily="34" charset="0"/>
              </a:rPr>
              <a:t>Mayoclinic.org. 2022. </a:t>
            </a:r>
            <a:r>
              <a:rPr lang="en-US" sz="2800" b="0" i="1" dirty="0">
                <a:solidFill>
                  <a:srgbClr val="0070C0"/>
                </a:solidFill>
                <a:effectLst/>
                <a:latin typeface="Open Sans" panose="020B0606030504020204" pitchFamily="34" charset="0"/>
              </a:rPr>
              <a:t>Breast cancer - Diagnosis and treatment - Mayo Clinic</a:t>
            </a:r>
            <a:r>
              <a:rPr lang="en-US" sz="2800" b="0" i="0" dirty="0">
                <a:solidFill>
                  <a:srgbClr val="0070C0"/>
                </a:solidFill>
                <a:effectLst/>
                <a:latin typeface="Open Sans" panose="020B0606030504020204" pitchFamily="34" charset="0"/>
              </a:rPr>
              <a:t>. [online] Available at: &lt;https://www.mayoclinic.org/diseases-conditions/breast-cancer/diagnosis-treatment/drc-20352475&gt; [Accessed 30 May 2022].</a:t>
            </a:r>
          </a:p>
          <a:p>
            <a:pPr lvl="1" algn="l" rtl="0">
              <a:buFont typeface="Arial" panose="020B0604020202020204" pitchFamily="34" charset="0"/>
              <a:buChar char="•"/>
            </a:pPr>
            <a:endParaRPr lang="en-US" sz="2800" b="0" i="0" dirty="0">
              <a:solidFill>
                <a:srgbClr val="0070C0"/>
              </a:solidFill>
              <a:effectLst/>
              <a:latin typeface="Open Sans" panose="020B0606030504020204" pitchFamily="34" charset="0"/>
            </a:endParaRPr>
          </a:p>
        </p:txBody>
      </p:sp>
      <p:sp>
        <p:nvSpPr>
          <p:cNvPr id="7" name="Slide Number Placeholder 6">
            <a:extLst>
              <a:ext uri="{FF2B5EF4-FFF2-40B4-BE49-F238E27FC236}">
                <a16:creationId xmlns:a16="http://schemas.microsoft.com/office/drawing/2014/main" id="{6F993AF7-F2B4-405F-834D-FFC441FC8584}"/>
              </a:ext>
            </a:extLst>
          </p:cNvPr>
          <p:cNvSpPr>
            <a:spLocks noGrp="1"/>
          </p:cNvSpPr>
          <p:nvPr>
            <p:ph type="sldNum" sz="quarter" idx="12"/>
          </p:nvPr>
        </p:nvSpPr>
        <p:spPr/>
        <p:txBody>
          <a:bodyPr/>
          <a:lstStyle/>
          <a:p>
            <a:fld id="{CA0B23C7-B119-47D9-8D3F-60E9B2DB431D}" type="slidenum">
              <a:rPr lang="ar-LY" smtClean="0"/>
              <a:t>12</a:t>
            </a:fld>
            <a:endParaRPr lang="ar-LY"/>
          </a:p>
        </p:txBody>
      </p:sp>
      <p:pic>
        <p:nvPicPr>
          <p:cNvPr id="6" name="Picture 5">
            <a:extLst>
              <a:ext uri="{FF2B5EF4-FFF2-40B4-BE49-F238E27FC236}">
                <a16:creationId xmlns:a16="http://schemas.microsoft.com/office/drawing/2014/main" id="{40ED6D02-5031-493B-9C56-5D2C7DE29C4C}"/>
              </a:ext>
            </a:extLst>
          </p:cNvPr>
          <p:cNvPicPr>
            <a:picLocks noChangeAspect="1"/>
          </p:cNvPicPr>
          <p:nvPr/>
        </p:nvPicPr>
        <p:blipFill>
          <a:blip r:embed="rId2"/>
          <a:stretch>
            <a:fillRect/>
          </a:stretch>
        </p:blipFill>
        <p:spPr>
          <a:xfrm>
            <a:off x="53744" y="5730853"/>
            <a:ext cx="2026111" cy="895171"/>
          </a:xfrm>
          <a:prstGeom prst="rect">
            <a:avLst/>
          </a:prstGeom>
        </p:spPr>
      </p:pic>
    </p:spTree>
    <p:extLst>
      <p:ext uri="{BB962C8B-B14F-4D97-AF65-F5344CB8AC3E}">
        <p14:creationId xmlns:p14="http://schemas.microsoft.com/office/powerpoint/2010/main" val="373629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06C6CA2-A2F7-4945-A651-8C67115B151E}"/>
              </a:ext>
            </a:extLst>
          </p:cNvPr>
          <p:cNvSpPr>
            <a:spLocks noGrp="1"/>
          </p:cNvSpPr>
          <p:nvPr>
            <p:ph type="sldNum" sz="quarter" idx="12"/>
          </p:nvPr>
        </p:nvSpPr>
        <p:spPr/>
        <p:txBody>
          <a:bodyPr/>
          <a:lstStyle/>
          <a:p>
            <a:fld id="{CA0B23C7-B119-47D9-8D3F-60E9B2DB431D}" type="slidenum">
              <a:rPr lang="ar-LY" smtClean="0"/>
              <a:t>13</a:t>
            </a:fld>
            <a:endParaRPr lang="ar-LY"/>
          </a:p>
        </p:txBody>
      </p:sp>
      <p:sp>
        <p:nvSpPr>
          <p:cNvPr id="12" name="TextBox 11">
            <a:extLst>
              <a:ext uri="{FF2B5EF4-FFF2-40B4-BE49-F238E27FC236}">
                <a16:creationId xmlns:a16="http://schemas.microsoft.com/office/drawing/2014/main" id="{726E6E9D-F4D1-4EAB-8912-7FCB9274F15E}"/>
              </a:ext>
            </a:extLst>
          </p:cNvPr>
          <p:cNvSpPr txBox="1"/>
          <p:nvPr/>
        </p:nvSpPr>
        <p:spPr>
          <a:xfrm>
            <a:off x="494675" y="944380"/>
            <a:ext cx="8645576" cy="4832092"/>
          </a:xfrm>
          <a:prstGeom prst="rect">
            <a:avLst/>
          </a:prstGeom>
          <a:noFill/>
        </p:spPr>
        <p:txBody>
          <a:bodyPr wrap="square">
            <a:spAutoFit/>
          </a:bodyPr>
          <a:lstStyle/>
          <a:p>
            <a:pPr marL="514350" indent="-514350">
              <a:buClr>
                <a:srgbClr val="002060"/>
              </a:buClr>
              <a:buFont typeface="Arial" panose="020B0604020202020204" pitchFamily="34" charset="0"/>
              <a:buChar char="•"/>
            </a:pPr>
            <a:r>
              <a:rPr lang="en-US" sz="2800" b="0" i="0" dirty="0">
                <a:solidFill>
                  <a:srgbClr val="0070C0"/>
                </a:solidFill>
                <a:effectLst/>
                <a:latin typeface="Open Sans" panose="020B0606030504020204" pitchFamily="34" charset="0"/>
              </a:rPr>
              <a:t>Oncolink.org. 2022. </a:t>
            </a:r>
            <a:r>
              <a:rPr lang="en-US" sz="2800" b="0" i="1" dirty="0">
                <a:solidFill>
                  <a:srgbClr val="0070C0"/>
                </a:solidFill>
                <a:effectLst/>
                <a:latin typeface="Open Sans" panose="020B0606030504020204" pitchFamily="34" charset="0"/>
              </a:rPr>
              <a:t>Breast Cancer: The Basics | </a:t>
            </a:r>
            <a:r>
              <a:rPr lang="en-US" sz="2800" b="0" dirty="0" err="1">
                <a:solidFill>
                  <a:srgbClr val="0070C0"/>
                </a:solidFill>
                <a:effectLst/>
                <a:latin typeface="Open Sans" panose="020B0606030504020204" pitchFamily="34" charset="0"/>
              </a:rPr>
              <a:t>Oncolink</a:t>
            </a:r>
            <a:r>
              <a:rPr lang="en-US" sz="2800" b="0" i="0" dirty="0">
                <a:solidFill>
                  <a:srgbClr val="0070C0"/>
                </a:solidFill>
                <a:effectLst/>
                <a:latin typeface="Open Sans" panose="020B0606030504020204" pitchFamily="34" charset="0"/>
              </a:rPr>
              <a:t>. [online] Available at: &lt;https://www.oncolink.org/cancers/breast/breast-cancer-the-basics&gt; [Accessed 31 May 2022].</a:t>
            </a:r>
          </a:p>
          <a:p>
            <a:pPr marL="514350" indent="-514350">
              <a:buClr>
                <a:srgbClr val="002060"/>
              </a:buClr>
              <a:buFont typeface="Arial" panose="020B0604020202020204" pitchFamily="34" charset="0"/>
              <a:buChar char="•"/>
            </a:pPr>
            <a:r>
              <a:rPr lang="en-US" sz="2800" b="0" i="0" dirty="0">
                <a:solidFill>
                  <a:srgbClr val="0070C0"/>
                </a:solidFill>
                <a:effectLst/>
                <a:latin typeface="Open Sans" panose="020B0606030504020204" pitchFamily="34" charset="0"/>
              </a:rPr>
              <a:t>Cancer.org. 2022. </a:t>
            </a:r>
            <a:r>
              <a:rPr lang="en-US" sz="2800" b="0" i="1" dirty="0">
                <a:solidFill>
                  <a:srgbClr val="0070C0"/>
                </a:solidFill>
                <a:effectLst/>
                <a:latin typeface="Open Sans" panose="020B0606030504020204" pitchFamily="34" charset="0"/>
              </a:rPr>
              <a:t>Types of Breast Cancer | About Breast Cancer</a:t>
            </a:r>
            <a:r>
              <a:rPr lang="en-US" sz="2800" b="0" i="0" dirty="0">
                <a:solidFill>
                  <a:srgbClr val="0070C0"/>
                </a:solidFill>
                <a:effectLst/>
                <a:latin typeface="Open Sans" panose="020B0606030504020204" pitchFamily="34" charset="0"/>
              </a:rPr>
              <a:t>. [online] Available at: &lt;https://www.cancer.org/cancer/breast-cancer/about/types-of-breast-cancer.html&gt; [Accessed 31 May 2022].</a:t>
            </a:r>
            <a:endParaRPr lang="ar-LY" sz="2800" dirty="0">
              <a:solidFill>
                <a:srgbClr val="0070C0"/>
              </a:solidFill>
            </a:endParaRPr>
          </a:p>
          <a:p>
            <a:endParaRPr lang="en-US" sz="2800" b="0" i="0" dirty="0">
              <a:solidFill>
                <a:srgbClr val="0070C0"/>
              </a:solidFill>
              <a:effectLst/>
              <a:latin typeface="Open Sans" panose="020B0606030504020204" pitchFamily="34" charset="0"/>
            </a:endParaRPr>
          </a:p>
          <a:p>
            <a:endParaRPr lang="ar-LY" sz="2800" dirty="0">
              <a:solidFill>
                <a:srgbClr val="0070C0"/>
              </a:solidFill>
            </a:endParaRPr>
          </a:p>
        </p:txBody>
      </p:sp>
      <p:pic>
        <p:nvPicPr>
          <p:cNvPr id="17" name="Picture 16">
            <a:extLst>
              <a:ext uri="{FF2B5EF4-FFF2-40B4-BE49-F238E27FC236}">
                <a16:creationId xmlns:a16="http://schemas.microsoft.com/office/drawing/2014/main" id="{5BEA3C47-C4A0-45CC-91B2-7122E8949917}"/>
              </a:ext>
            </a:extLst>
          </p:cNvPr>
          <p:cNvPicPr>
            <a:picLocks noChangeAspect="1"/>
          </p:cNvPicPr>
          <p:nvPr/>
        </p:nvPicPr>
        <p:blipFill>
          <a:blip r:embed="rId2"/>
          <a:stretch>
            <a:fillRect/>
          </a:stretch>
        </p:blipFill>
        <p:spPr>
          <a:xfrm>
            <a:off x="53744" y="5730853"/>
            <a:ext cx="2026111" cy="895171"/>
          </a:xfrm>
          <a:prstGeom prst="rect">
            <a:avLst/>
          </a:prstGeom>
        </p:spPr>
      </p:pic>
    </p:spTree>
    <p:extLst>
      <p:ext uri="{BB962C8B-B14F-4D97-AF65-F5344CB8AC3E}">
        <p14:creationId xmlns:p14="http://schemas.microsoft.com/office/powerpoint/2010/main" val="3441874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arn(inVertical)">
                                      <p:cBhvr>
                                        <p:cTn id="7" dur="500"/>
                                        <p:tgtEl>
                                          <p:spTgt spid="1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barn(inVertical)">
                                      <p:cBhvr>
                                        <p:cTn id="10"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9E2CF66-5CE2-47BF-B3E7-D7E19FEC3D81}"/>
              </a:ext>
            </a:extLst>
          </p:cNvPr>
          <p:cNvSpPr>
            <a:spLocks noGrp="1"/>
          </p:cNvSpPr>
          <p:nvPr>
            <p:ph type="sldNum" sz="quarter" idx="12"/>
          </p:nvPr>
        </p:nvSpPr>
        <p:spPr/>
        <p:txBody>
          <a:bodyPr/>
          <a:lstStyle/>
          <a:p>
            <a:fld id="{CA0B23C7-B119-47D9-8D3F-60E9B2DB431D}" type="slidenum">
              <a:rPr lang="ar-LY" smtClean="0"/>
              <a:t>14</a:t>
            </a:fld>
            <a:endParaRPr lang="ar-LY"/>
          </a:p>
        </p:txBody>
      </p:sp>
      <p:pic>
        <p:nvPicPr>
          <p:cNvPr id="2050" name="Picture 2" descr="متى يصبح سرطان الثدي خطيراً؟ | النهار">
            <a:extLst>
              <a:ext uri="{FF2B5EF4-FFF2-40B4-BE49-F238E27FC236}">
                <a16:creationId xmlns:a16="http://schemas.microsoft.com/office/drawing/2014/main" id="{13014A8C-F0FB-4611-B8C3-0836DE4D95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9492" y="245011"/>
            <a:ext cx="7283428" cy="606266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6A5BCBA8-0F03-42A8-A260-06D09EE6E4AF}"/>
              </a:ext>
            </a:extLst>
          </p:cNvPr>
          <p:cNvSpPr/>
          <p:nvPr/>
        </p:nvSpPr>
        <p:spPr>
          <a:xfrm>
            <a:off x="-416086" y="2505670"/>
            <a:ext cx="5253925" cy="1015663"/>
          </a:xfrm>
          <a:prstGeom prst="rect">
            <a:avLst/>
          </a:prstGeom>
          <a:noFill/>
        </p:spPr>
        <p:txBody>
          <a:bodyPr wrap="square" lIns="91440" tIns="45720" rIns="91440" bIns="45720">
            <a:spAutoFit/>
          </a:bodyPr>
          <a:lstStyle/>
          <a:p>
            <a:pPr algn="ctr"/>
            <a:r>
              <a:rPr lang="en-US" sz="6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V Boli" panose="02000500030200090000" pitchFamily="2" charset="0"/>
                <a:cs typeface="MV Boli" panose="02000500030200090000" pitchFamily="2" charset="0"/>
              </a:rPr>
              <a:t>Thank You</a:t>
            </a:r>
          </a:p>
        </p:txBody>
      </p:sp>
    </p:spTree>
    <p:extLst>
      <p:ext uri="{BB962C8B-B14F-4D97-AF65-F5344CB8AC3E}">
        <p14:creationId xmlns:p14="http://schemas.microsoft.com/office/powerpoint/2010/main" val="123350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80">
                                          <p:stCondLst>
                                            <p:cond delay="0"/>
                                          </p:stCondLst>
                                        </p:cTn>
                                        <p:tgtEl>
                                          <p:spTgt spid="8">
                                            <p:txEl>
                                              <p:pRg st="0" end="0"/>
                                            </p:txEl>
                                          </p:spTgt>
                                        </p:tgtEl>
                                      </p:cBhvr>
                                    </p:animEffect>
                                    <p:anim calcmode="lin" valueType="num">
                                      <p:cBhvr>
                                        <p:cTn id="8"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xEl>
                                              <p:pRg st="0" end="0"/>
                                            </p:txEl>
                                          </p:spTgt>
                                        </p:tgtEl>
                                      </p:cBhvr>
                                      <p:to x="100000" y="60000"/>
                                    </p:animScale>
                                    <p:animScale>
                                      <p:cBhvr>
                                        <p:cTn id="14" dur="166" decel="50000">
                                          <p:stCondLst>
                                            <p:cond delay="676"/>
                                          </p:stCondLst>
                                        </p:cTn>
                                        <p:tgtEl>
                                          <p:spTgt spid="8">
                                            <p:txEl>
                                              <p:pRg st="0" end="0"/>
                                            </p:txEl>
                                          </p:spTgt>
                                        </p:tgtEl>
                                      </p:cBhvr>
                                      <p:to x="100000" y="100000"/>
                                    </p:animScale>
                                    <p:animScale>
                                      <p:cBhvr>
                                        <p:cTn id="15" dur="26">
                                          <p:stCondLst>
                                            <p:cond delay="1312"/>
                                          </p:stCondLst>
                                        </p:cTn>
                                        <p:tgtEl>
                                          <p:spTgt spid="8">
                                            <p:txEl>
                                              <p:pRg st="0" end="0"/>
                                            </p:txEl>
                                          </p:spTgt>
                                        </p:tgtEl>
                                      </p:cBhvr>
                                      <p:to x="100000" y="80000"/>
                                    </p:animScale>
                                    <p:animScale>
                                      <p:cBhvr>
                                        <p:cTn id="16" dur="166" decel="50000">
                                          <p:stCondLst>
                                            <p:cond delay="1338"/>
                                          </p:stCondLst>
                                        </p:cTn>
                                        <p:tgtEl>
                                          <p:spTgt spid="8">
                                            <p:txEl>
                                              <p:pRg st="0" end="0"/>
                                            </p:txEl>
                                          </p:spTgt>
                                        </p:tgtEl>
                                      </p:cBhvr>
                                      <p:to x="100000" y="100000"/>
                                    </p:animScale>
                                    <p:animScale>
                                      <p:cBhvr>
                                        <p:cTn id="17" dur="26">
                                          <p:stCondLst>
                                            <p:cond delay="1642"/>
                                          </p:stCondLst>
                                        </p:cTn>
                                        <p:tgtEl>
                                          <p:spTgt spid="8">
                                            <p:txEl>
                                              <p:pRg st="0" end="0"/>
                                            </p:txEl>
                                          </p:spTgt>
                                        </p:tgtEl>
                                      </p:cBhvr>
                                      <p:to x="100000" y="90000"/>
                                    </p:animScale>
                                    <p:animScale>
                                      <p:cBhvr>
                                        <p:cTn id="18" dur="166" decel="50000">
                                          <p:stCondLst>
                                            <p:cond delay="1668"/>
                                          </p:stCondLst>
                                        </p:cTn>
                                        <p:tgtEl>
                                          <p:spTgt spid="8">
                                            <p:txEl>
                                              <p:pRg st="0" end="0"/>
                                            </p:txEl>
                                          </p:spTgt>
                                        </p:tgtEl>
                                      </p:cBhvr>
                                      <p:to x="100000" y="100000"/>
                                    </p:animScale>
                                    <p:animScale>
                                      <p:cBhvr>
                                        <p:cTn id="19" dur="26">
                                          <p:stCondLst>
                                            <p:cond delay="1808"/>
                                          </p:stCondLst>
                                        </p:cTn>
                                        <p:tgtEl>
                                          <p:spTgt spid="8">
                                            <p:txEl>
                                              <p:pRg st="0" end="0"/>
                                            </p:txEl>
                                          </p:spTgt>
                                        </p:tgtEl>
                                      </p:cBhvr>
                                      <p:to x="100000" y="95000"/>
                                    </p:animScale>
                                    <p:animScale>
                                      <p:cBhvr>
                                        <p:cTn id="20" dur="166" decel="50000">
                                          <p:stCondLst>
                                            <p:cond delay="1834"/>
                                          </p:stCondLst>
                                        </p:cTn>
                                        <p:tgtEl>
                                          <p:spTgt spid="8">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 calcmode="lin" valueType="num">
                                      <p:cBhvr>
                                        <p:cTn id="25" dur="500" fill="hold"/>
                                        <p:tgtEl>
                                          <p:spTgt spid="2050"/>
                                        </p:tgtEl>
                                        <p:attrNameLst>
                                          <p:attrName>ppt_w</p:attrName>
                                        </p:attrNameLst>
                                      </p:cBhvr>
                                      <p:tavLst>
                                        <p:tav tm="0">
                                          <p:val>
                                            <p:fltVal val="0"/>
                                          </p:val>
                                        </p:tav>
                                        <p:tav tm="100000">
                                          <p:val>
                                            <p:strVal val="#ppt_w"/>
                                          </p:val>
                                        </p:tav>
                                      </p:tavLst>
                                    </p:anim>
                                    <p:anim calcmode="lin" valueType="num">
                                      <p:cBhvr>
                                        <p:cTn id="26" dur="500" fill="hold"/>
                                        <p:tgtEl>
                                          <p:spTgt spid="2050"/>
                                        </p:tgtEl>
                                        <p:attrNameLst>
                                          <p:attrName>ppt_h</p:attrName>
                                        </p:attrNameLst>
                                      </p:cBhvr>
                                      <p:tavLst>
                                        <p:tav tm="0">
                                          <p:val>
                                            <p:fltVal val="0"/>
                                          </p:val>
                                        </p:tav>
                                        <p:tav tm="100000">
                                          <p:val>
                                            <p:strVal val="#ppt_h"/>
                                          </p:val>
                                        </p:tav>
                                      </p:tavLst>
                                    </p:anim>
                                    <p:animEffect transition="in" filter="fade">
                                      <p:cBhvr>
                                        <p:cTn id="2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BF050-72FB-46CC-91DD-D122F13E8C98}"/>
              </a:ext>
            </a:extLst>
          </p:cNvPr>
          <p:cNvSpPr>
            <a:spLocks noGrp="1"/>
          </p:cNvSpPr>
          <p:nvPr>
            <p:ph type="title"/>
          </p:nvPr>
        </p:nvSpPr>
        <p:spPr>
          <a:xfrm>
            <a:off x="542441" y="642594"/>
            <a:ext cx="10582759" cy="1371600"/>
          </a:xfrm>
        </p:spPr>
        <p:txBody>
          <a:bodyPr/>
          <a:lstStyle/>
          <a:p>
            <a:r>
              <a:rPr lang="en-US" sz="4000" b="1" dirty="0">
                <a:solidFill>
                  <a:srgbClr val="002060"/>
                </a:solidFill>
              </a:rPr>
              <a:t>OBJECTIVES:</a:t>
            </a:r>
            <a:r>
              <a:rPr lang="en-US" sz="4000" dirty="0">
                <a:solidFill>
                  <a:srgbClr val="002060"/>
                </a:solidFill>
              </a:rPr>
              <a:t> </a:t>
            </a:r>
            <a:endParaRPr lang="ar-LY" dirty="0">
              <a:solidFill>
                <a:srgbClr val="7030A0"/>
              </a:solidFill>
            </a:endParaRPr>
          </a:p>
        </p:txBody>
      </p:sp>
      <p:sp>
        <p:nvSpPr>
          <p:cNvPr id="3" name="Content Placeholder 2">
            <a:extLst>
              <a:ext uri="{FF2B5EF4-FFF2-40B4-BE49-F238E27FC236}">
                <a16:creationId xmlns:a16="http://schemas.microsoft.com/office/drawing/2014/main" id="{D48AE336-A670-48FB-8550-7351BF7C3EEE}"/>
              </a:ext>
            </a:extLst>
          </p:cNvPr>
          <p:cNvSpPr>
            <a:spLocks noGrp="1"/>
          </p:cNvSpPr>
          <p:nvPr>
            <p:ph idx="1"/>
          </p:nvPr>
        </p:nvSpPr>
        <p:spPr>
          <a:xfrm>
            <a:off x="725837" y="2014194"/>
            <a:ext cx="6186407" cy="3931920"/>
          </a:xfrm>
        </p:spPr>
        <p:txBody>
          <a:bodyPr>
            <a:normAutofit/>
          </a:bodyPr>
          <a:lstStyle/>
          <a:p>
            <a:pPr algn="l" rtl="0">
              <a:buFont typeface="Wingdings" panose="05000000000000000000" pitchFamily="2" charset="2"/>
              <a:buChar char="v"/>
            </a:pPr>
            <a:r>
              <a:rPr lang="en-US" sz="2800" dirty="0">
                <a:solidFill>
                  <a:srgbClr val="0070C0"/>
                </a:solidFill>
              </a:rPr>
              <a:t>Discuss types of breast cancer.</a:t>
            </a:r>
          </a:p>
          <a:p>
            <a:pPr algn="l" rtl="0">
              <a:buFont typeface="Wingdings" panose="05000000000000000000" pitchFamily="2" charset="2"/>
              <a:buChar char="v"/>
            </a:pPr>
            <a:r>
              <a:rPr lang="en-US" sz="2800" dirty="0">
                <a:solidFill>
                  <a:srgbClr val="0070C0"/>
                </a:solidFill>
                <a:latin typeface="+mj-lt"/>
              </a:rPr>
              <a:t>Outline</a:t>
            </a:r>
            <a:r>
              <a:rPr lang="en-US" sz="2800" i="0" dirty="0">
                <a:solidFill>
                  <a:srgbClr val="0070C0"/>
                </a:solidFill>
                <a:effectLst/>
                <a:latin typeface="+mj-lt"/>
              </a:rPr>
              <a:t> symptoms of breast cancer.</a:t>
            </a:r>
          </a:p>
          <a:p>
            <a:pPr algn="l" rtl="0">
              <a:buFont typeface="Wingdings" panose="05000000000000000000" pitchFamily="2" charset="2"/>
              <a:buChar char="v"/>
            </a:pPr>
            <a:r>
              <a:rPr lang="en-US" sz="2800" dirty="0">
                <a:solidFill>
                  <a:srgbClr val="0070C0"/>
                </a:solidFill>
                <a:latin typeface="+mj-lt"/>
              </a:rPr>
              <a:t>List</a:t>
            </a:r>
            <a:r>
              <a:rPr lang="en-US" sz="2800" i="0" dirty="0">
                <a:solidFill>
                  <a:srgbClr val="0070C0"/>
                </a:solidFill>
                <a:effectLst/>
                <a:latin typeface="+mj-lt"/>
              </a:rPr>
              <a:t> </a:t>
            </a:r>
            <a:r>
              <a:rPr lang="en-US" sz="2800" dirty="0">
                <a:solidFill>
                  <a:srgbClr val="0070C0"/>
                </a:solidFill>
              </a:rPr>
              <a:t>treatment</a:t>
            </a:r>
            <a:r>
              <a:rPr lang="en-US" sz="2800" i="0" dirty="0">
                <a:solidFill>
                  <a:srgbClr val="0070C0"/>
                </a:solidFill>
                <a:effectLst/>
                <a:latin typeface="+mj-lt"/>
              </a:rPr>
              <a:t> of breast cancer.</a:t>
            </a:r>
          </a:p>
          <a:p>
            <a:pPr algn="l" rtl="0">
              <a:buFont typeface="Wingdings" panose="05000000000000000000" pitchFamily="2" charset="2"/>
              <a:buChar char="v"/>
            </a:pPr>
            <a:r>
              <a:rPr lang="en-US" sz="2800" i="0" dirty="0">
                <a:solidFill>
                  <a:srgbClr val="0070C0"/>
                </a:solidFill>
                <a:effectLst/>
                <a:latin typeface="+mj-lt"/>
              </a:rPr>
              <a:t>List preventing breast of cancer.</a:t>
            </a:r>
          </a:p>
          <a:p>
            <a:pPr marL="857250" indent="-857250" algn="l">
              <a:buFont typeface="+mj-lt"/>
              <a:buAutoNum type="romanUcPeriod"/>
            </a:pPr>
            <a:endParaRPr lang="ar-LY" sz="3600" dirty="0">
              <a:solidFill>
                <a:srgbClr val="FF66FF"/>
              </a:solidFill>
            </a:endParaRPr>
          </a:p>
        </p:txBody>
      </p:sp>
      <p:sp>
        <p:nvSpPr>
          <p:cNvPr id="7" name="Slide Number Placeholder 6">
            <a:extLst>
              <a:ext uri="{FF2B5EF4-FFF2-40B4-BE49-F238E27FC236}">
                <a16:creationId xmlns:a16="http://schemas.microsoft.com/office/drawing/2014/main" id="{948C35B6-BE18-41BC-93DB-E90CE3B8836F}"/>
              </a:ext>
            </a:extLst>
          </p:cNvPr>
          <p:cNvSpPr>
            <a:spLocks noGrp="1"/>
          </p:cNvSpPr>
          <p:nvPr>
            <p:ph type="sldNum" sz="quarter" idx="12"/>
          </p:nvPr>
        </p:nvSpPr>
        <p:spPr/>
        <p:txBody>
          <a:bodyPr/>
          <a:lstStyle/>
          <a:p>
            <a:fld id="{CA0B23C7-B119-47D9-8D3F-60E9B2DB431D}" type="slidenum">
              <a:rPr lang="ar-LY" smtClean="0"/>
              <a:t>2</a:t>
            </a:fld>
            <a:endParaRPr lang="ar-LY"/>
          </a:p>
        </p:txBody>
      </p:sp>
      <p:pic>
        <p:nvPicPr>
          <p:cNvPr id="12" name="Picture 11">
            <a:extLst>
              <a:ext uri="{FF2B5EF4-FFF2-40B4-BE49-F238E27FC236}">
                <a16:creationId xmlns:a16="http://schemas.microsoft.com/office/drawing/2014/main" id="{3F19AB9F-592A-486B-924B-432DD6919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3789" y="1089199"/>
            <a:ext cx="4646909" cy="4741593"/>
          </a:xfrm>
          <a:prstGeom prst="rect">
            <a:avLst/>
          </a:prstGeom>
        </p:spPr>
      </p:pic>
      <p:pic>
        <p:nvPicPr>
          <p:cNvPr id="8" name="Picture 7">
            <a:extLst>
              <a:ext uri="{FF2B5EF4-FFF2-40B4-BE49-F238E27FC236}">
                <a16:creationId xmlns:a16="http://schemas.microsoft.com/office/drawing/2014/main" id="{41FE3DF2-CF01-4CDF-A73B-F87E0FBAE064}"/>
              </a:ext>
            </a:extLst>
          </p:cNvPr>
          <p:cNvPicPr>
            <a:picLocks noChangeAspect="1"/>
          </p:cNvPicPr>
          <p:nvPr/>
        </p:nvPicPr>
        <p:blipFill>
          <a:blip r:embed="rId3"/>
          <a:stretch>
            <a:fillRect/>
          </a:stretch>
        </p:blipFill>
        <p:spPr>
          <a:xfrm>
            <a:off x="53744" y="5730853"/>
            <a:ext cx="2026111" cy="895171"/>
          </a:xfrm>
          <a:prstGeom prst="rect">
            <a:avLst/>
          </a:prstGeom>
        </p:spPr>
      </p:pic>
    </p:spTree>
    <p:extLst>
      <p:ext uri="{BB962C8B-B14F-4D97-AF65-F5344CB8AC3E}">
        <p14:creationId xmlns:p14="http://schemas.microsoft.com/office/powerpoint/2010/main" val="236519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fltVal val="0"/>
                                          </p:val>
                                        </p:tav>
                                        <p:tav tm="100000">
                                          <p:val>
                                            <p:strVal val="#ppt_w"/>
                                          </p:val>
                                        </p:tav>
                                      </p:tavLst>
                                    </p:anim>
                                    <p:anim calcmode="lin" valueType="num">
                                      <p:cBhvr>
                                        <p:cTn id="28" dur="1000" fill="hold"/>
                                        <p:tgtEl>
                                          <p:spTgt spid="12"/>
                                        </p:tgtEl>
                                        <p:attrNameLst>
                                          <p:attrName>ppt_h</p:attrName>
                                        </p:attrNameLst>
                                      </p:cBhvr>
                                      <p:tavLst>
                                        <p:tav tm="0">
                                          <p:val>
                                            <p:fltVal val="0"/>
                                          </p:val>
                                        </p:tav>
                                        <p:tav tm="100000">
                                          <p:val>
                                            <p:strVal val="#ppt_h"/>
                                          </p:val>
                                        </p:tav>
                                      </p:tavLst>
                                    </p:anim>
                                    <p:anim calcmode="lin" valueType="num">
                                      <p:cBhvr>
                                        <p:cTn id="29" dur="1000" fill="hold"/>
                                        <p:tgtEl>
                                          <p:spTgt spid="12"/>
                                        </p:tgtEl>
                                        <p:attrNameLst>
                                          <p:attrName>style.rotation</p:attrName>
                                        </p:attrNameLst>
                                      </p:cBhvr>
                                      <p:tavLst>
                                        <p:tav tm="0">
                                          <p:val>
                                            <p:fltVal val="90"/>
                                          </p:val>
                                        </p:tav>
                                        <p:tav tm="100000">
                                          <p:val>
                                            <p:fltVal val="0"/>
                                          </p:val>
                                        </p:tav>
                                      </p:tavLst>
                                    </p:anim>
                                    <p:animEffect transition="in" filter="fade">
                                      <p:cBhvr>
                                        <p:cTn id="3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22D1D-7B76-4B54-AE17-60E7BFC668D9}"/>
              </a:ext>
            </a:extLst>
          </p:cNvPr>
          <p:cNvSpPr>
            <a:spLocks noGrp="1"/>
          </p:cNvSpPr>
          <p:nvPr>
            <p:ph type="title"/>
          </p:nvPr>
        </p:nvSpPr>
        <p:spPr>
          <a:xfrm>
            <a:off x="482138" y="271276"/>
            <a:ext cx="10177503" cy="1196612"/>
          </a:xfrm>
        </p:spPr>
        <p:txBody>
          <a:bodyPr>
            <a:normAutofit/>
          </a:bodyPr>
          <a:lstStyle/>
          <a:p>
            <a:pPr marL="571500" indent="-571500" rtl="0">
              <a:buFont typeface="Wingdings" panose="05000000000000000000" pitchFamily="2" charset="2"/>
              <a:buChar char="v"/>
            </a:pPr>
            <a:r>
              <a:rPr lang="en-US" sz="4000" b="1" dirty="0">
                <a:solidFill>
                  <a:srgbClr val="002060"/>
                </a:solidFill>
              </a:rPr>
              <a:t>INTRONDUCTIO:</a:t>
            </a:r>
            <a:endParaRPr lang="ar-LY" sz="4000" b="1" dirty="0">
              <a:solidFill>
                <a:srgbClr val="002060"/>
              </a:solidFill>
            </a:endParaRPr>
          </a:p>
        </p:txBody>
      </p:sp>
      <p:pic>
        <p:nvPicPr>
          <p:cNvPr id="1026" name="Picture 2">
            <a:extLst>
              <a:ext uri="{FF2B5EF4-FFF2-40B4-BE49-F238E27FC236}">
                <a16:creationId xmlns:a16="http://schemas.microsoft.com/office/drawing/2014/main" id="{1B147B8B-B5C3-4042-88A6-B364860195E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562945" y="249195"/>
            <a:ext cx="5629055" cy="486186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235BB5D-956D-4B52-93FF-703084CF067F}"/>
              </a:ext>
            </a:extLst>
          </p:cNvPr>
          <p:cNvSpPr txBox="1"/>
          <p:nvPr/>
        </p:nvSpPr>
        <p:spPr>
          <a:xfrm>
            <a:off x="259080" y="1467888"/>
            <a:ext cx="6240747" cy="4524315"/>
          </a:xfrm>
          <a:prstGeom prst="rect">
            <a:avLst/>
          </a:prstGeom>
          <a:noFill/>
        </p:spPr>
        <p:txBody>
          <a:bodyPr wrap="square">
            <a:spAutoFit/>
          </a:bodyPr>
          <a:lstStyle/>
          <a:p>
            <a:pPr marL="571500" indent="-571500">
              <a:buClr>
                <a:srgbClr val="002060"/>
              </a:buClr>
              <a:buFont typeface="Wingdings" panose="05000000000000000000" pitchFamily="2" charset="2"/>
              <a:buChar char="Ø"/>
            </a:pPr>
            <a:r>
              <a:rPr lang="en-US" sz="2800" b="0" i="0" dirty="0">
                <a:solidFill>
                  <a:srgbClr val="0070C0"/>
                </a:solidFill>
                <a:effectLst/>
                <a:latin typeface="+mj-lt"/>
              </a:rPr>
              <a:t>Cancer: a disease that is characterized by uncontrolled cell growth in an organ, </a:t>
            </a:r>
            <a:r>
              <a:rPr lang="en-US" sz="2800" b="0" i="0" dirty="0" err="1">
                <a:solidFill>
                  <a:srgbClr val="0070C0"/>
                </a:solidFill>
                <a:effectLst/>
                <a:latin typeface="+mj-lt"/>
              </a:rPr>
              <a:t>ie</a:t>
            </a:r>
            <a:r>
              <a:rPr lang="en-US" sz="2800" b="0" i="0" dirty="0">
                <a:solidFill>
                  <a:srgbClr val="0070C0"/>
                </a:solidFill>
                <a:effectLst/>
                <a:latin typeface="+mj-lt"/>
              </a:rPr>
              <a:t> the site the cells originate from.</a:t>
            </a:r>
          </a:p>
          <a:p>
            <a:pPr marL="571500" indent="-571500">
              <a:buClr>
                <a:srgbClr val="002060"/>
              </a:buClr>
              <a:buFont typeface="Wingdings" panose="05000000000000000000" pitchFamily="2" charset="2"/>
              <a:buChar char="Ø"/>
            </a:pPr>
            <a:r>
              <a:rPr lang="en-US" sz="2800" b="0" i="0" dirty="0">
                <a:solidFill>
                  <a:srgbClr val="0070C0"/>
                </a:solidFill>
                <a:effectLst/>
                <a:latin typeface="+mj-lt"/>
              </a:rPr>
              <a:t>Breast cancer: is caused by breast cells growing out of control.</a:t>
            </a:r>
          </a:p>
          <a:p>
            <a:pPr marL="571500" indent="-571500">
              <a:buClr>
                <a:srgbClr val="002060"/>
              </a:buClr>
              <a:buFont typeface="Wingdings" panose="05000000000000000000" pitchFamily="2" charset="2"/>
              <a:buChar char="Ø"/>
            </a:pPr>
            <a:r>
              <a:rPr lang="en-US" sz="2800" b="0" i="0" dirty="0">
                <a:solidFill>
                  <a:srgbClr val="0070C0"/>
                </a:solidFill>
                <a:effectLst/>
                <a:latin typeface="+mj-lt"/>
              </a:rPr>
              <a:t>As the number of cells grows, they form a mass (tumor).</a:t>
            </a:r>
          </a:p>
          <a:p>
            <a:endParaRPr lang="ar-LY" sz="3600" dirty="0"/>
          </a:p>
        </p:txBody>
      </p:sp>
      <p:sp>
        <p:nvSpPr>
          <p:cNvPr id="9" name="Slide Number Placeholder 8">
            <a:extLst>
              <a:ext uri="{FF2B5EF4-FFF2-40B4-BE49-F238E27FC236}">
                <a16:creationId xmlns:a16="http://schemas.microsoft.com/office/drawing/2014/main" id="{174EB356-BFF0-4BAA-8CEF-27F9E2C952A2}"/>
              </a:ext>
            </a:extLst>
          </p:cNvPr>
          <p:cNvSpPr>
            <a:spLocks noGrp="1"/>
          </p:cNvSpPr>
          <p:nvPr>
            <p:ph type="sldNum" sz="quarter" idx="12"/>
          </p:nvPr>
        </p:nvSpPr>
        <p:spPr/>
        <p:txBody>
          <a:bodyPr/>
          <a:lstStyle/>
          <a:p>
            <a:fld id="{CA0B23C7-B119-47D9-8D3F-60E9B2DB431D}" type="slidenum">
              <a:rPr lang="ar-LY" smtClean="0"/>
              <a:t>3</a:t>
            </a:fld>
            <a:endParaRPr lang="ar-LY"/>
          </a:p>
        </p:txBody>
      </p:sp>
      <p:pic>
        <p:nvPicPr>
          <p:cNvPr id="8" name="Picture 7">
            <a:extLst>
              <a:ext uri="{FF2B5EF4-FFF2-40B4-BE49-F238E27FC236}">
                <a16:creationId xmlns:a16="http://schemas.microsoft.com/office/drawing/2014/main" id="{E01347DC-E396-4AB8-8EBC-F367CD92B4AB}"/>
              </a:ext>
            </a:extLst>
          </p:cNvPr>
          <p:cNvPicPr>
            <a:picLocks noChangeAspect="1"/>
          </p:cNvPicPr>
          <p:nvPr/>
        </p:nvPicPr>
        <p:blipFill>
          <a:blip r:embed="rId3"/>
          <a:stretch>
            <a:fillRect/>
          </a:stretch>
        </p:blipFill>
        <p:spPr>
          <a:xfrm>
            <a:off x="53744" y="5730853"/>
            <a:ext cx="2026111" cy="895171"/>
          </a:xfrm>
          <a:prstGeom prst="rect">
            <a:avLst/>
          </a:prstGeom>
        </p:spPr>
      </p:pic>
    </p:spTree>
    <p:extLst>
      <p:ext uri="{BB962C8B-B14F-4D97-AF65-F5344CB8AC3E}">
        <p14:creationId xmlns:p14="http://schemas.microsoft.com/office/powerpoint/2010/main" val="169682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barn(inVertical)">
                                      <p:cBhvr>
                                        <p:cTn id="13" dur="500"/>
                                        <p:tgtEl>
                                          <p:spTgt spid="5">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barn(inVertical)">
                                      <p:cBhvr>
                                        <p:cTn id="16" dur="500"/>
                                        <p:tgtEl>
                                          <p:spTgt spid="5">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barn(inVertical)">
                                      <p:cBhvr>
                                        <p:cTn id="19" dur="500"/>
                                        <p:tgtEl>
                                          <p:spTgt spid="5">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p:cTn id="24" dur="500" fill="hold"/>
                                        <p:tgtEl>
                                          <p:spTgt spid="1026"/>
                                        </p:tgtEl>
                                        <p:attrNameLst>
                                          <p:attrName>ppt_w</p:attrName>
                                        </p:attrNameLst>
                                      </p:cBhvr>
                                      <p:tavLst>
                                        <p:tav tm="0">
                                          <p:val>
                                            <p:fltVal val="0"/>
                                          </p:val>
                                        </p:tav>
                                        <p:tav tm="100000">
                                          <p:val>
                                            <p:strVal val="#ppt_w"/>
                                          </p:val>
                                        </p:tav>
                                      </p:tavLst>
                                    </p:anim>
                                    <p:anim calcmode="lin" valueType="num">
                                      <p:cBhvr>
                                        <p:cTn id="25" dur="500" fill="hold"/>
                                        <p:tgtEl>
                                          <p:spTgt spid="1026"/>
                                        </p:tgtEl>
                                        <p:attrNameLst>
                                          <p:attrName>ppt_h</p:attrName>
                                        </p:attrNameLst>
                                      </p:cBhvr>
                                      <p:tavLst>
                                        <p:tav tm="0">
                                          <p:val>
                                            <p:fltVal val="0"/>
                                          </p:val>
                                        </p:tav>
                                        <p:tav tm="100000">
                                          <p:val>
                                            <p:strVal val="#ppt_h"/>
                                          </p:val>
                                        </p:tav>
                                      </p:tavLst>
                                    </p:anim>
                                    <p:animEffect transition="in" filter="fade">
                                      <p:cBhvr>
                                        <p:cTn id="26"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8E2E2-509C-4EA8-94EB-D1D49E3CF500}"/>
              </a:ext>
            </a:extLst>
          </p:cNvPr>
          <p:cNvSpPr>
            <a:spLocks noGrp="1"/>
          </p:cNvSpPr>
          <p:nvPr>
            <p:ph type="title"/>
          </p:nvPr>
        </p:nvSpPr>
        <p:spPr>
          <a:xfrm>
            <a:off x="622300" y="642594"/>
            <a:ext cx="10502900" cy="1371600"/>
          </a:xfrm>
        </p:spPr>
        <p:txBody>
          <a:bodyPr>
            <a:normAutofit/>
          </a:bodyPr>
          <a:lstStyle/>
          <a:p>
            <a:pPr marL="571500" indent="-571500" rtl="0">
              <a:buFont typeface="Wingdings" panose="05000000000000000000" pitchFamily="2" charset="2"/>
              <a:buChar char="v"/>
            </a:pPr>
            <a:r>
              <a:rPr lang="en-US" sz="4000" b="1" dirty="0">
                <a:solidFill>
                  <a:srgbClr val="002060"/>
                </a:solidFill>
              </a:rPr>
              <a:t>Type of Breast Cancer:</a:t>
            </a:r>
            <a:endParaRPr lang="ar-LY" sz="4000" b="1" dirty="0">
              <a:solidFill>
                <a:srgbClr val="002060"/>
              </a:solidFill>
            </a:endParaRPr>
          </a:p>
        </p:txBody>
      </p:sp>
      <p:sp>
        <p:nvSpPr>
          <p:cNvPr id="3" name="Content Placeholder 2">
            <a:extLst>
              <a:ext uri="{FF2B5EF4-FFF2-40B4-BE49-F238E27FC236}">
                <a16:creationId xmlns:a16="http://schemas.microsoft.com/office/drawing/2014/main" id="{D8F1B0C1-C3FA-4579-9122-B66C9DBC8D33}"/>
              </a:ext>
            </a:extLst>
          </p:cNvPr>
          <p:cNvSpPr>
            <a:spLocks noGrp="1"/>
          </p:cNvSpPr>
          <p:nvPr>
            <p:ph idx="1"/>
          </p:nvPr>
        </p:nvSpPr>
        <p:spPr>
          <a:xfrm>
            <a:off x="622300" y="2014194"/>
            <a:ext cx="5886076" cy="5384132"/>
          </a:xfrm>
        </p:spPr>
        <p:txBody>
          <a:bodyPr numCol="1">
            <a:normAutofit/>
          </a:bodyPr>
          <a:lstStyle/>
          <a:p>
            <a:pPr marL="697230" indent="-514350" algn="l" rtl="0">
              <a:buFont typeface="+mj-lt"/>
              <a:buAutoNum type="arabicPeriod"/>
            </a:pPr>
            <a:r>
              <a:rPr lang="en-US" sz="2800" dirty="0">
                <a:solidFill>
                  <a:srgbClr val="0070C0"/>
                </a:solidFill>
                <a:latin typeface="urw-form"/>
              </a:rPr>
              <a:t>Ductal carcinoma in situ (DCIS).</a:t>
            </a:r>
          </a:p>
          <a:p>
            <a:pPr marL="697230" indent="-514350" algn="l" rtl="0">
              <a:buFont typeface="+mj-lt"/>
              <a:buAutoNum type="arabicPeriod"/>
            </a:pPr>
            <a:r>
              <a:rPr lang="en-US" sz="2800" dirty="0">
                <a:solidFill>
                  <a:srgbClr val="0070C0"/>
                </a:solidFill>
                <a:latin typeface="urw-form"/>
              </a:rPr>
              <a:t>Lobular carcinoma in situ (LCIS).</a:t>
            </a:r>
          </a:p>
          <a:p>
            <a:pPr marL="697230" indent="-514350" algn="l" rtl="0">
              <a:buFont typeface="+mj-lt"/>
              <a:buAutoNum type="arabicPeriod"/>
            </a:pPr>
            <a:r>
              <a:rPr lang="en-US" sz="2800" dirty="0">
                <a:solidFill>
                  <a:srgbClr val="0070C0"/>
                </a:solidFill>
                <a:latin typeface="urw-form"/>
              </a:rPr>
              <a:t> Inflammatory breast cancer.</a:t>
            </a:r>
          </a:p>
          <a:p>
            <a:pPr marL="697230" indent="-514350" algn="l" rtl="0">
              <a:buFont typeface="+mj-lt"/>
              <a:buAutoNum type="arabicPeriod"/>
            </a:pPr>
            <a:r>
              <a:rPr lang="en-US" sz="2800" dirty="0">
                <a:solidFill>
                  <a:srgbClr val="0070C0"/>
                </a:solidFill>
                <a:latin typeface="urw-form"/>
              </a:rPr>
              <a:t>Male breast cancer.</a:t>
            </a:r>
          </a:p>
          <a:p>
            <a:pPr marL="697230" indent="-514350" algn="l" rtl="0">
              <a:buFont typeface="+mj-lt"/>
              <a:buAutoNum type="arabicPeriod"/>
            </a:pPr>
            <a:r>
              <a:rPr lang="en-US" sz="2800" dirty="0">
                <a:solidFill>
                  <a:srgbClr val="0070C0"/>
                </a:solidFill>
                <a:latin typeface="urw-form"/>
              </a:rPr>
              <a:t>Recurrent breast cancer. </a:t>
            </a:r>
          </a:p>
        </p:txBody>
      </p:sp>
      <p:sp>
        <p:nvSpPr>
          <p:cNvPr id="7" name="Slide Number Placeholder 6">
            <a:extLst>
              <a:ext uri="{FF2B5EF4-FFF2-40B4-BE49-F238E27FC236}">
                <a16:creationId xmlns:a16="http://schemas.microsoft.com/office/drawing/2014/main" id="{BF1EAC17-3E10-47FE-AF4F-446F8B4440C4}"/>
              </a:ext>
            </a:extLst>
          </p:cNvPr>
          <p:cNvSpPr>
            <a:spLocks noGrp="1"/>
          </p:cNvSpPr>
          <p:nvPr>
            <p:ph type="sldNum" sz="quarter" idx="12"/>
          </p:nvPr>
        </p:nvSpPr>
        <p:spPr/>
        <p:txBody>
          <a:bodyPr/>
          <a:lstStyle/>
          <a:p>
            <a:fld id="{CA0B23C7-B119-47D9-8D3F-60E9B2DB431D}" type="slidenum">
              <a:rPr lang="ar-LY" smtClean="0"/>
              <a:t>4</a:t>
            </a:fld>
            <a:endParaRPr lang="ar-LY"/>
          </a:p>
        </p:txBody>
      </p:sp>
      <p:pic>
        <p:nvPicPr>
          <p:cNvPr id="5" name="Picture 4">
            <a:extLst>
              <a:ext uri="{FF2B5EF4-FFF2-40B4-BE49-F238E27FC236}">
                <a16:creationId xmlns:a16="http://schemas.microsoft.com/office/drawing/2014/main" id="{22678149-2227-4A28-902B-8CD2C4570EA1}"/>
              </a:ext>
            </a:extLst>
          </p:cNvPr>
          <p:cNvPicPr>
            <a:picLocks noChangeAspect="1"/>
          </p:cNvPicPr>
          <p:nvPr/>
        </p:nvPicPr>
        <p:blipFill>
          <a:blip r:embed="rId2"/>
          <a:stretch>
            <a:fillRect/>
          </a:stretch>
        </p:blipFill>
        <p:spPr>
          <a:xfrm>
            <a:off x="53744" y="5730853"/>
            <a:ext cx="2026111" cy="895171"/>
          </a:xfrm>
          <a:prstGeom prst="rect">
            <a:avLst/>
          </a:prstGeom>
        </p:spPr>
      </p:pic>
      <p:pic>
        <p:nvPicPr>
          <p:cNvPr id="15" name="Picture 2" descr="Demonstration of major types of Breast Cancer | Download Scientific Diagram">
            <a:extLst>
              <a:ext uri="{FF2B5EF4-FFF2-40B4-BE49-F238E27FC236}">
                <a16:creationId xmlns:a16="http://schemas.microsoft.com/office/drawing/2014/main" id="{E5896643-51ED-4919-87DC-D74D69648C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904999"/>
            <a:ext cx="5597755" cy="3838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3665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arn(inVertical)">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AC7C030-75DA-45B5-96C0-11157DA0A6CF}"/>
              </a:ext>
            </a:extLst>
          </p:cNvPr>
          <p:cNvSpPr>
            <a:spLocks noGrp="1"/>
          </p:cNvSpPr>
          <p:nvPr>
            <p:ph type="sldNum" sz="quarter" idx="12"/>
          </p:nvPr>
        </p:nvSpPr>
        <p:spPr/>
        <p:txBody>
          <a:bodyPr/>
          <a:lstStyle/>
          <a:p>
            <a:fld id="{CA0B23C7-B119-47D9-8D3F-60E9B2DB431D}" type="slidenum">
              <a:rPr lang="ar-LY" smtClean="0"/>
              <a:t>5</a:t>
            </a:fld>
            <a:endParaRPr lang="ar-LY"/>
          </a:p>
        </p:txBody>
      </p:sp>
      <p:pic>
        <p:nvPicPr>
          <p:cNvPr id="1026" name="Picture 2" descr="أول علامات سرطان الثدي ظهورا - سراج">
            <a:extLst>
              <a:ext uri="{FF2B5EF4-FFF2-40B4-BE49-F238E27FC236}">
                <a16:creationId xmlns:a16="http://schemas.microsoft.com/office/drawing/2014/main" id="{F897743C-3E52-4EED-AEA7-A128E86136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9855" y="959371"/>
            <a:ext cx="7944787" cy="453952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A6FD022-8BB0-4441-A495-3869FDC73E83}"/>
              </a:ext>
            </a:extLst>
          </p:cNvPr>
          <p:cNvPicPr>
            <a:picLocks noChangeAspect="1"/>
          </p:cNvPicPr>
          <p:nvPr/>
        </p:nvPicPr>
        <p:blipFill>
          <a:blip r:embed="rId3"/>
          <a:stretch>
            <a:fillRect/>
          </a:stretch>
        </p:blipFill>
        <p:spPr>
          <a:xfrm>
            <a:off x="53744" y="5730853"/>
            <a:ext cx="2026111" cy="895171"/>
          </a:xfrm>
          <a:prstGeom prst="rect">
            <a:avLst/>
          </a:prstGeom>
        </p:spPr>
      </p:pic>
    </p:spTree>
    <p:extLst>
      <p:ext uri="{BB962C8B-B14F-4D97-AF65-F5344CB8AC3E}">
        <p14:creationId xmlns:p14="http://schemas.microsoft.com/office/powerpoint/2010/main" val="633686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B363C-028F-40C6-B495-F474A089BD31}"/>
              </a:ext>
            </a:extLst>
          </p:cNvPr>
          <p:cNvSpPr>
            <a:spLocks noGrp="1"/>
          </p:cNvSpPr>
          <p:nvPr>
            <p:ph type="title"/>
          </p:nvPr>
        </p:nvSpPr>
        <p:spPr>
          <a:xfrm>
            <a:off x="301699" y="712932"/>
            <a:ext cx="10987623" cy="1371600"/>
          </a:xfrm>
        </p:spPr>
        <p:txBody>
          <a:bodyPr>
            <a:normAutofit/>
          </a:bodyPr>
          <a:lstStyle/>
          <a:p>
            <a:pPr marL="571500" indent="-571500" rtl="0">
              <a:buFont typeface="Wingdings" panose="05000000000000000000" pitchFamily="2" charset="2"/>
              <a:buChar char="v"/>
            </a:pPr>
            <a:r>
              <a:rPr lang="en-US" sz="4000" b="1" i="0" dirty="0">
                <a:solidFill>
                  <a:srgbClr val="002060"/>
                </a:solidFill>
                <a:effectLst/>
                <a:latin typeface="Frutiger W01"/>
              </a:rPr>
              <a:t>Symptoms of breast cancer:</a:t>
            </a:r>
            <a:br>
              <a:rPr lang="en-US" sz="4400" b="1" i="0" dirty="0">
                <a:solidFill>
                  <a:srgbClr val="FF66FF"/>
                </a:solidFill>
                <a:effectLst/>
                <a:latin typeface="Frutiger W01"/>
              </a:rPr>
            </a:br>
            <a:endParaRPr lang="ar-LY" dirty="0"/>
          </a:p>
        </p:txBody>
      </p:sp>
      <p:sp>
        <p:nvSpPr>
          <p:cNvPr id="17" name="TextBox 16">
            <a:extLst>
              <a:ext uri="{FF2B5EF4-FFF2-40B4-BE49-F238E27FC236}">
                <a16:creationId xmlns:a16="http://schemas.microsoft.com/office/drawing/2014/main" id="{DDC8DCCC-F079-4417-A78D-9DEF2CDFF873}"/>
              </a:ext>
            </a:extLst>
          </p:cNvPr>
          <p:cNvSpPr txBox="1"/>
          <p:nvPr/>
        </p:nvSpPr>
        <p:spPr>
          <a:xfrm>
            <a:off x="259080" y="1429008"/>
            <a:ext cx="8222368" cy="4770537"/>
          </a:xfrm>
          <a:prstGeom prst="rect">
            <a:avLst/>
          </a:prstGeom>
          <a:noFill/>
        </p:spPr>
        <p:txBody>
          <a:bodyPr wrap="square">
            <a:spAutoFit/>
          </a:bodyPr>
          <a:lstStyle/>
          <a:p>
            <a:pPr marL="514350" indent="-514350" algn="l">
              <a:buClr>
                <a:srgbClr val="002060"/>
              </a:buClr>
              <a:buFont typeface="+mj-lt"/>
              <a:buAutoNum type="arabicPeriod"/>
            </a:pPr>
            <a:r>
              <a:rPr lang="en-US" sz="2800" dirty="0">
                <a:solidFill>
                  <a:srgbClr val="0070C0"/>
                </a:solidFill>
                <a:latin typeface="Helvetica" panose="020B0604020202020204" pitchFamily="34" charset="0"/>
              </a:rPr>
              <a:t>Nipple turning inward.</a:t>
            </a:r>
          </a:p>
          <a:p>
            <a:pPr marL="514350" indent="-514350" algn="l">
              <a:buClr>
                <a:srgbClr val="002060"/>
              </a:buClr>
              <a:buFont typeface="+mj-lt"/>
              <a:buAutoNum type="arabicPeriod"/>
            </a:pPr>
            <a:r>
              <a:rPr lang="en-US" sz="2800" dirty="0">
                <a:solidFill>
                  <a:srgbClr val="0070C0"/>
                </a:solidFill>
                <a:latin typeface="Helvetica" panose="020B0604020202020204" pitchFamily="34" charset="0"/>
              </a:rPr>
              <a:t>Nipple discharge.</a:t>
            </a:r>
          </a:p>
          <a:p>
            <a:pPr marL="514350" indent="-514350" algn="l">
              <a:buClr>
                <a:srgbClr val="002060"/>
              </a:buClr>
              <a:buFont typeface="+mj-lt"/>
              <a:buAutoNum type="arabicPeriod"/>
            </a:pPr>
            <a:r>
              <a:rPr lang="en-US" sz="2800" b="0" i="0" dirty="0">
                <a:solidFill>
                  <a:srgbClr val="0070C0"/>
                </a:solidFill>
                <a:effectLst/>
                <a:latin typeface="Helvetica" panose="020B0604020202020204" pitchFamily="34" charset="0"/>
              </a:rPr>
              <a:t>Lump in the underarm area.</a:t>
            </a:r>
          </a:p>
          <a:p>
            <a:pPr marL="514350" indent="-514350" algn="l">
              <a:buClr>
                <a:srgbClr val="002060"/>
              </a:buClr>
              <a:buFont typeface="+mj-lt"/>
              <a:buAutoNum type="arabicPeriod"/>
            </a:pPr>
            <a:r>
              <a:rPr lang="en-US" sz="2800" dirty="0">
                <a:solidFill>
                  <a:srgbClr val="0070C0"/>
                </a:solidFill>
                <a:latin typeface="Helvetica" panose="020B0604020202020204" pitchFamily="34" charset="0"/>
              </a:rPr>
              <a:t>Swelling of part of the breast.</a:t>
            </a:r>
          </a:p>
          <a:p>
            <a:pPr marL="514350" indent="-514350" algn="l">
              <a:buClr>
                <a:srgbClr val="002060"/>
              </a:buClr>
              <a:buFont typeface="+mj-lt"/>
              <a:buAutoNum type="arabicPeriod"/>
            </a:pPr>
            <a:r>
              <a:rPr lang="en-US" sz="2800" b="0" i="0" dirty="0">
                <a:solidFill>
                  <a:srgbClr val="0070C0"/>
                </a:solidFill>
                <a:effectLst/>
                <a:latin typeface="Helvetica" panose="020B0604020202020204" pitchFamily="34" charset="0"/>
              </a:rPr>
              <a:t>Swelling of all the breasts. </a:t>
            </a:r>
          </a:p>
          <a:p>
            <a:pPr marL="514350" indent="-514350" algn="l">
              <a:buClr>
                <a:srgbClr val="002060"/>
              </a:buClr>
              <a:buFont typeface="+mj-lt"/>
              <a:buAutoNum type="arabicPeriod"/>
            </a:pPr>
            <a:r>
              <a:rPr lang="en-US" sz="2800" dirty="0">
                <a:solidFill>
                  <a:srgbClr val="0070C0"/>
                </a:solidFill>
                <a:latin typeface="Helvetica" panose="020B0604020202020204" pitchFamily="34" charset="0"/>
              </a:rPr>
              <a:t>Skin dimpling.</a:t>
            </a:r>
          </a:p>
          <a:p>
            <a:pPr marL="514350" indent="-514350" algn="l">
              <a:buClr>
                <a:srgbClr val="002060"/>
              </a:buClr>
              <a:buFont typeface="+mj-lt"/>
              <a:buAutoNum type="arabicPeriod"/>
            </a:pPr>
            <a:r>
              <a:rPr lang="en-US" sz="2800" b="0" i="0" dirty="0">
                <a:solidFill>
                  <a:srgbClr val="0070C0"/>
                </a:solidFill>
                <a:effectLst/>
                <a:latin typeface="Helvetica" panose="020B0604020202020204" pitchFamily="34" charset="0"/>
              </a:rPr>
              <a:t>Breast or nipple pain.</a:t>
            </a:r>
          </a:p>
          <a:p>
            <a:pPr marL="514350" indent="-514350" algn="l">
              <a:buClr>
                <a:srgbClr val="002060"/>
              </a:buClr>
              <a:buFont typeface="+mj-lt"/>
              <a:buAutoNum type="arabicPeriod"/>
            </a:pPr>
            <a:r>
              <a:rPr lang="en-US" sz="2800" dirty="0">
                <a:solidFill>
                  <a:srgbClr val="0070C0"/>
                </a:solidFill>
                <a:latin typeface="Helvetica" panose="020B0604020202020204" pitchFamily="34" charset="0"/>
              </a:rPr>
              <a:t>Skin irritations. </a:t>
            </a:r>
            <a:endParaRPr lang="en-US" sz="2800" b="0" i="0" dirty="0">
              <a:solidFill>
                <a:srgbClr val="0070C0"/>
              </a:solidFill>
              <a:effectLst/>
              <a:latin typeface="Helvetica" panose="020B0604020202020204" pitchFamily="34" charset="0"/>
            </a:endParaRPr>
          </a:p>
          <a:p>
            <a:br>
              <a:rPr lang="en-US" sz="2800" dirty="0"/>
            </a:br>
            <a:endParaRPr lang="en-US" sz="2800" b="0" i="0" dirty="0">
              <a:solidFill>
                <a:srgbClr val="0070C0"/>
              </a:solidFill>
              <a:effectLst/>
              <a:latin typeface="Helvetica" panose="020B0604020202020204" pitchFamily="34" charset="0"/>
            </a:endParaRPr>
          </a:p>
          <a:p>
            <a:pPr algn="l"/>
            <a:endParaRPr lang="en-US" sz="2400" b="0" i="0" dirty="0">
              <a:solidFill>
                <a:srgbClr val="0070C0"/>
              </a:solidFill>
              <a:effectLst/>
              <a:latin typeface="Helvetica" panose="020B0604020202020204" pitchFamily="34" charset="0"/>
            </a:endParaRPr>
          </a:p>
        </p:txBody>
      </p:sp>
      <p:sp>
        <p:nvSpPr>
          <p:cNvPr id="8" name="Slide Number Placeholder 7">
            <a:extLst>
              <a:ext uri="{FF2B5EF4-FFF2-40B4-BE49-F238E27FC236}">
                <a16:creationId xmlns:a16="http://schemas.microsoft.com/office/drawing/2014/main" id="{A976BA85-1EB2-4DEC-922F-4FB9F40ECDE8}"/>
              </a:ext>
            </a:extLst>
          </p:cNvPr>
          <p:cNvSpPr>
            <a:spLocks noGrp="1"/>
          </p:cNvSpPr>
          <p:nvPr>
            <p:ph type="sldNum" sz="quarter" idx="12"/>
          </p:nvPr>
        </p:nvSpPr>
        <p:spPr/>
        <p:txBody>
          <a:bodyPr/>
          <a:lstStyle/>
          <a:p>
            <a:fld id="{CA0B23C7-B119-47D9-8D3F-60E9B2DB431D}" type="slidenum">
              <a:rPr lang="ar-LY" smtClean="0"/>
              <a:t>6</a:t>
            </a:fld>
            <a:endParaRPr lang="ar-LY"/>
          </a:p>
        </p:txBody>
      </p:sp>
      <p:pic>
        <p:nvPicPr>
          <p:cNvPr id="9" name="Picture 8">
            <a:extLst>
              <a:ext uri="{FF2B5EF4-FFF2-40B4-BE49-F238E27FC236}">
                <a16:creationId xmlns:a16="http://schemas.microsoft.com/office/drawing/2014/main" id="{ACD5B08A-1615-4D3E-934D-0E6D8B37800A}"/>
              </a:ext>
            </a:extLst>
          </p:cNvPr>
          <p:cNvPicPr>
            <a:picLocks noChangeAspect="1"/>
          </p:cNvPicPr>
          <p:nvPr/>
        </p:nvPicPr>
        <p:blipFill>
          <a:blip r:embed="rId2"/>
          <a:stretch>
            <a:fillRect/>
          </a:stretch>
        </p:blipFill>
        <p:spPr>
          <a:xfrm>
            <a:off x="53744" y="5730853"/>
            <a:ext cx="2026111" cy="895171"/>
          </a:xfrm>
          <a:prstGeom prst="rect">
            <a:avLst/>
          </a:prstGeom>
        </p:spPr>
      </p:pic>
      <p:pic>
        <p:nvPicPr>
          <p:cNvPr id="11" name="Picture 10" descr="تعرف على أعراض سرطان الثدي بالصور - ويب طب">
            <a:extLst>
              <a:ext uri="{FF2B5EF4-FFF2-40B4-BE49-F238E27FC236}">
                <a16:creationId xmlns:a16="http://schemas.microsoft.com/office/drawing/2014/main" id="{A45CCE66-3247-4682-9ECF-6614CE178E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4744" y="177249"/>
            <a:ext cx="2863871" cy="306404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أعراض سرطان الثدي بالصور الحقيقية – زيادة">
            <a:extLst>
              <a:ext uri="{FF2B5EF4-FFF2-40B4-BE49-F238E27FC236}">
                <a16:creationId xmlns:a16="http://schemas.microsoft.com/office/drawing/2014/main" id="{C4AE3299-2BD3-43DB-9263-664BF44130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4744" y="3230489"/>
            <a:ext cx="5074922" cy="310307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ماهي اعراض سرطان الثدي وطرق علاجه - مختلفون">
            <a:extLst>
              <a:ext uri="{FF2B5EF4-FFF2-40B4-BE49-F238E27FC236}">
                <a16:creationId xmlns:a16="http://schemas.microsoft.com/office/drawing/2014/main" id="{D744E662-7044-416E-842E-A73AA54F88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28616" y="234695"/>
            <a:ext cx="2211050" cy="3006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394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animEffect transition="in" filter="barn(inVertical)">
                                      <p:cBhvr>
                                        <p:cTn id="13" dur="500"/>
                                        <p:tgtEl>
                                          <p:spTgt spid="17">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17">
                                            <p:txEl>
                                              <p:pRg st="1" end="1"/>
                                            </p:txEl>
                                          </p:spTgt>
                                        </p:tgtEl>
                                        <p:attrNameLst>
                                          <p:attrName>style.visibility</p:attrName>
                                        </p:attrNameLst>
                                      </p:cBhvr>
                                      <p:to>
                                        <p:strVal val="visible"/>
                                      </p:to>
                                    </p:set>
                                    <p:animEffect transition="in" filter="barn(inVertical)">
                                      <p:cBhvr>
                                        <p:cTn id="16" dur="500"/>
                                        <p:tgtEl>
                                          <p:spTgt spid="17">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animEffect transition="in" filter="barn(inVertical)">
                                      <p:cBhvr>
                                        <p:cTn id="19" dur="500"/>
                                        <p:tgtEl>
                                          <p:spTgt spid="17">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17">
                                            <p:txEl>
                                              <p:pRg st="3" end="3"/>
                                            </p:txEl>
                                          </p:spTgt>
                                        </p:tgtEl>
                                        <p:attrNameLst>
                                          <p:attrName>style.visibility</p:attrName>
                                        </p:attrNameLst>
                                      </p:cBhvr>
                                      <p:to>
                                        <p:strVal val="visible"/>
                                      </p:to>
                                    </p:set>
                                    <p:animEffect transition="in" filter="barn(inVertical)">
                                      <p:cBhvr>
                                        <p:cTn id="22" dur="500"/>
                                        <p:tgtEl>
                                          <p:spTgt spid="17">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animEffect transition="in" filter="barn(inVertical)">
                                      <p:cBhvr>
                                        <p:cTn id="25" dur="500"/>
                                        <p:tgtEl>
                                          <p:spTgt spid="17">
                                            <p:txEl>
                                              <p:pRg st="4" end="4"/>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17">
                                            <p:txEl>
                                              <p:pRg st="5" end="5"/>
                                            </p:txEl>
                                          </p:spTgt>
                                        </p:tgtEl>
                                        <p:attrNameLst>
                                          <p:attrName>style.visibility</p:attrName>
                                        </p:attrNameLst>
                                      </p:cBhvr>
                                      <p:to>
                                        <p:strVal val="visible"/>
                                      </p:to>
                                    </p:set>
                                    <p:animEffect transition="in" filter="barn(inVertical)">
                                      <p:cBhvr>
                                        <p:cTn id="28" dur="500"/>
                                        <p:tgtEl>
                                          <p:spTgt spid="17">
                                            <p:txEl>
                                              <p:pRg st="5" end="5"/>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17">
                                            <p:txEl>
                                              <p:pRg st="6" end="6"/>
                                            </p:txEl>
                                          </p:spTgt>
                                        </p:tgtEl>
                                        <p:attrNameLst>
                                          <p:attrName>style.visibility</p:attrName>
                                        </p:attrNameLst>
                                      </p:cBhvr>
                                      <p:to>
                                        <p:strVal val="visible"/>
                                      </p:to>
                                    </p:set>
                                    <p:animEffect transition="in" filter="barn(inVertical)">
                                      <p:cBhvr>
                                        <p:cTn id="31" dur="500"/>
                                        <p:tgtEl>
                                          <p:spTgt spid="17">
                                            <p:txEl>
                                              <p:pRg st="6" end="6"/>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17">
                                            <p:txEl>
                                              <p:pRg st="7" end="7"/>
                                            </p:txEl>
                                          </p:spTgt>
                                        </p:tgtEl>
                                        <p:attrNameLst>
                                          <p:attrName>style.visibility</p:attrName>
                                        </p:attrNameLst>
                                      </p:cBhvr>
                                      <p:to>
                                        <p:strVal val="visible"/>
                                      </p:to>
                                    </p:set>
                                    <p:animEffect transition="in" filter="barn(inVertical)">
                                      <p:cBhvr>
                                        <p:cTn id="34" dur="500"/>
                                        <p:tgtEl>
                                          <p:spTgt spid="17">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fltVal val="0"/>
                                          </p:val>
                                        </p:tav>
                                        <p:tav tm="100000">
                                          <p:val>
                                            <p:strVal val="#ppt_w"/>
                                          </p:val>
                                        </p:tav>
                                      </p:tavLst>
                                    </p:anim>
                                    <p:anim calcmode="lin" valueType="num">
                                      <p:cBhvr>
                                        <p:cTn id="40" dur="1000" fill="hold"/>
                                        <p:tgtEl>
                                          <p:spTgt spid="11"/>
                                        </p:tgtEl>
                                        <p:attrNameLst>
                                          <p:attrName>ppt_h</p:attrName>
                                        </p:attrNameLst>
                                      </p:cBhvr>
                                      <p:tavLst>
                                        <p:tav tm="0">
                                          <p:val>
                                            <p:fltVal val="0"/>
                                          </p:val>
                                        </p:tav>
                                        <p:tav tm="100000">
                                          <p:val>
                                            <p:strVal val="#ppt_h"/>
                                          </p:val>
                                        </p:tav>
                                      </p:tavLst>
                                    </p:anim>
                                    <p:anim calcmode="lin" valueType="num">
                                      <p:cBhvr>
                                        <p:cTn id="41" dur="1000" fill="hold"/>
                                        <p:tgtEl>
                                          <p:spTgt spid="11"/>
                                        </p:tgtEl>
                                        <p:attrNameLst>
                                          <p:attrName>style.rotation</p:attrName>
                                        </p:attrNameLst>
                                      </p:cBhvr>
                                      <p:tavLst>
                                        <p:tav tm="0">
                                          <p:val>
                                            <p:fltVal val="90"/>
                                          </p:val>
                                        </p:tav>
                                        <p:tav tm="100000">
                                          <p:val>
                                            <p:fltVal val="0"/>
                                          </p:val>
                                        </p:tav>
                                      </p:tavLst>
                                    </p:anim>
                                    <p:animEffect transition="in" filter="fade">
                                      <p:cBhvr>
                                        <p:cTn id="42" dur="1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2052"/>
                                        </p:tgtEl>
                                        <p:attrNameLst>
                                          <p:attrName>style.visibility</p:attrName>
                                        </p:attrNameLst>
                                      </p:cBhvr>
                                      <p:to>
                                        <p:strVal val="visible"/>
                                      </p:to>
                                    </p:set>
                                    <p:anim calcmode="lin" valueType="num">
                                      <p:cBhvr>
                                        <p:cTn id="47" dur="500" fill="hold"/>
                                        <p:tgtEl>
                                          <p:spTgt spid="2052"/>
                                        </p:tgtEl>
                                        <p:attrNameLst>
                                          <p:attrName>ppt_w</p:attrName>
                                        </p:attrNameLst>
                                      </p:cBhvr>
                                      <p:tavLst>
                                        <p:tav tm="0">
                                          <p:val>
                                            <p:fltVal val="0"/>
                                          </p:val>
                                        </p:tav>
                                        <p:tav tm="100000">
                                          <p:val>
                                            <p:strVal val="#ppt_w"/>
                                          </p:val>
                                        </p:tav>
                                      </p:tavLst>
                                    </p:anim>
                                    <p:anim calcmode="lin" valueType="num">
                                      <p:cBhvr>
                                        <p:cTn id="48" dur="500" fill="hold"/>
                                        <p:tgtEl>
                                          <p:spTgt spid="2052"/>
                                        </p:tgtEl>
                                        <p:attrNameLst>
                                          <p:attrName>ppt_h</p:attrName>
                                        </p:attrNameLst>
                                      </p:cBhvr>
                                      <p:tavLst>
                                        <p:tav tm="0">
                                          <p:val>
                                            <p:fltVal val="0"/>
                                          </p:val>
                                        </p:tav>
                                        <p:tav tm="100000">
                                          <p:val>
                                            <p:strVal val="#ppt_h"/>
                                          </p:val>
                                        </p:tav>
                                      </p:tavLst>
                                    </p:anim>
                                    <p:animEffect transition="in" filter="fade">
                                      <p:cBhvr>
                                        <p:cTn id="49" dur="500"/>
                                        <p:tgtEl>
                                          <p:spTgt spid="2052"/>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nodeType="clickEffect">
                                  <p:stCondLst>
                                    <p:cond delay="0"/>
                                  </p:stCondLst>
                                  <p:childTnLst>
                                    <p:set>
                                      <p:cBhvr>
                                        <p:cTn id="53" dur="1" fill="hold">
                                          <p:stCondLst>
                                            <p:cond delay="0"/>
                                          </p:stCondLst>
                                        </p:cTn>
                                        <p:tgtEl>
                                          <p:spTgt spid="2050"/>
                                        </p:tgtEl>
                                        <p:attrNameLst>
                                          <p:attrName>style.visibility</p:attrName>
                                        </p:attrNameLst>
                                      </p:cBhvr>
                                      <p:to>
                                        <p:strVal val="visible"/>
                                      </p:to>
                                    </p:set>
                                    <p:anim calcmode="lin" valueType="num">
                                      <p:cBhvr>
                                        <p:cTn id="54" dur="1000" fill="hold"/>
                                        <p:tgtEl>
                                          <p:spTgt spid="2050"/>
                                        </p:tgtEl>
                                        <p:attrNameLst>
                                          <p:attrName>ppt_w</p:attrName>
                                        </p:attrNameLst>
                                      </p:cBhvr>
                                      <p:tavLst>
                                        <p:tav tm="0">
                                          <p:val>
                                            <p:fltVal val="0"/>
                                          </p:val>
                                        </p:tav>
                                        <p:tav tm="100000">
                                          <p:val>
                                            <p:strVal val="#ppt_w"/>
                                          </p:val>
                                        </p:tav>
                                      </p:tavLst>
                                    </p:anim>
                                    <p:anim calcmode="lin" valueType="num">
                                      <p:cBhvr>
                                        <p:cTn id="55" dur="1000" fill="hold"/>
                                        <p:tgtEl>
                                          <p:spTgt spid="2050"/>
                                        </p:tgtEl>
                                        <p:attrNameLst>
                                          <p:attrName>ppt_h</p:attrName>
                                        </p:attrNameLst>
                                      </p:cBhvr>
                                      <p:tavLst>
                                        <p:tav tm="0">
                                          <p:val>
                                            <p:fltVal val="0"/>
                                          </p:val>
                                        </p:tav>
                                        <p:tav tm="100000">
                                          <p:val>
                                            <p:strVal val="#ppt_h"/>
                                          </p:val>
                                        </p:tav>
                                      </p:tavLst>
                                    </p:anim>
                                    <p:anim calcmode="lin" valueType="num">
                                      <p:cBhvr>
                                        <p:cTn id="56" dur="1000" fill="hold"/>
                                        <p:tgtEl>
                                          <p:spTgt spid="2050"/>
                                        </p:tgtEl>
                                        <p:attrNameLst>
                                          <p:attrName>style.rotation</p:attrName>
                                        </p:attrNameLst>
                                      </p:cBhvr>
                                      <p:tavLst>
                                        <p:tav tm="0">
                                          <p:val>
                                            <p:fltVal val="90"/>
                                          </p:val>
                                        </p:tav>
                                        <p:tav tm="100000">
                                          <p:val>
                                            <p:fltVal val="0"/>
                                          </p:val>
                                        </p:tav>
                                      </p:tavLst>
                                    </p:anim>
                                    <p:animEffect transition="in" filter="fade">
                                      <p:cBhvr>
                                        <p:cTn id="5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08A151D-8696-4261-B1FC-6DF623DC755F}"/>
              </a:ext>
            </a:extLst>
          </p:cNvPr>
          <p:cNvSpPr>
            <a:spLocks noGrp="1"/>
          </p:cNvSpPr>
          <p:nvPr>
            <p:ph type="sldNum" sz="quarter" idx="12"/>
          </p:nvPr>
        </p:nvSpPr>
        <p:spPr/>
        <p:txBody>
          <a:bodyPr/>
          <a:lstStyle/>
          <a:p>
            <a:fld id="{CA0B23C7-B119-47D9-8D3F-60E9B2DB431D}" type="slidenum">
              <a:rPr lang="ar-LY" smtClean="0"/>
              <a:t>7</a:t>
            </a:fld>
            <a:endParaRPr lang="ar-LY"/>
          </a:p>
        </p:txBody>
      </p:sp>
      <p:pic>
        <p:nvPicPr>
          <p:cNvPr id="5" name="Picture 4">
            <a:extLst>
              <a:ext uri="{FF2B5EF4-FFF2-40B4-BE49-F238E27FC236}">
                <a16:creationId xmlns:a16="http://schemas.microsoft.com/office/drawing/2014/main" id="{859BA80A-B295-454E-86CC-D13D2FC7F591}"/>
              </a:ext>
            </a:extLst>
          </p:cNvPr>
          <p:cNvPicPr>
            <a:picLocks noChangeAspect="1"/>
          </p:cNvPicPr>
          <p:nvPr/>
        </p:nvPicPr>
        <p:blipFill>
          <a:blip r:embed="rId2"/>
          <a:stretch>
            <a:fillRect/>
          </a:stretch>
        </p:blipFill>
        <p:spPr>
          <a:xfrm>
            <a:off x="53744" y="5730853"/>
            <a:ext cx="2026111" cy="895171"/>
          </a:xfrm>
          <a:prstGeom prst="rect">
            <a:avLst/>
          </a:prstGeom>
        </p:spPr>
      </p:pic>
      <p:pic>
        <p:nvPicPr>
          <p:cNvPr id="3076" name="Picture 4" descr="Symptoms of breast cancer. Symptoms of breast cancer. Medicine, pathology, anatomy, physiology, health. Info-graphic. Vector eps10 illustration. Healthcare poster or banner template. breast cancer symptoms stock illustrations">
            <a:extLst>
              <a:ext uri="{FF2B5EF4-FFF2-40B4-BE49-F238E27FC236}">
                <a16:creationId xmlns:a16="http://schemas.microsoft.com/office/drawing/2014/main" id="{494F2F41-A5EC-45CA-87B8-DDDAC2BF2C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9855" y="635431"/>
            <a:ext cx="8884339" cy="5222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97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000" fill="hold"/>
                                        <p:tgtEl>
                                          <p:spTgt spid="3076"/>
                                        </p:tgtEl>
                                        <p:attrNameLst>
                                          <p:attrName>ppt_w</p:attrName>
                                        </p:attrNameLst>
                                      </p:cBhvr>
                                      <p:tavLst>
                                        <p:tav tm="0">
                                          <p:val>
                                            <p:fltVal val="0"/>
                                          </p:val>
                                        </p:tav>
                                        <p:tav tm="100000">
                                          <p:val>
                                            <p:strVal val="#ppt_w"/>
                                          </p:val>
                                        </p:tav>
                                      </p:tavLst>
                                    </p:anim>
                                    <p:anim calcmode="lin" valueType="num">
                                      <p:cBhvr>
                                        <p:cTn id="8" dur="1000" fill="hold"/>
                                        <p:tgtEl>
                                          <p:spTgt spid="3076"/>
                                        </p:tgtEl>
                                        <p:attrNameLst>
                                          <p:attrName>ppt_h</p:attrName>
                                        </p:attrNameLst>
                                      </p:cBhvr>
                                      <p:tavLst>
                                        <p:tav tm="0">
                                          <p:val>
                                            <p:fltVal val="0"/>
                                          </p:val>
                                        </p:tav>
                                        <p:tav tm="100000">
                                          <p:val>
                                            <p:strVal val="#ppt_h"/>
                                          </p:val>
                                        </p:tav>
                                      </p:tavLst>
                                    </p:anim>
                                    <p:anim calcmode="lin" valueType="num">
                                      <p:cBhvr>
                                        <p:cTn id="9" dur="1000" fill="hold"/>
                                        <p:tgtEl>
                                          <p:spTgt spid="3076"/>
                                        </p:tgtEl>
                                        <p:attrNameLst>
                                          <p:attrName>style.rotation</p:attrName>
                                        </p:attrNameLst>
                                      </p:cBhvr>
                                      <p:tavLst>
                                        <p:tav tm="0">
                                          <p:val>
                                            <p:fltVal val="90"/>
                                          </p:val>
                                        </p:tav>
                                        <p:tav tm="100000">
                                          <p:val>
                                            <p:fltVal val="0"/>
                                          </p:val>
                                        </p:tav>
                                      </p:tavLst>
                                    </p:anim>
                                    <p:animEffect transition="in" filter="fade">
                                      <p:cBhvr>
                                        <p:cTn id="10" dur="1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E1B6D4F-F565-445A-BEEE-CC80C1C3D15E}"/>
              </a:ext>
            </a:extLst>
          </p:cNvPr>
          <p:cNvSpPr>
            <a:spLocks noGrp="1"/>
          </p:cNvSpPr>
          <p:nvPr>
            <p:ph type="sldNum" sz="quarter" idx="12"/>
          </p:nvPr>
        </p:nvSpPr>
        <p:spPr/>
        <p:txBody>
          <a:bodyPr/>
          <a:lstStyle/>
          <a:p>
            <a:fld id="{CA0B23C7-B119-47D9-8D3F-60E9B2DB431D}" type="slidenum">
              <a:rPr lang="ar-LY" smtClean="0"/>
              <a:t>8</a:t>
            </a:fld>
            <a:endParaRPr lang="ar-LY"/>
          </a:p>
        </p:txBody>
      </p:sp>
      <p:sp>
        <p:nvSpPr>
          <p:cNvPr id="4" name="Rectangle: Rounded Corners 3">
            <a:extLst>
              <a:ext uri="{FF2B5EF4-FFF2-40B4-BE49-F238E27FC236}">
                <a16:creationId xmlns:a16="http://schemas.microsoft.com/office/drawing/2014/main" id="{5259BB25-87C0-4914-8E26-E754F4811FEE}"/>
              </a:ext>
            </a:extLst>
          </p:cNvPr>
          <p:cNvSpPr/>
          <p:nvPr/>
        </p:nvSpPr>
        <p:spPr>
          <a:xfrm>
            <a:off x="348161" y="1370768"/>
            <a:ext cx="2698826" cy="1772878"/>
          </a:xfrm>
          <a:prstGeom prst="roundRect">
            <a:avLst/>
          </a:prstGeom>
          <a:blipFill rotWithShape="1">
            <a:blip r:embed="rId2"/>
            <a:srcRect/>
            <a:stretch>
              <a:fillRect t="-30000" b="-30000"/>
            </a:stretch>
          </a:blip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5" name="Rectangle: Rounded Corners 4">
            <a:extLst>
              <a:ext uri="{FF2B5EF4-FFF2-40B4-BE49-F238E27FC236}">
                <a16:creationId xmlns:a16="http://schemas.microsoft.com/office/drawing/2014/main" id="{AD2D2549-4DB9-4930-9FBC-AC17DAF21801}"/>
              </a:ext>
            </a:extLst>
          </p:cNvPr>
          <p:cNvSpPr/>
          <p:nvPr/>
        </p:nvSpPr>
        <p:spPr>
          <a:xfrm>
            <a:off x="3408752" y="3722969"/>
            <a:ext cx="2687248" cy="1805594"/>
          </a:xfrm>
          <a:prstGeom prst="roundRect">
            <a:avLst/>
          </a:prstGeom>
          <a:blipFill rotWithShape="1">
            <a:blip r:embed="rId3"/>
            <a:srcRect/>
            <a:stretch>
              <a:fillRect t="-9000" b="-9000"/>
            </a:stretch>
          </a:blip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a:lstStyle/>
          <a:p>
            <a:endParaRPr lang="ar-LY" dirty="0"/>
          </a:p>
        </p:txBody>
      </p:sp>
      <p:sp>
        <p:nvSpPr>
          <p:cNvPr id="6" name="Rectangle: Rounded Corners 5">
            <a:extLst>
              <a:ext uri="{FF2B5EF4-FFF2-40B4-BE49-F238E27FC236}">
                <a16:creationId xmlns:a16="http://schemas.microsoft.com/office/drawing/2014/main" id="{746776F9-3FEB-4A96-958C-B86F427CE389}"/>
              </a:ext>
            </a:extLst>
          </p:cNvPr>
          <p:cNvSpPr/>
          <p:nvPr/>
        </p:nvSpPr>
        <p:spPr>
          <a:xfrm>
            <a:off x="6418897" y="1366653"/>
            <a:ext cx="2447581" cy="1776993"/>
          </a:xfrm>
          <a:prstGeom prst="roundRect">
            <a:avLst/>
          </a:prstGeom>
          <a:blipFill rotWithShape="1">
            <a:blip r:embed="rId4"/>
            <a:srcRect/>
            <a:stretch>
              <a:fillRect t="-34000" b="-34000"/>
            </a:stretch>
          </a:blip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7" name="Rectangle: Rounded Corners 6">
            <a:extLst>
              <a:ext uri="{FF2B5EF4-FFF2-40B4-BE49-F238E27FC236}">
                <a16:creationId xmlns:a16="http://schemas.microsoft.com/office/drawing/2014/main" id="{4B8DB624-5FE2-4131-A010-49EE0CB38064}"/>
              </a:ext>
            </a:extLst>
          </p:cNvPr>
          <p:cNvSpPr/>
          <p:nvPr/>
        </p:nvSpPr>
        <p:spPr>
          <a:xfrm>
            <a:off x="9006423" y="3663364"/>
            <a:ext cx="2687248" cy="1805593"/>
          </a:xfrm>
          <a:prstGeom prst="roundRect">
            <a:avLst/>
          </a:prstGeom>
          <a:blipFill rotWithShape="1">
            <a:blip r:embed="rId5"/>
            <a:srcRect/>
            <a:stretch>
              <a:fillRect l="-1000" r="-1000"/>
            </a:stretch>
          </a:blip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9" name="TextBox 8">
            <a:extLst>
              <a:ext uri="{FF2B5EF4-FFF2-40B4-BE49-F238E27FC236}">
                <a16:creationId xmlns:a16="http://schemas.microsoft.com/office/drawing/2014/main" id="{56269CBE-ACF9-4912-A533-5EB83C01F863}"/>
              </a:ext>
            </a:extLst>
          </p:cNvPr>
          <p:cNvSpPr txBox="1"/>
          <p:nvPr/>
        </p:nvSpPr>
        <p:spPr>
          <a:xfrm>
            <a:off x="3162653" y="1993539"/>
            <a:ext cx="6512487" cy="523220"/>
          </a:xfrm>
          <a:prstGeom prst="rect">
            <a:avLst/>
          </a:prstGeom>
          <a:noFill/>
        </p:spPr>
        <p:txBody>
          <a:bodyPr wrap="square">
            <a:spAutoFit/>
          </a:bodyPr>
          <a:lstStyle/>
          <a:p>
            <a:r>
              <a:rPr lang="en-US" sz="2800" dirty="0">
                <a:solidFill>
                  <a:srgbClr val="002060"/>
                </a:solidFill>
              </a:rPr>
              <a:t>1</a:t>
            </a:r>
            <a:r>
              <a:rPr lang="en-US" sz="2800" b="0" i="0" dirty="0">
                <a:solidFill>
                  <a:srgbClr val="0070C0"/>
                </a:solidFill>
              </a:rPr>
              <a:t>. Lumpectomy</a:t>
            </a:r>
            <a:endParaRPr lang="ar-LY" sz="2800" b="0" dirty="0">
              <a:solidFill>
                <a:srgbClr val="0070C0"/>
              </a:solidFill>
            </a:endParaRPr>
          </a:p>
        </p:txBody>
      </p:sp>
      <p:sp>
        <p:nvSpPr>
          <p:cNvPr id="11" name="TextBox 10">
            <a:extLst>
              <a:ext uri="{FF2B5EF4-FFF2-40B4-BE49-F238E27FC236}">
                <a16:creationId xmlns:a16="http://schemas.microsoft.com/office/drawing/2014/main" id="{6206A0C2-7703-46D1-B563-3261C19C09B0}"/>
              </a:ext>
            </a:extLst>
          </p:cNvPr>
          <p:cNvSpPr txBox="1"/>
          <p:nvPr/>
        </p:nvSpPr>
        <p:spPr>
          <a:xfrm>
            <a:off x="409279" y="4405689"/>
            <a:ext cx="6579957" cy="523220"/>
          </a:xfrm>
          <a:prstGeom prst="rect">
            <a:avLst/>
          </a:prstGeom>
          <a:noFill/>
        </p:spPr>
        <p:txBody>
          <a:bodyPr wrap="square">
            <a:spAutoFit/>
          </a:bodyPr>
          <a:lstStyle/>
          <a:p>
            <a:r>
              <a:rPr lang="en-US" sz="2800" dirty="0">
                <a:solidFill>
                  <a:srgbClr val="002060"/>
                </a:solidFill>
              </a:rPr>
              <a:t>2</a:t>
            </a:r>
            <a:r>
              <a:rPr lang="en-US" sz="2800" dirty="0">
                <a:solidFill>
                  <a:srgbClr val="0070C0"/>
                </a:solidFill>
              </a:rPr>
              <a:t>. mastectomy</a:t>
            </a:r>
            <a:endParaRPr lang="ar-LY" sz="2800" dirty="0">
              <a:solidFill>
                <a:srgbClr val="0070C0"/>
              </a:solidFill>
            </a:endParaRPr>
          </a:p>
        </p:txBody>
      </p:sp>
      <p:sp>
        <p:nvSpPr>
          <p:cNvPr id="13" name="TextBox 12">
            <a:extLst>
              <a:ext uri="{FF2B5EF4-FFF2-40B4-BE49-F238E27FC236}">
                <a16:creationId xmlns:a16="http://schemas.microsoft.com/office/drawing/2014/main" id="{1B8CFD5B-5DE7-41EC-9D5B-BF699B5F6BEB}"/>
              </a:ext>
            </a:extLst>
          </p:cNvPr>
          <p:cNvSpPr txBox="1"/>
          <p:nvPr/>
        </p:nvSpPr>
        <p:spPr>
          <a:xfrm>
            <a:off x="9060734" y="2092105"/>
            <a:ext cx="3406377" cy="954107"/>
          </a:xfrm>
          <a:prstGeom prst="rect">
            <a:avLst/>
          </a:prstGeom>
          <a:noFill/>
        </p:spPr>
        <p:txBody>
          <a:bodyPr wrap="square">
            <a:spAutoFit/>
          </a:bodyPr>
          <a:lstStyle/>
          <a:p>
            <a:r>
              <a:rPr lang="en-US" sz="2800" b="0" i="0" dirty="0">
                <a:solidFill>
                  <a:srgbClr val="002060"/>
                </a:solidFill>
              </a:rPr>
              <a:t>3</a:t>
            </a:r>
            <a:r>
              <a:rPr lang="en-US" sz="2800" b="0" i="0" dirty="0">
                <a:solidFill>
                  <a:srgbClr val="0070C0"/>
                </a:solidFill>
              </a:rPr>
              <a:t>. Sentinel node biopsy</a:t>
            </a:r>
            <a:endParaRPr lang="ar-LY" sz="2800" b="0" dirty="0">
              <a:solidFill>
                <a:srgbClr val="0070C0"/>
              </a:solidFill>
            </a:endParaRPr>
          </a:p>
        </p:txBody>
      </p:sp>
      <p:sp>
        <p:nvSpPr>
          <p:cNvPr id="15" name="TextBox 14">
            <a:extLst>
              <a:ext uri="{FF2B5EF4-FFF2-40B4-BE49-F238E27FC236}">
                <a16:creationId xmlns:a16="http://schemas.microsoft.com/office/drawing/2014/main" id="{EFE28D54-169A-427B-BE94-E21E33A7F807}"/>
              </a:ext>
            </a:extLst>
          </p:cNvPr>
          <p:cNvSpPr txBox="1"/>
          <p:nvPr/>
        </p:nvSpPr>
        <p:spPr>
          <a:xfrm>
            <a:off x="6650182" y="4387741"/>
            <a:ext cx="2852196" cy="954107"/>
          </a:xfrm>
          <a:prstGeom prst="rect">
            <a:avLst/>
          </a:prstGeom>
          <a:noFill/>
        </p:spPr>
        <p:txBody>
          <a:bodyPr wrap="square">
            <a:spAutoFit/>
          </a:bodyPr>
          <a:lstStyle/>
          <a:p>
            <a:pPr lvl="0" rtl="1"/>
            <a:r>
              <a:rPr lang="en-US" sz="2800" b="0" i="0" dirty="0">
                <a:solidFill>
                  <a:srgbClr val="002060"/>
                </a:solidFill>
              </a:rPr>
              <a:t>4</a:t>
            </a:r>
            <a:r>
              <a:rPr lang="en-US" sz="2800" b="0" i="0" dirty="0">
                <a:solidFill>
                  <a:srgbClr val="0070C0"/>
                </a:solidFill>
              </a:rPr>
              <a:t>. Radiation therapy</a:t>
            </a:r>
            <a:endParaRPr lang="ar-LY" sz="2800" b="0" dirty="0">
              <a:solidFill>
                <a:srgbClr val="0070C0"/>
              </a:solidFill>
            </a:endParaRPr>
          </a:p>
        </p:txBody>
      </p:sp>
      <p:sp>
        <p:nvSpPr>
          <p:cNvPr id="17" name="TextBox 16">
            <a:extLst>
              <a:ext uri="{FF2B5EF4-FFF2-40B4-BE49-F238E27FC236}">
                <a16:creationId xmlns:a16="http://schemas.microsoft.com/office/drawing/2014/main" id="{CF847397-B997-4607-91E7-4BCAD81E17A0}"/>
              </a:ext>
            </a:extLst>
          </p:cNvPr>
          <p:cNvSpPr txBox="1"/>
          <p:nvPr/>
        </p:nvSpPr>
        <p:spPr>
          <a:xfrm>
            <a:off x="481271" y="427960"/>
            <a:ext cx="7161417" cy="707886"/>
          </a:xfrm>
          <a:prstGeom prst="rect">
            <a:avLst/>
          </a:prstGeom>
          <a:noFill/>
        </p:spPr>
        <p:txBody>
          <a:bodyPr wrap="square">
            <a:spAutoFit/>
          </a:bodyPr>
          <a:lstStyle/>
          <a:p>
            <a:pPr marL="571500" indent="-571500">
              <a:buFont typeface="Wingdings" panose="05000000000000000000" pitchFamily="2" charset="2"/>
              <a:buChar char="v"/>
            </a:pPr>
            <a:r>
              <a:rPr lang="en-US" sz="4000" b="1" dirty="0">
                <a:solidFill>
                  <a:srgbClr val="002060"/>
                </a:solidFill>
              </a:rPr>
              <a:t>Treatment</a:t>
            </a:r>
            <a:r>
              <a:rPr lang="en-US" sz="4000" dirty="0"/>
              <a:t> </a:t>
            </a:r>
            <a:r>
              <a:rPr lang="en-US" sz="4000" b="1" i="0" dirty="0">
                <a:solidFill>
                  <a:srgbClr val="002060"/>
                </a:solidFill>
                <a:effectLst/>
                <a:latin typeface="Frutiger W01"/>
              </a:rPr>
              <a:t>of breast cancer:</a:t>
            </a:r>
            <a:r>
              <a:rPr lang="en-US" sz="4000" dirty="0"/>
              <a:t> </a:t>
            </a:r>
            <a:endParaRPr lang="ar-LY" sz="4000" dirty="0"/>
          </a:p>
        </p:txBody>
      </p:sp>
      <p:pic>
        <p:nvPicPr>
          <p:cNvPr id="19" name="Picture 18">
            <a:extLst>
              <a:ext uri="{FF2B5EF4-FFF2-40B4-BE49-F238E27FC236}">
                <a16:creationId xmlns:a16="http://schemas.microsoft.com/office/drawing/2014/main" id="{BE5C0D8A-B8F4-4F4A-AA0F-F04FD6A058D1}"/>
              </a:ext>
            </a:extLst>
          </p:cNvPr>
          <p:cNvPicPr>
            <a:picLocks noChangeAspect="1"/>
          </p:cNvPicPr>
          <p:nvPr/>
        </p:nvPicPr>
        <p:blipFill>
          <a:blip r:embed="rId6"/>
          <a:stretch>
            <a:fillRect/>
          </a:stretch>
        </p:blipFill>
        <p:spPr>
          <a:xfrm>
            <a:off x="53744" y="5730853"/>
            <a:ext cx="2026111" cy="895171"/>
          </a:xfrm>
          <a:prstGeom prst="rect">
            <a:avLst/>
          </a:prstGeom>
        </p:spPr>
      </p:pic>
    </p:spTree>
    <p:extLst>
      <p:ext uri="{BB962C8B-B14F-4D97-AF65-F5344CB8AC3E}">
        <p14:creationId xmlns:p14="http://schemas.microsoft.com/office/powerpoint/2010/main" val="262708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barn(inVertical)">
                                      <p:cBhvr>
                                        <p:cTn id="13" dur="500"/>
                                        <p:tgtEl>
                                          <p:spTgt spid="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barn(inVertical)">
                                      <p:cBhvr>
                                        <p:cTn id="25" dur="500"/>
                                        <p:tgtEl>
                                          <p:spTgt spid="11">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barn(inVertical)">
                                      <p:cBhvr>
                                        <p:cTn id="37" dur="500"/>
                                        <p:tgtEl>
                                          <p:spTgt spid="13">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15">
                                            <p:txEl>
                                              <p:pRg st="0" end="0"/>
                                            </p:txEl>
                                          </p:spTgt>
                                        </p:tgtEl>
                                        <p:attrNameLst>
                                          <p:attrName>style.visibility</p:attrName>
                                        </p:attrNameLst>
                                      </p:cBhvr>
                                      <p:to>
                                        <p:strVal val="visible"/>
                                      </p:to>
                                    </p:set>
                                    <p:animEffect transition="in" filter="barn(inVertical)">
                                      <p:cBhvr>
                                        <p:cTn id="49" dur="500"/>
                                        <p:tgtEl>
                                          <p:spTgt spid="15">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D0D44-AA66-4371-91DA-EBC8EC897EDC}"/>
              </a:ext>
            </a:extLst>
          </p:cNvPr>
          <p:cNvSpPr>
            <a:spLocks noGrp="1"/>
          </p:cNvSpPr>
          <p:nvPr>
            <p:ph type="title"/>
          </p:nvPr>
        </p:nvSpPr>
        <p:spPr>
          <a:xfrm>
            <a:off x="570853" y="919506"/>
            <a:ext cx="10058400" cy="1371600"/>
          </a:xfrm>
        </p:spPr>
        <p:txBody>
          <a:bodyPr>
            <a:normAutofit/>
          </a:bodyPr>
          <a:lstStyle/>
          <a:p>
            <a:pPr marL="571500" indent="-571500" algn="l" rtl="0">
              <a:buFont typeface="Wingdings" panose="05000000000000000000" pitchFamily="2" charset="2"/>
              <a:buChar char="v"/>
            </a:pPr>
            <a:r>
              <a:rPr lang="en-US" sz="4000" b="1" i="0" dirty="0">
                <a:solidFill>
                  <a:srgbClr val="002060"/>
                </a:solidFill>
                <a:effectLst/>
              </a:rPr>
              <a:t>Preventing  Breast </a:t>
            </a:r>
            <a:r>
              <a:rPr lang="en-US" sz="4000" b="1" dirty="0">
                <a:solidFill>
                  <a:srgbClr val="002060"/>
                </a:solidFill>
              </a:rPr>
              <a:t>C</a:t>
            </a:r>
            <a:r>
              <a:rPr lang="en-US" sz="4000" b="1" i="0" dirty="0">
                <a:solidFill>
                  <a:srgbClr val="002060"/>
                </a:solidFill>
                <a:effectLst/>
              </a:rPr>
              <a:t>ancer:</a:t>
            </a:r>
            <a:br>
              <a:rPr lang="en-US" sz="4400" b="1" i="0" dirty="0">
                <a:solidFill>
                  <a:srgbClr val="FF66FF"/>
                </a:solidFill>
                <a:effectLst/>
                <a:latin typeface="Frutiger W01"/>
              </a:rPr>
            </a:br>
            <a:endParaRPr lang="ar-LY" dirty="0"/>
          </a:p>
        </p:txBody>
      </p:sp>
      <p:sp>
        <p:nvSpPr>
          <p:cNvPr id="3" name="Content Placeholder 2">
            <a:extLst>
              <a:ext uri="{FF2B5EF4-FFF2-40B4-BE49-F238E27FC236}">
                <a16:creationId xmlns:a16="http://schemas.microsoft.com/office/drawing/2014/main" id="{9844B7C7-3A7A-4182-83FF-DF625F3FE3E4}"/>
              </a:ext>
            </a:extLst>
          </p:cNvPr>
          <p:cNvSpPr>
            <a:spLocks noGrp="1"/>
          </p:cNvSpPr>
          <p:nvPr>
            <p:ph idx="1"/>
          </p:nvPr>
        </p:nvSpPr>
        <p:spPr>
          <a:xfrm>
            <a:off x="570853" y="1503336"/>
            <a:ext cx="6235159" cy="4227517"/>
          </a:xfrm>
        </p:spPr>
        <p:txBody>
          <a:bodyPr>
            <a:normAutofit/>
          </a:bodyPr>
          <a:lstStyle/>
          <a:p>
            <a:pPr marL="457200" indent="-457200" algn="l" rtl="0">
              <a:lnSpc>
                <a:spcPct val="150000"/>
              </a:lnSpc>
              <a:buClr>
                <a:srgbClr val="002060"/>
              </a:buClr>
              <a:buFont typeface="+mj-lt"/>
              <a:buAutoNum type="arabicPeriod"/>
            </a:pPr>
            <a:r>
              <a:rPr lang="en-US" sz="2800" dirty="0">
                <a:solidFill>
                  <a:srgbClr val="0070C0"/>
                </a:solidFill>
                <a:latin typeface="Helvetica" panose="020B0604020202020204" pitchFamily="34" charset="0"/>
                <a:cs typeface="+mj-cs"/>
              </a:rPr>
              <a:t>Check your breast.</a:t>
            </a:r>
            <a:endParaRPr lang="en-US" sz="2800" i="0" dirty="0">
              <a:solidFill>
                <a:srgbClr val="0070C0"/>
              </a:solidFill>
              <a:latin typeface="Helvetica" panose="020B0604020202020204" pitchFamily="34" charset="0"/>
              <a:cs typeface="+mj-cs"/>
            </a:endParaRPr>
          </a:p>
          <a:p>
            <a:pPr marL="457200" indent="-457200" algn="l" rtl="0">
              <a:lnSpc>
                <a:spcPct val="150000"/>
              </a:lnSpc>
              <a:buClr>
                <a:srgbClr val="002060"/>
              </a:buClr>
              <a:buFont typeface="+mj-lt"/>
              <a:buAutoNum type="arabicPeriod"/>
            </a:pPr>
            <a:r>
              <a:rPr lang="en-US" sz="2800" dirty="0">
                <a:solidFill>
                  <a:srgbClr val="0070C0"/>
                </a:solidFill>
                <a:cs typeface="+mj-cs"/>
              </a:rPr>
              <a:t>Don’t smoke 🚭. </a:t>
            </a:r>
            <a:endParaRPr lang="en-US" sz="2800" dirty="0">
              <a:solidFill>
                <a:srgbClr val="0070C0"/>
              </a:solidFill>
              <a:latin typeface="Helvetica" panose="020B0604020202020204" pitchFamily="34" charset="0"/>
              <a:cs typeface="+mj-cs"/>
            </a:endParaRPr>
          </a:p>
          <a:p>
            <a:pPr marL="457200" indent="-457200" algn="l" rtl="0">
              <a:lnSpc>
                <a:spcPct val="150000"/>
              </a:lnSpc>
              <a:buClr>
                <a:srgbClr val="002060"/>
              </a:buClr>
              <a:buFont typeface="+mj-lt"/>
              <a:buAutoNum type="arabicPeriod"/>
            </a:pPr>
            <a:r>
              <a:rPr lang="en-US" sz="2800" i="0" dirty="0">
                <a:solidFill>
                  <a:srgbClr val="0070C0"/>
                </a:solidFill>
                <a:latin typeface="Helvetica" panose="020B0604020202020204" pitchFamily="34" charset="0"/>
                <a:cs typeface="+mj-cs"/>
              </a:rPr>
              <a:t>Exercise most days of the week.</a:t>
            </a:r>
          </a:p>
          <a:p>
            <a:pPr marL="457200" indent="-457200" algn="l" rtl="0">
              <a:lnSpc>
                <a:spcPct val="150000"/>
              </a:lnSpc>
              <a:buClr>
                <a:srgbClr val="002060"/>
              </a:buClr>
              <a:buFont typeface="+mj-lt"/>
              <a:buAutoNum type="arabicPeriod"/>
            </a:pPr>
            <a:r>
              <a:rPr lang="en-US" sz="2800" i="0" dirty="0">
                <a:solidFill>
                  <a:srgbClr val="0070C0"/>
                </a:solidFill>
                <a:latin typeface="Helvetica" panose="020B0604020202020204" pitchFamily="34" charset="0"/>
                <a:cs typeface="+mj-cs"/>
              </a:rPr>
              <a:t>Be a healthy weight.</a:t>
            </a:r>
          </a:p>
          <a:p>
            <a:pPr marL="457200" indent="-457200" algn="l" rtl="0">
              <a:lnSpc>
                <a:spcPct val="150000"/>
              </a:lnSpc>
              <a:buClr>
                <a:srgbClr val="002060"/>
              </a:buClr>
              <a:buFont typeface="+mj-lt"/>
              <a:buAutoNum type="arabicPeriod"/>
            </a:pPr>
            <a:r>
              <a:rPr lang="en-US" sz="2800" dirty="0">
                <a:solidFill>
                  <a:srgbClr val="0070C0"/>
                </a:solidFill>
                <a:latin typeface="Helvetica" panose="020B0604020202020204" pitchFamily="34" charset="0"/>
                <a:cs typeface="+mj-cs"/>
              </a:rPr>
              <a:t>Breastfeed your baby🤱</a:t>
            </a:r>
            <a:r>
              <a:rPr lang="en-US" sz="2800" dirty="0">
                <a:solidFill>
                  <a:srgbClr val="0070C0"/>
                </a:solidFill>
                <a:latin typeface="Helvetica" panose="020B0604020202020204" pitchFamily="34" charset="0"/>
              </a:rPr>
              <a:t>. </a:t>
            </a:r>
            <a:endParaRPr lang="en-US" sz="2800" i="0" dirty="0">
              <a:solidFill>
                <a:srgbClr val="0070C0"/>
              </a:solidFill>
              <a:latin typeface="Helvetica" panose="020B0604020202020204" pitchFamily="34" charset="0"/>
            </a:endParaRPr>
          </a:p>
          <a:p>
            <a:pPr marL="457200" indent="-457200" algn="l" rtl="0">
              <a:lnSpc>
                <a:spcPct val="150000"/>
              </a:lnSpc>
              <a:buFont typeface="+mj-lt"/>
              <a:buAutoNum type="arabicPeriod"/>
            </a:pPr>
            <a:endParaRPr lang="en-US" sz="2800" b="1" dirty="0">
              <a:solidFill>
                <a:srgbClr val="0070C0"/>
              </a:solidFill>
              <a:latin typeface="Helvetica" panose="020B0604020202020204" pitchFamily="34" charset="0"/>
            </a:endParaRPr>
          </a:p>
          <a:p>
            <a:endParaRPr lang="ar-LY" dirty="0"/>
          </a:p>
        </p:txBody>
      </p:sp>
      <p:sp>
        <p:nvSpPr>
          <p:cNvPr id="7" name="Slide Number Placeholder 6">
            <a:extLst>
              <a:ext uri="{FF2B5EF4-FFF2-40B4-BE49-F238E27FC236}">
                <a16:creationId xmlns:a16="http://schemas.microsoft.com/office/drawing/2014/main" id="{3C407E16-8A26-458A-8FC6-4B40FA458CD3}"/>
              </a:ext>
            </a:extLst>
          </p:cNvPr>
          <p:cNvSpPr>
            <a:spLocks noGrp="1"/>
          </p:cNvSpPr>
          <p:nvPr>
            <p:ph type="sldNum" sz="quarter" idx="12"/>
          </p:nvPr>
        </p:nvSpPr>
        <p:spPr/>
        <p:txBody>
          <a:bodyPr/>
          <a:lstStyle/>
          <a:p>
            <a:fld id="{CA0B23C7-B119-47D9-8D3F-60E9B2DB431D}" type="slidenum">
              <a:rPr lang="ar-LY" smtClean="0"/>
              <a:t>9</a:t>
            </a:fld>
            <a:endParaRPr lang="ar-LY"/>
          </a:p>
        </p:txBody>
      </p:sp>
      <p:pic>
        <p:nvPicPr>
          <p:cNvPr id="8" name="Picture 7">
            <a:extLst>
              <a:ext uri="{FF2B5EF4-FFF2-40B4-BE49-F238E27FC236}">
                <a16:creationId xmlns:a16="http://schemas.microsoft.com/office/drawing/2014/main" id="{878C3305-8CAA-4389-A500-E2DDF0D66B94}"/>
              </a:ext>
            </a:extLst>
          </p:cNvPr>
          <p:cNvPicPr>
            <a:picLocks noChangeAspect="1"/>
          </p:cNvPicPr>
          <p:nvPr/>
        </p:nvPicPr>
        <p:blipFill>
          <a:blip r:embed="rId2"/>
          <a:stretch>
            <a:fillRect/>
          </a:stretch>
        </p:blipFill>
        <p:spPr>
          <a:xfrm>
            <a:off x="53744" y="5730853"/>
            <a:ext cx="2026111" cy="895171"/>
          </a:xfrm>
          <a:prstGeom prst="rect">
            <a:avLst/>
          </a:prstGeom>
        </p:spPr>
      </p:pic>
      <p:pic>
        <p:nvPicPr>
          <p:cNvPr id="9" name="Picture 2" descr="Breast cancer infographics with risk and prevention. National Awareness Month celebrated in America. Breast cancer infographics with risk and prevention. National Awareness Month celebrated in America. Health campaign organized by medical charities on October. Flat concept vector for banner, poster. Breast Cancer stock vector">
            <a:extLst>
              <a:ext uri="{FF2B5EF4-FFF2-40B4-BE49-F238E27FC236}">
                <a16:creationId xmlns:a16="http://schemas.microsoft.com/office/drawing/2014/main" id="{90F8D6A5-EE8D-4EEF-9BFB-41392745D1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9875" y="2291106"/>
            <a:ext cx="4123045" cy="401656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Breast Cancer Prevention, Detection, Diet Tips">
            <a:extLst>
              <a:ext uri="{FF2B5EF4-FFF2-40B4-BE49-F238E27FC236}">
                <a16:creationId xmlns:a16="http://schemas.microsoft.com/office/drawing/2014/main" id="{72A7455C-7647-4661-9738-C831F2E12F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9875" y="260001"/>
            <a:ext cx="4123045" cy="2067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85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arn(inVertical)">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1000" fill="hold"/>
                                        <p:tgtEl>
                                          <p:spTgt spid="11"/>
                                        </p:tgtEl>
                                        <p:attrNameLst>
                                          <p:attrName>ppt_w</p:attrName>
                                        </p:attrNameLst>
                                      </p:cBhvr>
                                      <p:tavLst>
                                        <p:tav tm="0">
                                          <p:val>
                                            <p:fltVal val="0"/>
                                          </p:val>
                                        </p:tav>
                                        <p:tav tm="100000">
                                          <p:val>
                                            <p:strVal val="#ppt_w"/>
                                          </p:val>
                                        </p:tav>
                                      </p:tavLst>
                                    </p:anim>
                                    <p:anim calcmode="lin" valueType="num">
                                      <p:cBhvr>
                                        <p:cTn id="31" dur="1000" fill="hold"/>
                                        <p:tgtEl>
                                          <p:spTgt spid="11"/>
                                        </p:tgtEl>
                                        <p:attrNameLst>
                                          <p:attrName>ppt_h</p:attrName>
                                        </p:attrNameLst>
                                      </p:cBhvr>
                                      <p:tavLst>
                                        <p:tav tm="0">
                                          <p:val>
                                            <p:fltVal val="0"/>
                                          </p:val>
                                        </p:tav>
                                        <p:tav tm="100000">
                                          <p:val>
                                            <p:strVal val="#ppt_h"/>
                                          </p:val>
                                        </p:tav>
                                      </p:tavLst>
                                    </p:anim>
                                    <p:anim calcmode="lin" valueType="num">
                                      <p:cBhvr>
                                        <p:cTn id="32" dur="1000" fill="hold"/>
                                        <p:tgtEl>
                                          <p:spTgt spid="11"/>
                                        </p:tgtEl>
                                        <p:attrNameLst>
                                          <p:attrName>style.rotation</p:attrName>
                                        </p:attrNameLst>
                                      </p:cBhvr>
                                      <p:tavLst>
                                        <p:tav tm="0">
                                          <p:val>
                                            <p:fltVal val="90"/>
                                          </p:val>
                                        </p:tav>
                                        <p:tav tm="100000">
                                          <p:val>
                                            <p:fltVal val="0"/>
                                          </p:val>
                                        </p:tav>
                                      </p:tavLst>
                                    </p:anim>
                                    <p:animEffect transition="in" filter="fade">
                                      <p:cBhvr>
                                        <p:cTn id="33" dur="10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1000" fill="hold"/>
                                        <p:tgtEl>
                                          <p:spTgt spid="9"/>
                                        </p:tgtEl>
                                        <p:attrNameLst>
                                          <p:attrName>ppt_w</p:attrName>
                                        </p:attrNameLst>
                                      </p:cBhvr>
                                      <p:tavLst>
                                        <p:tav tm="0">
                                          <p:val>
                                            <p:fltVal val="0"/>
                                          </p:val>
                                        </p:tav>
                                        <p:tav tm="100000">
                                          <p:val>
                                            <p:strVal val="#ppt_w"/>
                                          </p:val>
                                        </p:tav>
                                      </p:tavLst>
                                    </p:anim>
                                    <p:anim calcmode="lin" valueType="num">
                                      <p:cBhvr>
                                        <p:cTn id="39" dur="1000" fill="hold"/>
                                        <p:tgtEl>
                                          <p:spTgt spid="9"/>
                                        </p:tgtEl>
                                        <p:attrNameLst>
                                          <p:attrName>ppt_h</p:attrName>
                                        </p:attrNameLst>
                                      </p:cBhvr>
                                      <p:tavLst>
                                        <p:tav tm="0">
                                          <p:val>
                                            <p:fltVal val="0"/>
                                          </p:val>
                                        </p:tav>
                                        <p:tav tm="100000">
                                          <p:val>
                                            <p:strVal val="#ppt_h"/>
                                          </p:val>
                                        </p:tav>
                                      </p:tavLst>
                                    </p:anim>
                                    <p:anim calcmode="lin" valueType="num">
                                      <p:cBhvr>
                                        <p:cTn id="40" dur="1000" fill="hold"/>
                                        <p:tgtEl>
                                          <p:spTgt spid="9"/>
                                        </p:tgtEl>
                                        <p:attrNameLst>
                                          <p:attrName>style.rotation</p:attrName>
                                        </p:attrNameLst>
                                      </p:cBhvr>
                                      <p:tavLst>
                                        <p:tav tm="0">
                                          <p:val>
                                            <p:fltVal val="90"/>
                                          </p:val>
                                        </p:tav>
                                        <p:tav tm="100000">
                                          <p:val>
                                            <p:fltVal val="0"/>
                                          </p:val>
                                        </p:tav>
                                      </p:tavLst>
                                    </p:anim>
                                    <p:animEffect transition="in" filter="fade">
                                      <p:cBhvr>
                                        <p:cTn id="4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TM02900743[[fn=Organic]]</Template>
  <TotalTime>2801</TotalTime>
  <Words>488</Words>
  <Application>Microsoft Office PowerPoint</Application>
  <PresentationFormat>Widescreen</PresentationFormat>
  <Paragraphs>68</Paragraphs>
  <Slides>14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14</vt:i4>
      </vt:variant>
    </vt:vector>
  </HeadingPairs>
  <TitlesOfParts>
    <vt:vector size="26" baseType="lpstr">
      <vt:lpstr>Arial</vt:lpstr>
      <vt:lpstr>Calibri</vt:lpstr>
      <vt:lpstr>Century Gothic</vt:lpstr>
      <vt:lpstr>Frutiger W01</vt:lpstr>
      <vt:lpstr>Garamond</vt:lpstr>
      <vt:lpstr>Helvetica</vt:lpstr>
      <vt:lpstr>Helvetica Neue</vt:lpstr>
      <vt:lpstr>MV Boli</vt:lpstr>
      <vt:lpstr>Open Sans</vt:lpstr>
      <vt:lpstr>urw-form</vt:lpstr>
      <vt:lpstr>Wingdings</vt:lpstr>
      <vt:lpstr>Savon</vt:lpstr>
      <vt:lpstr>PowerPoint Presentation</vt:lpstr>
      <vt:lpstr>OBJECTIVES: </vt:lpstr>
      <vt:lpstr>INTRONDUCTIO:</vt:lpstr>
      <vt:lpstr>Type of Breast Cancer:</vt:lpstr>
      <vt:lpstr>PowerPoint Presentation</vt:lpstr>
      <vt:lpstr>Symptoms of breast cancer: </vt:lpstr>
      <vt:lpstr>PowerPoint Presentation</vt:lpstr>
      <vt:lpstr>PowerPoint Presentation</vt:lpstr>
      <vt:lpstr>Preventing  Breast Cancer: </vt:lpstr>
      <vt:lpstr>PowerPoint Presentation</vt:lpstr>
      <vt:lpstr>Conclusion</vt:lpstr>
      <vt:lpstr>REFERENCES: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BRAST CANCER</dc:title>
  <dc:creator>ajajmohamed97@yahoo.co.uk</dc:creator>
  <cp:lastModifiedBy>ajajmohamed97@yahoo.co.uk</cp:lastModifiedBy>
  <cp:revision>20</cp:revision>
  <dcterms:created xsi:type="dcterms:W3CDTF">2022-05-09T18:25:28Z</dcterms:created>
  <dcterms:modified xsi:type="dcterms:W3CDTF">2022-06-06T13:51:40Z</dcterms:modified>
</cp:coreProperties>
</file>