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7"/>
  </p:notesMasterIdLst>
  <p:sldIdLst>
    <p:sldId id="258" r:id="rId2"/>
    <p:sldId id="334" r:id="rId3"/>
    <p:sldId id="261" r:id="rId4"/>
    <p:sldId id="327" r:id="rId5"/>
    <p:sldId id="328" r:id="rId6"/>
    <p:sldId id="331" r:id="rId7"/>
    <p:sldId id="329" r:id="rId8"/>
    <p:sldId id="330" r:id="rId9"/>
    <p:sldId id="332" r:id="rId10"/>
    <p:sldId id="333" r:id="rId11"/>
    <p:sldId id="335" r:id="rId12"/>
    <p:sldId id="341" r:id="rId13"/>
    <p:sldId id="340" r:id="rId14"/>
    <p:sldId id="339" r:id="rId15"/>
    <p:sldId id="338" r:id="rId16"/>
    <p:sldId id="337" r:id="rId17"/>
    <p:sldId id="336" r:id="rId18"/>
    <p:sldId id="347" r:id="rId19"/>
    <p:sldId id="346" r:id="rId20"/>
    <p:sldId id="345" r:id="rId21"/>
    <p:sldId id="344" r:id="rId22"/>
    <p:sldId id="343" r:id="rId23"/>
    <p:sldId id="342" r:id="rId24"/>
    <p:sldId id="348" r:id="rId25"/>
    <p:sldId id="351" r:id="rId26"/>
    <p:sldId id="350" r:id="rId27"/>
    <p:sldId id="354" r:id="rId28"/>
    <p:sldId id="357" r:id="rId29"/>
    <p:sldId id="349" r:id="rId30"/>
    <p:sldId id="353" r:id="rId31"/>
    <p:sldId id="352" r:id="rId32"/>
    <p:sldId id="356" r:id="rId33"/>
    <p:sldId id="355" r:id="rId34"/>
    <p:sldId id="359" r:id="rId35"/>
    <p:sldId id="326" r:id="rId3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نمط متوسط 1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62" autoAdjust="0"/>
  </p:normalViewPr>
  <p:slideViewPr>
    <p:cSldViewPr>
      <p:cViewPr varScale="1">
        <p:scale>
          <a:sx n="84" d="100"/>
          <a:sy n="84" d="100"/>
        </p:scale>
        <p:origin x="10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CE35F27-7705-430E-AB8D-733E08AC6821}" type="datetimeFigureOut">
              <a:rPr lang="ar-LY" smtClean="0"/>
              <a:t>29/10/1441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61F1B12-E9C6-4467-BE2B-FDE01897617D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31760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Common Surgical Operation 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92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Haitham R. Elmehdawi</a:t>
            </a:r>
            <a:endParaRPr lang="ar-LY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8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APPENDECTOMY </a:t>
            </a:r>
            <a:endParaRPr lang="en-US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07504" y="1600200"/>
            <a:ext cx="8229600" cy="4525963"/>
          </a:xfrm>
        </p:spPr>
        <p:txBody>
          <a:bodyPr>
            <a:normAutofit fontScale="32500" lnSpcReduction="20000"/>
          </a:bodyPr>
          <a:lstStyle/>
          <a:p>
            <a:pPr marL="0" indent="0" algn="l" rtl="0">
              <a:buNone/>
            </a:pPr>
            <a:r>
              <a:rPr lang="en-US" sz="12300" dirty="0" smtClean="0">
                <a:solidFill>
                  <a:srgbClr val="002060"/>
                </a:solidFill>
              </a:rPr>
              <a:t>POST-OP COMPLICATION</a:t>
            </a:r>
          </a:p>
          <a:p>
            <a:pPr algn="l" rtl="0"/>
            <a:r>
              <a:rPr lang="en-US" sz="7200" dirty="0"/>
              <a:t>Wound infection</a:t>
            </a:r>
          </a:p>
          <a:p>
            <a:pPr lvl="2" algn="l" rtl="0"/>
            <a:r>
              <a:rPr lang="en-US" sz="7200" dirty="0" smtClean="0"/>
              <a:t>Most </a:t>
            </a:r>
            <a:r>
              <a:rPr lang="en-US" sz="7200" dirty="0"/>
              <a:t>common</a:t>
            </a:r>
          </a:p>
          <a:p>
            <a:pPr lvl="2" algn="l" rtl="0"/>
            <a:r>
              <a:rPr lang="en-US" sz="7200" dirty="0" smtClean="0"/>
              <a:t>5-10</a:t>
            </a:r>
            <a:r>
              <a:rPr lang="en-US" sz="7200" dirty="0"/>
              <a:t>% of patient</a:t>
            </a:r>
          </a:p>
          <a:p>
            <a:pPr lvl="2" algn="l" rtl="0"/>
            <a:r>
              <a:rPr lang="en-US" sz="7200" dirty="0" smtClean="0"/>
              <a:t>4-5th </a:t>
            </a:r>
            <a:r>
              <a:rPr lang="en-US" sz="7200" dirty="0"/>
              <a:t>day</a:t>
            </a:r>
          </a:p>
          <a:p>
            <a:pPr algn="l" rtl="0"/>
            <a:r>
              <a:rPr lang="en-US" sz="7200" dirty="0" smtClean="0"/>
              <a:t>Intra- </a:t>
            </a:r>
            <a:r>
              <a:rPr lang="en-US" sz="7200" dirty="0"/>
              <a:t>abdominal abscess -</a:t>
            </a:r>
            <a:r>
              <a:rPr lang="en-US" sz="7200" dirty="0" smtClean="0"/>
              <a:t>8%</a:t>
            </a:r>
          </a:p>
          <a:p>
            <a:pPr algn="l" rtl="0"/>
            <a:r>
              <a:rPr lang="en-US" sz="7200" dirty="0" smtClean="0"/>
              <a:t>Ileus</a:t>
            </a:r>
          </a:p>
          <a:p>
            <a:pPr algn="l" rtl="0"/>
            <a:r>
              <a:rPr lang="en-US" sz="7200" dirty="0"/>
              <a:t>Portal </a:t>
            </a:r>
            <a:r>
              <a:rPr lang="en-US" sz="7200" dirty="0" err="1"/>
              <a:t>pyemia</a:t>
            </a:r>
            <a:endParaRPr lang="en-US" sz="7200" dirty="0"/>
          </a:p>
          <a:p>
            <a:pPr algn="l" rtl="0"/>
            <a:r>
              <a:rPr lang="en-US" sz="7200" dirty="0" err="1"/>
              <a:t>Faecal</a:t>
            </a:r>
            <a:r>
              <a:rPr lang="en-US" sz="7200" dirty="0"/>
              <a:t> fistula</a:t>
            </a:r>
          </a:p>
          <a:p>
            <a:pPr algn="l" rtl="0"/>
            <a:r>
              <a:rPr lang="en-US" sz="7200" dirty="0"/>
              <a:t>Adhesive intestinal </a:t>
            </a:r>
            <a:r>
              <a:rPr lang="en-US" sz="7200" dirty="0" smtClean="0"/>
              <a:t>obstruction</a:t>
            </a:r>
            <a:endParaRPr lang="en-US" sz="7200" dirty="0"/>
          </a:p>
          <a:p>
            <a:pPr algn="l" rtl="0"/>
            <a:r>
              <a:rPr lang="en-US" sz="7200" dirty="0" err="1" smtClean="0"/>
              <a:t>Generalised</a:t>
            </a:r>
            <a:r>
              <a:rPr lang="en-US" sz="7200" dirty="0" smtClean="0"/>
              <a:t> peritonitis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436096" y="2128788"/>
            <a:ext cx="3707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Hemorrhage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Respiratory infections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UTI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Venous thrombosis and embolism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144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  <p:sp>
        <p:nvSpPr>
          <p:cNvPr id="8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DEFINATION</a:t>
            </a:r>
          </a:p>
          <a:p>
            <a:pPr algn="l" rtl="0"/>
            <a:r>
              <a:rPr lang="en-US" dirty="0" smtClean="0"/>
              <a:t>INDICATIONS</a:t>
            </a:r>
            <a:endParaRPr lang="en-US" dirty="0"/>
          </a:p>
          <a:p>
            <a:pPr algn="l" rtl="0"/>
            <a:r>
              <a:rPr lang="en-US" dirty="0" smtClean="0"/>
              <a:t>TYPES</a:t>
            </a:r>
            <a:endParaRPr lang="en-US" dirty="0"/>
          </a:p>
          <a:p>
            <a:pPr algn="l" rtl="0"/>
            <a:r>
              <a:rPr lang="en-US" dirty="0" smtClean="0"/>
              <a:t>ANAESTHESIA</a:t>
            </a:r>
            <a:endParaRPr lang="en-US" dirty="0"/>
          </a:p>
          <a:p>
            <a:pPr algn="l" rtl="0"/>
            <a:r>
              <a:rPr lang="en-US" dirty="0" smtClean="0"/>
              <a:t>POSITION</a:t>
            </a:r>
            <a:endParaRPr lang="en-US" dirty="0"/>
          </a:p>
          <a:p>
            <a:pPr algn="l" rtl="0"/>
            <a:r>
              <a:rPr lang="en-US" dirty="0" smtClean="0"/>
              <a:t>EXPOSURE </a:t>
            </a:r>
            <a:r>
              <a:rPr lang="en-US" dirty="0"/>
              <a:t>AND PROCEDURE</a:t>
            </a:r>
          </a:p>
          <a:p>
            <a:pPr algn="l" rtl="0"/>
            <a:r>
              <a:rPr lang="en-US" dirty="0" smtClean="0"/>
              <a:t>COMPLICATIONS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05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4000" dirty="0"/>
              <a:t>DEFINITION</a:t>
            </a:r>
          </a:p>
          <a:p>
            <a:pPr marL="0" indent="0" algn="l" rtl="0">
              <a:buNone/>
            </a:pPr>
            <a:r>
              <a:rPr lang="en-US" dirty="0" smtClean="0"/>
              <a:t>Thyroidectomy </a:t>
            </a:r>
            <a:r>
              <a:rPr lang="en-US" dirty="0"/>
              <a:t>is the surgical removal of all or part of the thyroid gland.</a:t>
            </a:r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</p:spTree>
    <p:extLst>
      <p:ext uri="{BB962C8B-B14F-4D97-AF65-F5344CB8AC3E}">
        <p14:creationId xmlns:p14="http://schemas.microsoft.com/office/powerpoint/2010/main" val="184537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507288" cy="4525963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sz="4600" dirty="0">
                <a:solidFill>
                  <a:srgbClr val="002060"/>
                </a:solidFill>
              </a:rPr>
              <a:t>INDICATIONS</a:t>
            </a:r>
            <a:endParaRPr lang="en-US" dirty="0">
              <a:solidFill>
                <a:srgbClr val="002060"/>
              </a:solidFill>
            </a:endParaRPr>
          </a:p>
          <a:p>
            <a:pPr marL="0" indent="0" algn="l" rtl="0">
              <a:buNone/>
            </a:pPr>
            <a:r>
              <a:rPr lang="en-US" dirty="0"/>
              <a:t>• Toxic </a:t>
            </a:r>
            <a:r>
              <a:rPr lang="en-US" dirty="0" err="1"/>
              <a:t>multinodular</a:t>
            </a:r>
            <a:r>
              <a:rPr lang="en-US" dirty="0"/>
              <a:t> goiter; does not respond well to </a:t>
            </a:r>
            <a:r>
              <a:rPr lang="en-US" dirty="0" smtClean="0"/>
              <a:t>drugs. 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Toxic solitary nodule; it may be </a:t>
            </a:r>
            <a:r>
              <a:rPr lang="en-US" dirty="0" smtClean="0"/>
              <a:t>neoplastic.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Malignant goiter</a:t>
            </a:r>
          </a:p>
          <a:p>
            <a:pPr marL="0" indent="0" algn="l" rtl="0">
              <a:buNone/>
            </a:pPr>
            <a:r>
              <a:rPr lang="en-US" dirty="0"/>
              <a:t>• Presence of pressure symptoms</a:t>
            </a:r>
          </a:p>
          <a:p>
            <a:pPr marL="0" indent="0" algn="l" rtl="0">
              <a:buNone/>
            </a:pPr>
            <a:r>
              <a:rPr lang="en-US" dirty="0" smtClean="0"/>
              <a:t>• </a:t>
            </a:r>
            <a:r>
              <a:rPr lang="en-US" dirty="0"/>
              <a:t>Failure of patient to take drugs regularly or follow-up</a:t>
            </a:r>
          </a:p>
          <a:p>
            <a:pPr marL="0" indent="0" algn="l" rtl="0">
              <a:buNone/>
            </a:pPr>
            <a:r>
              <a:rPr lang="en-US" dirty="0"/>
              <a:t>• Complications during drug therapy</a:t>
            </a:r>
          </a:p>
          <a:p>
            <a:pPr marL="0" indent="0" algn="l" rtl="0">
              <a:buNone/>
            </a:pPr>
            <a:r>
              <a:rPr lang="en-US" dirty="0"/>
              <a:t>• Relapse after previous drug therapy</a:t>
            </a:r>
          </a:p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dirty="0" err="1"/>
              <a:t>Exophthalmus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dirty="0" smtClean="0"/>
              <a:t>Cosmetic</a:t>
            </a:r>
            <a:endParaRPr lang="en-US" dirty="0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</p:spTree>
    <p:extLst>
      <p:ext uri="{BB962C8B-B14F-4D97-AF65-F5344CB8AC3E}">
        <p14:creationId xmlns:p14="http://schemas.microsoft.com/office/powerpoint/2010/main" val="268754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>
                <a:solidFill>
                  <a:srgbClr val="002060"/>
                </a:solidFill>
              </a:rPr>
              <a:t>TYPES OF </a:t>
            </a:r>
            <a:r>
              <a:rPr lang="en-US" dirty="0" smtClean="0">
                <a:solidFill>
                  <a:srgbClr val="002060"/>
                </a:solidFill>
              </a:rPr>
              <a:t>THYROIDECTOMY</a:t>
            </a:r>
            <a:endParaRPr lang="en-US" dirty="0">
              <a:solidFill>
                <a:srgbClr val="002060"/>
              </a:solidFill>
            </a:endParaRPr>
          </a:p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dirty="0" err="1"/>
              <a:t>Hemithyroidectomy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Subtotal thyroidectomy</a:t>
            </a:r>
          </a:p>
          <a:p>
            <a:pPr marL="0" indent="0" algn="l" rtl="0">
              <a:buNone/>
            </a:pPr>
            <a:r>
              <a:rPr lang="en-US" dirty="0" smtClean="0"/>
              <a:t>• </a:t>
            </a:r>
            <a:r>
              <a:rPr lang="en-US" dirty="0"/>
              <a:t>Near total </a:t>
            </a:r>
            <a:r>
              <a:rPr lang="en-US" dirty="0" smtClean="0"/>
              <a:t>thyroidectomy</a:t>
            </a:r>
          </a:p>
          <a:p>
            <a:pPr marL="0" indent="0" algn="l" rtl="0">
              <a:buNone/>
            </a:pPr>
            <a:r>
              <a:rPr lang="en-US" dirty="0"/>
              <a:t>• Total thyroidectomy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</p:spTree>
    <p:extLst>
      <p:ext uri="{BB962C8B-B14F-4D97-AF65-F5344CB8AC3E}">
        <p14:creationId xmlns:p14="http://schemas.microsoft.com/office/powerpoint/2010/main" val="13502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dirty="0" err="1"/>
              <a:t>Hemithyroidectomy</a:t>
            </a: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2362175"/>
            <a:ext cx="421005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514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67333"/>
            <a:ext cx="8229600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• Subtotal thyroidectomy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060848"/>
            <a:ext cx="4695825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69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• Near total thyroidectomy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07356"/>
            <a:ext cx="6084626" cy="35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64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• Total thyroidectomy</a:t>
            </a:r>
          </a:p>
          <a:p>
            <a:endParaRPr lang="en-US" dirty="0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72455"/>
            <a:ext cx="5378907" cy="366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31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686800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rgbClr val="002060"/>
                </a:solidFill>
              </a:rPr>
              <a:t>ANAESTHESIA</a:t>
            </a:r>
          </a:p>
          <a:p>
            <a:pPr marL="0" indent="0" algn="l" rtl="0">
              <a:buNone/>
            </a:pPr>
            <a:endParaRPr lang="en-US" sz="4000" dirty="0"/>
          </a:p>
          <a:p>
            <a:pPr marL="0" indent="0" algn="l" rtl="0">
              <a:buNone/>
            </a:pPr>
            <a:r>
              <a:rPr lang="en-US" dirty="0" smtClean="0"/>
              <a:t>• </a:t>
            </a:r>
            <a:r>
              <a:rPr lang="en-US" dirty="0" err="1" smtClean="0"/>
              <a:t>Anaesthesia</a:t>
            </a:r>
            <a:r>
              <a:rPr lang="en-US" dirty="0" smtClean="0"/>
              <a:t> </a:t>
            </a:r>
            <a:r>
              <a:rPr lang="en-US" dirty="0"/>
              <a:t>is general </a:t>
            </a:r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</p:spTree>
    <p:extLst>
      <p:ext uri="{BB962C8B-B14F-4D97-AF65-F5344CB8AC3E}">
        <p14:creationId xmlns:p14="http://schemas.microsoft.com/office/powerpoint/2010/main" val="33143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4"/>
          <p:cNvSpPr txBox="1">
            <a:spLocks/>
          </p:cNvSpPr>
          <p:nvPr/>
        </p:nvSpPr>
        <p:spPr>
          <a:xfrm>
            <a:off x="457200" y="28620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APPENDECTOMY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2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>
                <a:solidFill>
                  <a:srgbClr val="002060"/>
                </a:solidFill>
              </a:rPr>
              <a:t>POSITION</a:t>
            </a:r>
          </a:p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sz="2800" dirty="0"/>
              <a:t>patient is placed in a supine position initially with the neck extended </a:t>
            </a:r>
            <a:r>
              <a:rPr lang="en-US" sz="2800" dirty="0" smtClean="0"/>
              <a:t>by placing </a:t>
            </a:r>
            <a:r>
              <a:rPr lang="en-US" sz="2800" dirty="0"/>
              <a:t>a ring beneath the head and a sandbag roll beneath the shoulder.</a:t>
            </a:r>
          </a:p>
          <a:p>
            <a:pPr marL="0" indent="0" algn="l" rtl="0">
              <a:buNone/>
            </a:pPr>
            <a:r>
              <a:rPr lang="en-US" sz="2800" dirty="0"/>
              <a:t>• The table is tilted 20–30 degrees “head up” to aid in emptying the neck veins.</a:t>
            </a:r>
          </a:p>
          <a:p>
            <a:pPr marL="0" indent="0" algn="l" rtl="0">
              <a:buNone/>
            </a:pPr>
            <a:r>
              <a:rPr lang="en-US" sz="2800" dirty="0"/>
              <a:t>• The skin is prepped from the chin to the upper thorax</a:t>
            </a:r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</p:spTree>
    <p:extLst>
      <p:ext uri="{BB962C8B-B14F-4D97-AF65-F5344CB8AC3E}">
        <p14:creationId xmlns:p14="http://schemas.microsoft.com/office/powerpoint/2010/main" val="326193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PROCEDURE</a:t>
            </a:r>
          </a:p>
          <a:p>
            <a:pPr marL="0" indent="0" algn="l" rtl="0">
              <a:buNone/>
            </a:pPr>
            <a:r>
              <a:rPr lang="en-US" sz="2800" dirty="0" smtClean="0"/>
              <a:t>INCISION</a:t>
            </a:r>
          </a:p>
          <a:p>
            <a:pPr lvl="1" algn="l" rtl="0"/>
            <a:r>
              <a:rPr lang="en-US" sz="2400" dirty="0" smtClean="0"/>
              <a:t>Kocher’s low collar incision 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281139"/>
            <a:ext cx="381000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04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THYROIDECTOMY</a:t>
            </a:r>
          </a:p>
        </p:txBody>
      </p:sp>
      <p:sp>
        <p:nvSpPr>
          <p:cNvPr id="4" name="عنصر نائب للمحتوى 1"/>
          <p:cNvSpPr>
            <a:spLocks noGrp="1"/>
          </p:cNvSpPr>
          <p:nvPr>
            <p:ph idx="1"/>
          </p:nvPr>
        </p:nvSpPr>
        <p:spPr>
          <a:xfrm>
            <a:off x="107504" y="1672208"/>
            <a:ext cx="8229600" cy="3989040"/>
          </a:xfrm>
        </p:spPr>
        <p:txBody>
          <a:bodyPr>
            <a:normAutofit fontScale="25000" lnSpcReduction="20000"/>
          </a:bodyPr>
          <a:lstStyle/>
          <a:p>
            <a:pPr marL="0" indent="0" algn="l" rtl="0">
              <a:buNone/>
            </a:pPr>
            <a:r>
              <a:rPr lang="en-US" sz="12300" dirty="0" smtClean="0">
                <a:solidFill>
                  <a:srgbClr val="002060"/>
                </a:solidFill>
              </a:rPr>
              <a:t>POST-OP COMPLICATION</a:t>
            </a:r>
          </a:p>
          <a:p>
            <a:pPr marL="0" indent="0" algn="l" rtl="0">
              <a:buNone/>
            </a:pPr>
            <a:r>
              <a:rPr lang="en-US" sz="9600" dirty="0"/>
              <a:t>EARLY</a:t>
            </a:r>
          </a:p>
          <a:p>
            <a:pPr marL="400050" lvl="1" indent="0" algn="l" rtl="0">
              <a:buNone/>
            </a:pPr>
            <a:r>
              <a:rPr lang="en-US" sz="8000" dirty="0"/>
              <a:t>• </a:t>
            </a:r>
            <a:r>
              <a:rPr lang="en-US" sz="8000" dirty="0" err="1"/>
              <a:t>Haemorrhage</a:t>
            </a:r>
            <a:endParaRPr lang="en-US" sz="8000" dirty="0"/>
          </a:p>
          <a:p>
            <a:pPr marL="400050" lvl="1" indent="0" algn="l" rtl="0">
              <a:buNone/>
            </a:pPr>
            <a:r>
              <a:rPr lang="en-US" sz="8000" dirty="0"/>
              <a:t>• </a:t>
            </a:r>
            <a:r>
              <a:rPr lang="en-US" sz="8000" dirty="0" err="1"/>
              <a:t>hypoparathyroidism</a:t>
            </a:r>
            <a:r>
              <a:rPr lang="en-US" sz="8000" dirty="0"/>
              <a:t> </a:t>
            </a:r>
            <a:endParaRPr lang="en-US" sz="8000" dirty="0" smtClean="0"/>
          </a:p>
          <a:p>
            <a:pPr marL="400050" lvl="1" indent="0" algn="l" rtl="0">
              <a:buNone/>
            </a:pPr>
            <a:r>
              <a:rPr lang="en-US" sz="8000" dirty="0" smtClean="0"/>
              <a:t>• </a:t>
            </a:r>
            <a:r>
              <a:rPr lang="en-US" sz="8000" dirty="0"/>
              <a:t>Recurrent laryngeal nerve palsy</a:t>
            </a:r>
          </a:p>
          <a:p>
            <a:pPr marL="800100" lvl="2" indent="0" algn="l" rtl="0">
              <a:buNone/>
            </a:pPr>
            <a:r>
              <a:rPr lang="en-US" sz="8000" dirty="0"/>
              <a:t>• 95% </a:t>
            </a:r>
            <a:r>
              <a:rPr lang="en-US" sz="8000" dirty="0" err="1"/>
              <a:t>neurapraxia</a:t>
            </a:r>
            <a:r>
              <a:rPr lang="en-US" sz="8000" dirty="0"/>
              <a:t> and resolves</a:t>
            </a:r>
          </a:p>
          <a:p>
            <a:pPr marL="800100" lvl="2" indent="0" algn="l" rtl="0">
              <a:buNone/>
            </a:pPr>
            <a:r>
              <a:rPr lang="en-US" sz="8000" dirty="0"/>
              <a:t>• If bilateral, cord adduct to midline so needs </a:t>
            </a:r>
            <a:r>
              <a:rPr lang="en-US" sz="8000" dirty="0" smtClean="0"/>
              <a:t>immediate </a:t>
            </a:r>
            <a:r>
              <a:rPr lang="en-US" sz="8000" dirty="0" err="1" smtClean="0"/>
              <a:t>reintubation</a:t>
            </a:r>
            <a:endParaRPr lang="en-US" sz="8000" dirty="0"/>
          </a:p>
          <a:p>
            <a:pPr marL="400050" lvl="1" indent="0" algn="l" rtl="0">
              <a:buNone/>
            </a:pPr>
            <a:r>
              <a:rPr lang="en-US" sz="8000" dirty="0"/>
              <a:t>• Thyroid </a:t>
            </a:r>
            <a:r>
              <a:rPr lang="en-US" sz="8000" dirty="0" smtClean="0"/>
              <a:t>crisis</a:t>
            </a:r>
            <a:endParaRPr lang="en-US" sz="8000" dirty="0"/>
          </a:p>
          <a:p>
            <a:pPr marL="0" indent="0" algn="l" rtl="0">
              <a:buNone/>
            </a:pPr>
            <a:r>
              <a:rPr lang="en-US" sz="9600" dirty="0" smtClean="0"/>
              <a:t>LATE</a:t>
            </a:r>
            <a:endParaRPr lang="en-US" sz="9600" dirty="0"/>
          </a:p>
          <a:p>
            <a:pPr marL="400050" lvl="1" indent="0" algn="l" rtl="0">
              <a:buNone/>
            </a:pPr>
            <a:r>
              <a:rPr lang="en-US" sz="8000" dirty="0" smtClean="0"/>
              <a:t>• </a:t>
            </a:r>
            <a:r>
              <a:rPr lang="en-US" sz="8000" dirty="0" err="1" smtClean="0"/>
              <a:t>Hypothroidism</a:t>
            </a:r>
            <a:endParaRPr lang="en-US" sz="8000" dirty="0" smtClean="0"/>
          </a:p>
          <a:p>
            <a:pPr marL="400050" lvl="1" indent="0" algn="l" rtl="0">
              <a:buNone/>
            </a:pPr>
            <a:r>
              <a:rPr lang="en-US" sz="8000" dirty="0" smtClean="0"/>
              <a:t>• Recurrence </a:t>
            </a:r>
          </a:p>
          <a:p>
            <a:pPr marL="400050" lvl="1" indent="0" algn="l" rtl="0">
              <a:buNone/>
            </a:pPr>
            <a:r>
              <a:rPr lang="en-US" sz="8000" dirty="0"/>
              <a:t>• Keloid</a:t>
            </a:r>
          </a:p>
          <a:p>
            <a:pPr marL="0" indent="0" algn="l" rtl="0">
              <a:buNone/>
            </a:pPr>
            <a:endParaRPr lang="en-US" sz="7200" dirty="0" smtClean="0"/>
          </a:p>
        </p:txBody>
      </p:sp>
    </p:spTree>
    <p:extLst>
      <p:ext uri="{BB962C8B-B14F-4D97-AF65-F5344CB8AC3E}">
        <p14:creationId xmlns:p14="http://schemas.microsoft.com/office/powerpoint/2010/main" val="12595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DEFINATION</a:t>
            </a:r>
          </a:p>
          <a:p>
            <a:pPr algn="l" rtl="0"/>
            <a:r>
              <a:rPr lang="en-US" dirty="0" smtClean="0"/>
              <a:t>INDICATIONS</a:t>
            </a:r>
            <a:endParaRPr lang="en-US" dirty="0"/>
          </a:p>
          <a:p>
            <a:pPr algn="l" rtl="0"/>
            <a:r>
              <a:rPr lang="en-US" dirty="0" smtClean="0"/>
              <a:t>TYPES</a:t>
            </a:r>
            <a:endParaRPr lang="en-US" dirty="0"/>
          </a:p>
          <a:p>
            <a:pPr algn="l" rtl="0"/>
            <a:r>
              <a:rPr lang="en-US" dirty="0" smtClean="0"/>
              <a:t>ANAESTHESIA</a:t>
            </a:r>
            <a:endParaRPr lang="en-US" dirty="0"/>
          </a:p>
          <a:p>
            <a:pPr algn="l" rtl="0"/>
            <a:r>
              <a:rPr lang="en-US" dirty="0" smtClean="0"/>
              <a:t>POSITION</a:t>
            </a:r>
            <a:endParaRPr lang="en-US" dirty="0"/>
          </a:p>
          <a:p>
            <a:pPr algn="l" rtl="0"/>
            <a:r>
              <a:rPr lang="en-US" dirty="0" smtClean="0"/>
              <a:t>EXPOSURE </a:t>
            </a:r>
            <a:r>
              <a:rPr lang="en-US" dirty="0"/>
              <a:t>AND PROCEDURE</a:t>
            </a:r>
          </a:p>
          <a:p>
            <a:pPr algn="l" rtl="0"/>
            <a:r>
              <a:rPr lang="en-US" dirty="0" smtClean="0"/>
              <a:t>COMPLICATIONS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8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5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DEFINITION</a:t>
            </a:r>
          </a:p>
          <a:p>
            <a:pPr marL="0" indent="0" algn="l" rtl="0">
              <a:buNone/>
            </a:pPr>
            <a:endParaRPr lang="en-US" sz="4400" dirty="0"/>
          </a:p>
          <a:p>
            <a:pPr algn="l" rtl="0"/>
            <a:r>
              <a:rPr lang="en-US" sz="4400" dirty="0" smtClean="0"/>
              <a:t>It is </a:t>
            </a:r>
            <a:r>
              <a:rPr lang="en-US" sz="4400" dirty="0"/>
              <a:t>the surgical removal of </a:t>
            </a:r>
            <a:r>
              <a:rPr lang="en-US" sz="4400" dirty="0" smtClean="0"/>
              <a:t>the gall bladder 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88344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4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672208"/>
            <a:ext cx="8229600" cy="4205064"/>
          </a:xfrm>
        </p:spPr>
        <p:txBody>
          <a:bodyPr>
            <a:normAutofit fontScale="77500" lnSpcReduction="20000"/>
          </a:bodyPr>
          <a:lstStyle/>
          <a:p>
            <a:pPr marL="0" indent="0" algn="l" rtl="0">
              <a:buNone/>
            </a:pPr>
            <a:r>
              <a:rPr lang="en-US" sz="5200" dirty="0" smtClean="0">
                <a:solidFill>
                  <a:schemeClr val="tx2"/>
                </a:solidFill>
              </a:rPr>
              <a:t>INDICATIONS</a:t>
            </a:r>
            <a:endParaRPr lang="en-US" sz="6400" dirty="0" smtClean="0">
              <a:solidFill>
                <a:schemeClr val="tx2"/>
              </a:solidFill>
            </a:endParaRPr>
          </a:p>
          <a:p>
            <a:pPr algn="l" rtl="0"/>
            <a:r>
              <a:rPr lang="en-US" sz="4000" dirty="0" err="1"/>
              <a:t>C</a:t>
            </a:r>
            <a:r>
              <a:rPr lang="en-US" sz="4000" dirty="0" err="1" smtClean="0"/>
              <a:t>holelithiasis</a:t>
            </a:r>
            <a:r>
              <a:rPr lang="en-US" sz="4000" dirty="0" smtClean="0"/>
              <a:t>  </a:t>
            </a:r>
          </a:p>
          <a:p>
            <a:pPr algn="l" rtl="0"/>
            <a:r>
              <a:rPr lang="en-US" sz="4000" dirty="0" smtClean="0"/>
              <a:t>Acute </a:t>
            </a:r>
            <a:r>
              <a:rPr lang="en-US" sz="4000" dirty="0" err="1" smtClean="0"/>
              <a:t>cholecystitis</a:t>
            </a:r>
            <a:r>
              <a:rPr lang="en-US" sz="4000" dirty="0" smtClean="0"/>
              <a:t> </a:t>
            </a:r>
          </a:p>
          <a:p>
            <a:pPr algn="l" rtl="0"/>
            <a:r>
              <a:rPr lang="en-US" sz="4000" dirty="0" smtClean="0"/>
              <a:t>Chronic </a:t>
            </a:r>
            <a:r>
              <a:rPr lang="en-US" sz="4000" dirty="0" err="1" smtClean="0"/>
              <a:t>cholecystitis</a:t>
            </a:r>
            <a:r>
              <a:rPr lang="en-US" sz="4000" dirty="0" smtClean="0"/>
              <a:t> </a:t>
            </a:r>
          </a:p>
          <a:p>
            <a:pPr algn="l" rtl="0"/>
            <a:r>
              <a:rPr lang="en-US" sz="4000" dirty="0" err="1" smtClean="0"/>
              <a:t>Acalculous</a:t>
            </a:r>
            <a:r>
              <a:rPr lang="en-US" sz="4000" dirty="0" smtClean="0"/>
              <a:t> </a:t>
            </a:r>
            <a:r>
              <a:rPr lang="en-US" sz="4000" dirty="0" err="1" smtClean="0"/>
              <a:t>cholecystitis</a:t>
            </a:r>
            <a:endParaRPr lang="en-US" sz="4000" dirty="0"/>
          </a:p>
          <a:p>
            <a:pPr algn="l" rtl="0"/>
            <a:r>
              <a:rPr lang="en-US" sz="4000" dirty="0" smtClean="0"/>
              <a:t>Gallstone </a:t>
            </a:r>
            <a:r>
              <a:rPr lang="en-US" sz="4000" dirty="0"/>
              <a:t>pancreatitis </a:t>
            </a:r>
            <a:endParaRPr lang="en-US" sz="4000" dirty="0" smtClean="0"/>
          </a:p>
          <a:p>
            <a:pPr algn="l" rtl="0"/>
            <a:r>
              <a:rPr lang="en-US" sz="4000" dirty="0" smtClean="0"/>
              <a:t>Gallbladder </a:t>
            </a:r>
            <a:r>
              <a:rPr lang="en-US" sz="4000" dirty="0"/>
              <a:t>polyps </a:t>
            </a:r>
            <a:r>
              <a:rPr lang="en-US" sz="4000" dirty="0" smtClean="0"/>
              <a:t> </a:t>
            </a:r>
          </a:p>
          <a:p>
            <a:pPr algn="l" rtl="0"/>
            <a:r>
              <a:rPr lang="en-US" sz="4000" dirty="0" smtClean="0"/>
              <a:t>Porcelain gallbladder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6802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4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95325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TYPES</a:t>
            </a:r>
            <a:endParaRPr lang="en-US" sz="4400" dirty="0" smtClean="0">
              <a:solidFill>
                <a:schemeClr val="tx2"/>
              </a:solidFill>
            </a:endParaRPr>
          </a:p>
          <a:p>
            <a:pPr algn="l" rtl="0"/>
            <a:r>
              <a:rPr lang="en-US" sz="4400" dirty="0"/>
              <a:t>OPEN</a:t>
            </a:r>
          </a:p>
          <a:p>
            <a:pPr algn="l" rtl="0"/>
            <a:r>
              <a:rPr lang="en-US" sz="4400" dirty="0" smtClean="0"/>
              <a:t>LAPAROSCOPIC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58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2" name="مربع نص 1"/>
          <p:cNvSpPr txBox="1"/>
          <p:nvPr/>
        </p:nvSpPr>
        <p:spPr>
          <a:xfrm>
            <a:off x="107504" y="1609636"/>
            <a:ext cx="5481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LAPAROSCOPIC CHOLECYSTECTOMY 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76464" y="2190343"/>
            <a:ext cx="467160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/>
              <a:t>STANDARD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/>
              <a:t>MODIFIED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2800" dirty="0" smtClean="0"/>
              <a:t>Reduce port size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2800" dirty="0" smtClean="0"/>
              <a:t>Reduce port number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2800" dirty="0" smtClean="0"/>
              <a:t>NOTES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455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2" name="مربع نص 1"/>
          <p:cNvSpPr txBox="1"/>
          <p:nvPr/>
        </p:nvSpPr>
        <p:spPr>
          <a:xfrm>
            <a:off x="107504" y="1609636"/>
            <a:ext cx="5481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LAPAROSCOPIC CHOLECYSTECTOMY 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2132856"/>
            <a:ext cx="2535934" cy="324036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129" y="2193007"/>
            <a:ext cx="5286375" cy="3324225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1115616" y="5085184"/>
            <a:ext cx="8606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NOTES </a:t>
            </a:r>
          </a:p>
        </p:txBody>
      </p:sp>
    </p:spTree>
    <p:extLst>
      <p:ext uri="{BB962C8B-B14F-4D97-AF65-F5344CB8AC3E}">
        <p14:creationId xmlns:p14="http://schemas.microsoft.com/office/powerpoint/2010/main" val="249449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4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rgbClr val="0070C0"/>
                </a:solidFill>
              </a:rPr>
              <a:t>ANAESTHESIA</a:t>
            </a:r>
          </a:p>
          <a:p>
            <a:pPr algn="l" rtl="0"/>
            <a:r>
              <a:rPr lang="en-US" sz="3600" dirty="0"/>
              <a:t>General anesthesia with endotracheal intubation </a:t>
            </a:r>
            <a:r>
              <a:rPr lang="en-US" sz="3600" dirty="0" smtClean="0"/>
              <a:t>and muscle relaxation.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2010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DEFINATION</a:t>
            </a:r>
          </a:p>
          <a:p>
            <a:pPr algn="l" rtl="0"/>
            <a:r>
              <a:rPr lang="en-US" dirty="0" smtClean="0"/>
              <a:t>INDICATIONS</a:t>
            </a:r>
            <a:endParaRPr lang="en-US" dirty="0"/>
          </a:p>
          <a:p>
            <a:pPr algn="l" rtl="0"/>
            <a:r>
              <a:rPr lang="en-US" dirty="0" smtClean="0"/>
              <a:t>TYPES</a:t>
            </a:r>
            <a:endParaRPr lang="en-US" dirty="0"/>
          </a:p>
          <a:p>
            <a:pPr algn="l" rtl="0"/>
            <a:r>
              <a:rPr lang="en-US" dirty="0" smtClean="0"/>
              <a:t>ANAESTHESIA</a:t>
            </a:r>
            <a:endParaRPr lang="en-US" dirty="0"/>
          </a:p>
          <a:p>
            <a:pPr algn="l" rtl="0"/>
            <a:r>
              <a:rPr lang="en-US" dirty="0" smtClean="0"/>
              <a:t>POSITION</a:t>
            </a:r>
            <a:endParaRPr lang="en-US" dirty="0"/>
          </a:p>
          <a:p>
            <a:pPr algn="l" rtl="0"/>
            <a:r>
              <a:rPr lang="en-US" dirty="0" smtClean="0"/>
              <a:t>EXPOSURE </a:t>
            </a:r>
            <a:r>
              <a:rPr lang="en-US" dirty="0"/>
              <a:t>AND PROCEDURE</a:t>
            </a:r>
          </a:p>
          <a:p>
            <a:pPr algn="l" rtl="0"/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APPENDECTOMY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6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4" name="عنصر نائب للمحتوى 1"/>
          <p:cNvSpPr>
            <a:spLocks noGrp="1"/>
          </p:cNvSpPr>
          <p:nvPr>
            <p:ph idx="1"/>
          </p:nvPr>
        </p:nvSpPr>
        <p:spPr>
          <a:xfrm>
            <a:off x="518864" y="1495325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rgbClr val="002060"/>
                </a:solidFill>
              </a:rPr>
              <a:t>POSITION</a:t>
            </a:r>
            <a:endParaRPr lang="en-US" sz="4400" dirty="0" smtClean="0">
              <a:solidFill>
                <a:srgbClr val="002060"/>
              </a:solidFill>
            </a:endParaRPr>
          </a:p>
          <a:p>
            <a:pPr algn="l" rtl="0"/>
            <a:r>
              <a:rPr lang="en-US" sz="3600" dirty="0"/>
              <a:t>Patient is placed in supine position.</a:t>
            </a:r>
          </a:p>
          <a:p>
            <a:pPr algn="l" rtl="0"/>
            <a:r>
              <a:rPr lang="en-US" sz="3600" dirty="0" smtClean="0"/>
              <a:t>Routine </a:t>
            </a:r>
            <a:r>
              <a:rPr lang="en-US" sz="3600" dirty="0"/>
              <a:t>scrubbing and gowning</a:t>
            </a:r>
          </a:p>
          <a:p>
            <a:pPr algn="l" rtl="0"/>
            <a:r>
              <a:rPr lang="en-US" sz="3600" dirty="0" smtClean="0"/>
              <a:t>The </a:t>
            </a:r>
            <a:r>
              <a:rPr lang="en-US" sz="3600" dirty="0"/>
              <a:t>skin is cleaned from the nipple line to the </a:t>
            </a:r>
            <a:r>
              <a:rPr lang="en-US" sz="3600" dirty="0" smtClean="0"/>
              <a:t>mid thigh and </a:t>
            </a:r>
            <a:r>
              <a:rPr lang="en-US" sz="3600" dirty="0"/>
              <a:t>draped exposing the operation field.</a:t>
            </a:r>
          </a:p>
        </p:txBody>
      </p:sp>
    </p:spTree>
    <p:extLst>
      <p:ext uri="{BB962C8B-B14F-4D97-AF65-F5344CB8AC3E}">
        <p14:creationId xmlns:p14="http://schemas.microsoft.com/office/powerpoint/2010/main" val="121838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PROCEDURE</a:t>
            </a:r>
          </a:p>
          <a:p>
            <a:pPr marL="0" indent="0" algn="l" rtl="0">
              <a:buNone/>
            </a:pPr>
            <a:r>
              <a:rPr lang="en-US" sz="2800" dirty="0" smtClean="0"/>
              <a:t>INCISION</a:t>
            </a:r>
          </a:p>
          <a:p>
            <a:pPr lvl="1" algn="l" rtl="0"/>
            <a:r>
              <a:rPr lang="en-US" sz="2400" dirty="0" smtClean="0"/>
              <a:t>4 small incisions 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259" y="2420888"/>
            <a:ext cx="4392149" cy="329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85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5" t="19482" r="17530" b="12404"/>
          <a:stretch/>
        </p:blipFill>
        <p:spPr>
          <a:xfrm>
            <a:off x="2267744" y="2063480"/>
            <a:ext cx="4680520" cy="3669776"/>
          </a:xfrm>
        </p:spPr>
      </p:pic>
    </p:spTree>
    <p:extLst>
      <p:ext uri="{BB962C8B-B14F-4D97-AF65-F5344CB8AC3E}">
        <p14:creationId xmlns:p14="http://schemas.microsoft.com/office/powerpoint/2010/main" val="24227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09" y="2120801"/>
            <a:ext cx="8216855" cy="3612455"/>
          </a:xfrm>
        </p:spPr>
      </p:pic>
    </p:spTree>
    <p:extLst>
      <p:ext uri="{BB962C8B-B14F-4D97-AF65-F5344CB8AC3E}">
        <p14:creationId xmlns:p14="http://schemas.microsoft.com/office/powerpoint/2010/main" val="136486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Cholecystectomy </a:t>
            </a:r>
            <a:endParaRPr lang="en-US" dirty="0"/>
          </a:p>
        </p:txBody>
      </p:sp>
      <p:sp>
        <p:nvSpPr>
          <p:cNvPr id="4" name="عنصر نائب للمحتوى 1"/>
          <p:cNvSpPr>
            <a:spLocks noGrp="1"/>
          </p:cNvSpPr>
          <p:nvPr>
            <p:ph idx="1"/>
          </p:nvPr>
        </p:nvSpPr>
        <p:spPr>
          <a:xfrm>
            <a:off x="107504" y="1600200"/>
            <a:ext cx="8229600" cy="4525963"/>
          </a:xfrm>
        </p:spPr>
        <p:txBody>
          <a:bodyPr>
            <a:normAutofit fontScale="40000" lnSpcReduction="20000"/>
          </a:bodyPr>
          <a:lstStyle/>
          <a:p>
            <a:pPr marL="0" indent="0" algn="l" rtl="0">
              <a:buNone/>
            </a:pPr>
            <a:r>
              <a:rPr lang="en-US" sz="12300" dirty="0" smtClean="0">
                <a:solidFill>
                  <a:srgbClr val="002060"/>
                </a:solidFill>
              </a:rPr>
              <a:t>POST-OP COMPLICATION</a:t>
            </a:r>
          </a:p>
          <a:p>
            <a:pPr algn="l" rtl="0"/>
            <a:r>
              <a:rPr lang="en-US" sz="7200" dirty="0" err="1" smtClean="0"/>
              <a:t>Haemorrhage</a:t>
            </a:r>
            <a:endParaRPr lang="en-US" sz="7200" dirty="0" smtClean="0"/>
          </a:p>
          <a:p>
            <a:pPr algn="l" rtl="0"/>
            <a:r>
              <a:rPr lang="en-US" sz="7200" dirty="0" smtClean="0"/>
              <a:t>Bile leak</a:t>
            </a:r>
          </a:p>
          <a:p>
            <a:pPr algn="l" rtl="0"/>
            <a:r>
              <a:rPr lang="en-US" sz="7200" dirty="0" smtClean="0"/>
              <a:t>Bile duct injury </a:t>
            </a:r>
          </a:p>
          <a:p>
            <a:pPr algn="l" rtl="0"/>
            <a:r>
              <a:rPr lang="en-US" sz="7200" dirty="0" smtClean="0"/>
              <a:t>Wound infection</a:t>
            </a:r>
            <a:endParaRPr lang="en-US" sz="7200" dirty="0"/>
          </a:p>
          <a:p>
            <a:pPr algn="l" rtl="0"/>
            <a:r>
              <a:rPr lang="en-US" sz="7200" dirty="0" smtClean="0"/>
              <a:t>Intra- </a:t>
            </a:r>
            <a:r>
              <a:rPr lang="en-US" sz="7200" dirty="0"/>
              <a:t>abdominal abscess </a:t>
            </a:r>
            <a:endParaRPr lang="en-US" sz="7200" dirty="0" smtClean="0"/>
          </a:p>
          <a:p>
            <a:pPr algn="l" rtl="0"/>
            <a:r>
              <a:rPr lang="en-US" sz="7200" dirty="0" smtClean="0"/>
              <a:t>Ileus</a:t>
            </a:r>
          </a:p>
          <a:p>
            <a:pPr algn="l" rtl="0"/>
            <a:r>
              <a:rPr lang="en-US" sz="7200" dirty="0" smtClean="0"/>
              <a:t>Adhesive </a:t>
            </a:r>
            <a:r>
              <a:rPr lang="en-US" sz="7200" dirty="0"/>
              <a:t>intestinal </a:t>
            </a:r>
            <a:r>
              <a:rPr lang="en-US" sz="7200" dirty="0" smtClean="0"/>
              <a:t>obstruction</a:t>
            </a:r>
            <a:endParaRPr lang="en-US" sz="7200" dirty="0"/>
          </a:p>
          <a:p>
            <a:pPr algn="l" rtl="0"/>
            <a:r>
              <a:rPr lang="en-US" sz="7200" dirty="0" err="1" smtClean="0"/>
              <a:t>Generalised</a:t>
            </a:r>
            <a:r>
              <a:rPr lang="en-US" sz="7200" dirty="0" smtClean="0"/>
              <a:t> peritonitis</a:t>
            </a:r>
          </a:p>
        </p:txBody>
      </p:sp>
    </p:spTree>
    <p:extLst>
      <p:ext uri="{BB962C8B-B14F-4D97-AF65-F5344CB8AC3E}">
        <p14:creationId xmlns:p14="http://schemas.microsoft.com/office/powerpoint/2010/main" val="102346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75" y="2161753"/>
            <a:ext cx="5962650" cy="357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66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APPENDECTOMY </a:t>
            </a:r>
            <a:endParaRPr lang="en-US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DEFINITION</a:t>
            </a:r>
          </a:p>
          <a:p>
            <a:pPr marL="0" indent="0" algn="l" rtl="0">
              <a:buNone/>
            </a:pPr>
            <a:endParaRPr lang="en-US" sz="4400" dirty="0"/>
          </a:p>
          <a:p>
            <a:pPr algn="l" rtl="0"/>
            <a:r>
              <a:rPr lang="en-US" sz="4400" dirty="0"/>
              <a:t>An </a:t>
            </a:r>
            <a:r>
              <a:rPr lang="en-US" sz="4400" b="1" dirty="0"/>
              <a:t>appendectomy </a:t>
            </a:r>
            <a:r>
              <a:rPr lang="en-US" sz="4400" dirty="0"/>
              <a:t>is the surgical removal of </a:t>
            </a:r>
            <a:r>
              <a:rPr lang="en-US" sz="4400" dirty="0" smtClean="0"/>
              <a:t>the appendix</a:t>
            </a:r>
            <a:r>
              <a:rPr lang="en-US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9064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APPENDECTOMY </a:t>
            </a:r>
            <a:endParaRPr lang="en-US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205064"/>
          </a:xfrm>
        </p:spPr>
        <p:txBody>
          <a:bodyPr>
            <a:normAutofit fontScale="62500" lnSpcReduction="20000"/>
          </a:bodyPr>
          <a:lstStyle/>
          <a:p>
            <a:pPr marL="0" indent="0" algn="l" rtl="0">
              <a:buNone/>
            </a:pPr>
            <a:r>
              <a:rPr lang="en-US" sz="6400" dirty="0" smtClean="0">
                <a:solidFill>
                  <a:schemeClr val="tx2"/>
                </a:solidFill>
              </a:rPr>
              <a:t>INDICATIONS</a:t>
            </a:r>
          </a:p>
          <a:p>
            <a:pPr algn="l" rtl="0"/>
            <a:r>
              <a:rPr lang="en-US" sz="4400" dirty="0"/>
              <a:t>Acute </a:t>
            </a:r>
            <a:r>
              <a:rPr lang="en-US" sz="4400" dirty="0" smtClean="0"/>
              <a:t>appendicitis</a:t>
            </a:r>
            <a:endParaRPr lang="en-US" sz="4400" dirty="0"/>
          </a:p>
          <a:p>
            <a:pPr algn="l" rtl="0"/>
            <a:r>
              <a:rPr lang="en-US" sz="4400" dirty="0" smtClean="0"/>
              <a:t>As </a:t>
            </a:r>
            <a:r>
              <a:rPr lang="en-US" sz="4400" dirty="0"/>
              <a:t>Interval appendectomy </a:t>
            </a:r>
            <a:endParaRPr lang="en-US" sz="4400" dirty="0" smtClean="0"/>
          </a:p>
          <a:p>
            <a:pPr marL="971550" lvl="1" indent="-571500" algn="l" rtl="0"/>
            <a:r>
              <a:rPr lang="en-US" sz="4000" dirty="0" smtClean="0"/>
              <a:t>after </a:t>
            </a:r>
            <a:r>
              <a:rPr lang="en-US" sz="4000" dirty="0"/>
              <a:t>drainage of </a:t>
            </a:r>
            <a:r>
              <a:rPr lang="en-US" sz="4000" dirty="0" smtClean="0"/>
              <a:t>abscess  </a:t>
            </a:r>
          </a:p>
          <a:p>
            <a:pPr marL="971550" lvl="1" indent="-571500" algn="l" rtl="0"/>
            <a:r>
              <a:rPr lang="en-US" sz="4000" dirty="0" smtClean="0"/>
              <a:t>Appendicular  </a:t>
            </a:r>
            <a:r>
              <a:rPr lang="en-US" sz="4000" dirty="0"/>
              <a:t>mass</a:t>
            </a:r>
          </a:p>
          <a:p>
            <a:pPr algn="l" rtl="0"/>
            <a:r>
              <a:rPr lang="en-US" sz="4400" dirty="0" smtClean="0"/>
              <a:t>Carcinoid </a:t>
            </a:r>
            <a:r>
              <a:rPr lang="en-US" sz="4400" dirty="0" err="1"/>
              <a:t>tumour</a:t>
            </a:r>
            <a:r>
              <a:rPr lang="en-US" sz="4400" dirty="0"/>
              <a:t> : at the tip. &lt;2cm</a:t>
            </a:r>
          </a:p>
          <a:p>
            <a:pPr algn="l" rtl="0"/>
            <a:r>
              <a:rPr lang="en-US" sz="4400" dirty="0" err="1" smtClean="0"/>
              <a:t>Mucocele</a:t>
            </a:r>
            <a:r>
              <a:rPr lang="en-US" sz="4400" dirty="0" smtClean="0"/>
              <a:t> </a:t>
            </a:r>
            <a:r>
              <a:rPr lang="en-US" sz="4400" dirty="0"/>
              <a:t>of the appendix</a:t>
            </a:r>
          </a:p>
          <a:p>
            <a:pPr algn="l" rtl="0"/>
            <a:r>
              <a:rPr lang="en-US" sz="4400" dirty="0" smtClean="0"/>
              <a:t>As part of other operation </a:t>
            </a:r>
          </a:p>
          <a:p>
            <a:pPr lvl="1" algn="l" rtl="0"/>
            <a:r>
              <a:rPr lang="en-US" sz="4000" dirty="0" smtClean="0"/>
              <a:t>On </a:t>
            </a:r>
            <a:r>
              <a:rPr lang="en-US" sz="4000" dirty="0"/>
              <a:t>table colonic </a:t>
            </a:r>
            <a:r>
              <a:rPr lang="en-US" sz="4000" dirty="0" smtClean="0"/>
              <a:t>lavage.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3548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APPENDECTOMY </a:t>
            </a:r>
            <a:endParaRPr lang="en-US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95325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TYPES</a:t>
            </a:r>
            <a:endParaRPr lang="en-US" sz="4400" dirty="0" smtClean="0">
              <a:solidFill>
                <a:schemeClr val="tx2"/>
              </a:solidFill>
            </a:endParaRPr>
          </a:p>
          <a:p>
            <a:pPr algn="l" rtl="0"/>
            <a:r>
              <a:rPr lang="en-US" sz="4400" dirty="0"/>
              <a:t>OPEN</a:t>
            </a:r>
          </a:p>
          <a:p>
            <a:pPr algn="l" rtl="0"/>
            <a:r>
              <a:rPr lang="en-US" sz="4400" dirty="0" smtClean="0"/>
              <a:t>LAPAROSCOPIC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0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APPENDECTOMY </a:t>
            </a:r>
            <a:endParaRPr lang="en-US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rgbClr val="0070C0"/>
                </a:solidFill>
              </a:rPr>
              <a:t>ANAESTHESIA</a:t>
            </a:r>
          </a:p>
          <a:p>
            <a:pPr algn="l" rtl="0"/>
            <a:r>
              <a:rPr lang="en-US" sz="3600" dirty="0"/>
              <a:t>General anesthesia with endotracheal intubation </a:t>
            </a:r>
            <a:r>
              <a:rPr lang="en-US" sz="3600" dirty="0" smtClean="0"/>
              <a:t>and muscle </a:t>
            </a:r>
            <a:r>
              <a:rPr lang="en-US" sz="3600" dirty="0"/>
              <a:t>relaxation</a:t>
            </a:r>
          </a:p>
          <a:p>
            <a:pPr algn="l" rtl="0"/>
            <a:r>
              <a:rPr lang="en-US" sz="3600" dirty="0" smtClean="0"/>
              <a:t>Spinal or Local </a:t>
            </a:r>
            <a:r>
              <a:rPr lang="en-US" sz="3600" dirty="0"/>
              <a:t>anesthesia may be indicated in the very </a:t>
            </a:r>
            <a:r>
              <a:rPr lang="en-US" sz="3600" dirty="0" smtClean="0"/>
              <a:t>ill patient</a:t>
            </a:r>
            <a:r>
              <a:rPr lang="en-US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160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APPENDECTOMY </a:t>
            </a:r>
            <a:endParaRPr lang="en-US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18864" y="1495325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rgbClr val="002060"/>
                </a:solidFill>
              </a:rPr>
              <a:t>POSITION</a:t>
            </a:r>
            <a:endParaRPr lang="en-US" sz="4400" dirty="0" smtClean="0">
              <a:solidFill>
                <a:srgbClr val="002060"/>
              </a:solidFill>
            </a:endParaRPr>
          </a:p>
          <a:p>
            <a:pPr algn="l" rtl="0"/>
            <a:r>
              <a:rPr lang="en-US" sz="3600" dirty="0"/>
              <a:t>Patient is placed in supine position.</a:t>
            </a:r>
          </a:p>
          <a:p>
            <a:pPr algn="l" rtl="0"/>
            <a:r>
              <a:rPr lang="en-US" sz="3600" dirty="0" smtClean="0"/>
              <a:t>Routine </a:t>
            </a:r>
            <a:r>
              <a:rPr lang="en-US" sz="3600" dirty="0"/>
              <a:t>scrubbing and gowning</a:t>
            </a:r>
          </a:p>
          <a:p>
            <a:pPr algn="l" rtl="0"/>
            <a:r>
              <a:rPr lang="en-US" sz="3600" dirty="0" smtClean="0"/>
              <a:t>The </a:t>
            </a:r>
            <a:r>
              <a:rPr lang="en-US" sz="3600" dirty="0"/>
              <a:t>skin is cleaned from the nipple line to the </a:t>
            </a:r>
            <a:r>
              <a:rPr lang="en-US" sz="3600" dirty="0" smtClean="0"/>
              <a:t>mid thigh and </a:t>
            </a:r>
            <a:r>
              <a:rPr lang="en-US" sz="3600" dirty="0"/>
              <a:t>draped exposing the operation field.</a:t>
            </a:r>
          </a:p>
        </p:txBody>
      </p:sp>
    </p:spTree>
    <p:extLst>
      <p:ext uri="{BB962C8B-B14F-4D97-AF65-F5344CB8AC3E}">
        <p14:creationId xmlns:p14="http://schemas.microsoft.com/office/powerpoint/2010/main" val="355424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APPENDECTOMY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PROCEDURE</a:t>
            </a:r>
          </a:p>
          <a:p>
            <a:pPr marL="0" indent="0" algn="l" rtl="0">
              <a:buNone/>
            </a:pPr>
            <a:r>
              <a:rPr lang="en-US" sz="2800" dirty="0" smtClean="0"/>
              <a:t>INCISION</a:t>
            </a:r>
          </a:p>
          <a:p>
            <a:pPr lvl="1" algn="l" rtl="0"/>
            <a:r>
              <a:rPr lang="en-US" sz="2400" b="1" dirty="0" err="1"/>
              <a:t>Mc</a:t>
            </a:r>
            <a:r>
              <a:rPr lang="en-US" sz="2400" b="1" dirty="0"/>
              <a:t> Burney’s/Grid </a:t>
            </a:r>
            <a:r>
              <a:rPr lang="en-US" sz="2400" b="1" dirty="0" smtClean="0"/>
              <a:t>iron </a:t>
            </a:r>
          </a:p>
          <a:p>
            <a:pPr lvl="1" algn="l" rtl="0"/>
            <a:r>
              <a:rPr lang="en-US" sz="2400" b="1" dirty="0" err="1" smtClean="0"/>
              <a:t>Lanz</a:t>
            </a:r>
            <a:endParaRPr lang="en-US" sz="2400" b="1" dirty="0" smtClean="0"/>
          </a:p>
          <a:p>
            <a:pPr lvl="1" algn="l" rtl="0"/>
            <a:r>
              <a:rPr lang="en-US" sz="2400" b="1" dirty="0" smtClean="0"/>
              <a:t>Rutherford Morison’s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471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5571</TotalTime>
  <Words>529</Words>
  <Application>Microsoft Office PowerPoint</Application>
  <PresentationFormat>On-screen Show (4:3)</PresentationFormat>
  <Paragraphs>181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Times New Roman</vt:lpstr>
      <vt:lpstr>سمة Office</vt:lpstr>
      <vt:lpstr>Common Surgical Operation </vt:lpstr>
      <vt:lpstr>PowerPoint Presentation</vt:lpstr>
      <vt:lpstr>APPENDECTOMY </vt:lpstr>
      <vt:lpstr>APPENDECTOMY </vt:lpstr>
      <vt:lpstr>APPENDECTOMY </vt:lpstr>
      <vt:lpstr>APPENDECTOMY </vt:lpstr>
      <vt:lpstr>APPENDECTOMY </vt:lpstr>
      <vt:lpstr>APPENDECTOMY </vt:lpstr>
      <vt:lpstr>APPENDECTOMY </vt:lpstr>
      <vt:lpstr>APPENDECTOMY </vt:lpstr>
      <vt:lpstr>THYROIDECTOMY</vt:lpstr>
      <vt:lpstr>THYROIDECTOMY</vt:lpstr>
      <vt:lpstr>THYROIDECTOMY</vt:lpstr>
      <vt:lpstr>THYROIDECTOMY</vt:lpstr>
      <vt:lpstr>THYROIDECTOMY</vt:lpstr>
      <vt:lpstr>THYROIDECTOMY</vt:lpstr>
      <vt:lpstr>THYROIDECTOMY</vt:lpstr>
      <vt:lpstr>THYROIDECTOMY</vt:lpstr>
      <vt:lpstr>THYROIDECTOMY</vt:lpstr>
      <vt:lpstr>THYROIDECTOMY</vt:lpstr>
      <vt:lpstr>THYROIDECTOMY</vt:lpstr>
      <vt:lpstr>THYROIDECTOMY</vt:lpstr>
      <vt:lpstr>Cholecystectomy </vt:lpstr>
      <vt:lpstr>Cholecystectomy </vt:lpstr>
      <vt:lpstr>Cholecystectomy </vt:lpstr>
      <vt:lpstr>Cholecystectomy </vt:lpstr>
      <vt:lpstr>Cholecystectomy </vt:lpstr>
      <vt:lpstr>Cholecystectomy </vt:lpstr>
      <vt:lpstr>Cholecystectomy </vt:lpstr>
      <vt:lpstr>Cholecystectomy </vt:lpstr>
      <vt:lpstr>Cholecystectomy </vt:lpstr>
      <vt:lpstr>Cholecystectomy </vt:lpstr>
      <vt:lpstr>Cholecystectomy </vt:lpstr>
      <vt:lpstr>Cholecystectomy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om alqura</dc:creator>
  <cp:lastModifiedBy>SARA</cp:lastModifiedBy>
  <cp:revision>148</cp:revision>
  <dcterms:created xsi:type="dcterms:W3CDTF">2016-10-05T18:05:41Z</dcterms:created>
  <dcterms:modified xsi:type="dcterms:W3CDTF">2020-06-20T07:38:29Z</dcterms:modified>
</cp:coreProperties>
</file>