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826" r:id="rId3"/>
  </p:sldMasterIdLst>
  <p:notesMasterIdLst>
    <p:notesMasterId r:id="rId16"/>
  </p:notesMasterIdLst>
  <p:handoutMasterIdLst>
    <p:handoutMasterId r:id="rId17"/>
  </p:handoutMasterIdLst>
  <p:sldIdLst>
    <p:sldId id="339" r:id="rId4"/>
    <p:sldId id="267" r:id="rId5"/>
    <p:sldId id="379" r:id="rId6"/>
    <p:sldId id="330" r:id="rId7"/>
    <p:sldId id="357" r:id="rId8"/>
    <p:sldId id="370" r:id="rId9"/>
    <p:sldId id="372" r:id="rId10"/>
    <p:sldId id="373" r:id="rId11"/>
    <p:sldId id="374" r:id="rId12"/>
    <p:sldId id="378" r:id="rId13"/>
    <p:sldId id="369" r:id="rId14"/>
    <p:sldId id="317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730058F-438B-43B3-8646-531679C8D540}">
          <p14:sldIdLst>
            <p14:sldId id="339"/>
            <p14:sldId id="267"/>
            <p14:sldId id="379"/>
            <p14:sldId id="330"/>
            <p14:sldId id="357"/>
            <p14:sldId id="370"/>
            <p14:sldId id="372"/>
            <p14:sldId id="373"/>
            <p14:sldId id="374"/>
            <p14:sldId id="378"/>
            <p14:sldId id="369"/>
            <p14:sldId id="317"/>
          </p14:sldIdLst>
        </p14:section>
        <p14:section name="Untitled Section" id="{550082E9-5004-4459-8149-91E67B49991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C7CEE7"/>
    <a:srgbClr val="7CACDD"/>
    <a:srgbClr val="C6E8FB"/>
    <a:srgbClr val="FEDEEA"/>
    <a:srgbClr val="B0CDEA"/>
    <a:srgbClr val="8BB6E1"/>
    <a:srgbClr val="F3ECAA"/>
    <a:srgbClr val="ECDB88"/>
    <a:srgbClr val="FDC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26" autoAdjust="0"/>
    <p:restoredTop sz="94660"/>
  </p:normalViewPr>
  <p:slideViewPr>
    <p:cSldViewPr snapToGrid="0">
      <p:cViewPr>
        <p:scale>
          <a:sx n="70" d="100"/>
          <a:sy n="70" d="100"/>
        </p:scale>
        <p:origin x="43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6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99775A-789F-4F8E-B294-44C3BB834EC8}" type="doc">
      <dgm:prSet loTypeId="urn:microsoft.com/office/officeart/2005/8/layout/process4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75961677-5B29-4DF0-A73F-C63DE2A20500}">
      <dgm:prSet phldrT="[Text]" custT="1"/>
      <dgm:spPr/>
      <dgm:t>
        <a:bodyPr/>
        <a:lstStyle/>
        <a:p>
          <a:pPr algn="l" rtl="1"/>
          <a:r>
            <a:rPr lang="en-US" sz="2400" dirty="0" smtClean="0">
              <a:solidFill>
                <a:srgbClr val="002060"/>
              </a:solidFill>
            </a:rPr>
            <a:t>Definition of obesity </a:t>
          </a:r>
          <a:endParaRPr lang="ar-SA" sz="2400" dirty="0">
            <a:solidFill>
              <a:srgbClr val="002060"/>
            </a:solidFill>
          </a:endParaRPr>
        </a:p>
      </dgm:t>
    </dgm:pt>
    <dgm:pt modelId="{710293E2-B676-4676-92F8-872C15539B34}" type="parTrans" cxnId="{40564B67-6A59-49DE-B473-304700BD05BD}">
      <dgm:prSet/>
      <dgm:spPr/>
      <dgm:t>
        <a:bodyPr/>
        <a:lstStyle/>
        <a:p>
          <a:pPr rtl="1"/>
          <a:endParaRPr lang="ar-SA"/>
        </a:p>
      </dgm:t>
    </dgm:pt>
    <dgm:pt modelId="{44815F12-0E59-455F-8853-61D67B9974BE}" type="sibTrans" cxnId="{40564B67-6A59-49DE-B473-304700BD05BD}">
      <dgm:prSet/>
      <dgm:spPr/>
      <dgm:t>
        <a:bodyPr/>
        <a:lstStyle/>
        <a:p>
          <a:pPr rtl="1"/>
          <a:endParaRPr lang="ar-SA"/>
        </a:p>
      </dgm:t>
    </dgm:pt>
    <dgm:pt modelId="{2C5D0363-F8C4-4385-9F98-D33FFE55E442}">
      <dgm:prSet phldrT="[Text]" custT="1"/>
      <dgm:spPr/>
      <dgm:t>
        <a:bodyPr/>
        <a:lstStyle/>
        <a:p>
          <a:pPr algn="l" rtl="1"/>
          <a:r>
            <a:rPr lang="en-US" sz="2400" dirty="0" smtClean="0">
              <a:solidFill>
                <a:srgbClr val="002060"/>
              </a:solidFill>
            </a:rPr>
            <a:t>Epidemiology obesity in children</a:t>
          </a:r>
          <a:endParaRPr lang="ar-SA" sz="2400" dirty="0">
            <a:solidFill>
              <a:srgbClr val="002060"/>
            </a:solidFill>
          </a:endParaRPr>
        </a:p>
      </dgm:t>
    </dgm:pt>
    <dgm:pt modelId="{44165539-C47C-4061-9CBB-B9D4CCD92E02}" type="parTrans" cxnId="{7440AC2A-9D10-482E-85E6-8BA6B198676F}">
      <dgm:prSet/>
      <dgm:spPr/>
      <dgm:t>
        <a:bodyPr/>
        <a:lstStyle/>
        <a:p>
          <a:pPr rtl="1"/>
          <a:endParaRPr lang="ar-SA"/>
        </a:p>
      </dgm:t>
    </dgm:pt>
    <dgm:pt modelId="{87C3FABF-C3AA-4A56-B95C-17021CDB6A44}" type="sibTrans" cxnId="{7440AC2A-9D10-482E-85E6-8BA6B198676F}">
      <dgm:prSet/>
      <dgm:spPr/>
      <dgm:t>
        <a:bodyPr/>
        <a:lstStyle/>
        <a:p>
          <a:pPr rtl="1"/>
          <a:endParaRPr lang="ar-SA"/>
        </a:p>
      </dgm:t>
    </dgm:pt>
    <dgm:pt modelId="{9EF1E0D2-B54C-41F9-95E5-3E9A7B641420}">
      <dgm:prSet phldrT="[Text]" custT="1"/>
      <dgm:spPr/>
      <dgm:t>
        <a:bodyPr/>
        <a:lstStyle/>
        <a:p>
          <a:pPr algn="l" rtl="1"/>
          <a:r>
            <a:rPr lang="en-US" sz="2400" baseline="0" dirty="0" smtClean="0">
              <a:solidFill>
                <a:srgbClr val="002060"/>
              </a:solidFill>
            </a:rPr>
            <a:t>Outline Risk factors  of obesity in children </a:t>
          </a:r>
          <a:endParaRPr lang="ar-SA" sz="2400" dirty="0">
            <a:solidFill>
              <a:srgbClr val="002060"/>
            </a:solidFill>
          </a:endParaRPr>
        </a:p>
      </dgm:t>
    </dgm:pt>
    <dgm:pt modelId="{1DCCDEEC-9CC8-40D3-B975-4D2D31105895}" type="parTrans" cxnId="{0CC576D6-F3AA-4146-8D9D-993064F077B5}">
      <dgm:prSet/>
      <dgm:spPr/>
      <dgm:t>
        <a:bodyPr/>
        <a:lstStyle/>
        <a:p>
          <a:pPr rtl="1"/>
          <a:endParaRPr lang="ar-SA"/>
        </a:p>
      </dgm:t>
    </dgm:pt>
    <dgm:pt modelId="{DBE9D0E4-52F7-48BD-9589-D03A053BE884}" type="sibTrans" cxnId="{0CC576D6-F3AA-4146-8D9D-993064F077B5}">
      <dgm:prSet/>
      <dgm:spPr/>
      <dgm:t>
        <a:bodyPr/>
        <a:lstStyle/>
        <a:p>
          <a:pPr rtl="1"/>
          <a:endParaRPr lang="ar-SA"/>
        </a:p>
      </dgm:t>
    </dgm:pt>
    <dgm:pt modelId="{B072D389-3188-4953-A069-56DF3A1561C0}">
      <dgm:prSet phldrT="[Text]" custT="1"/>
      <dgm:spPr/>
      <dgm:t>
        <a:bodyPr/>
        <a:lstStyle/>
        <a:p>
          <a:pPr algn="l" rtl="1"/>
          <a:r>
            <a:rPr lang="en-US" sz="2400" dirty="0" smtClean="0">
              <a:solidFill>
                <a:srgbClr val="002060"/>
              </a:solidFill>
            </a:rPr>
            <a:t>List</a:t>
          </a:r>
          <a:r>
            <a:rPr lang="en-US" sz="2400" baseline="0" dirty="0" smtClean="0">
              <a:solidFill>
                <a:srgbClr val="002060"/>
              </a:solidFill>
            </a:rPr>
            <a:t> complication of obesity in children </a:t>
          </a:r>
          <a:endParaRPr lang="ar-SA" sz="2400" dirty="0">
            <a:solidFill>
              <a:srgbClr val="002060"/>
            </a:solidFill>
          </a:endParaRPr>
        </a:p>
      </dgm:t>
    </dgm:pt>
    <dgm:pt modelId="{7F6B9355-469F-4A30-96C8-233B65C9EEE7}" type="parTrans" cxnId="{BD808380-82FE-46DE-B7E7-8F226634492F}">
      <dgm:prSet/>
      <dgm:spPr/>
      <dgm:t>
        <a:bodyPr/>
        <a:lstStyle/>
        <a:p>
          <a:pPr rtl="1"/>
          <a:endParaRPr lang="ar-SA"/>
        </a:p>
      </dgm:t>
    </dgm:pt>
    <dgm:pt modelId="{D69E0E1A-5FE9-47FD-A342-83ACCD56623F}" type="sibTrans" cxnId="{BD808380-82FE-46DE-B7E7-8F226634492F}">
      <dgm:prSet/>
      <dgm:spPr/>
      <dgm:t>
        <a:bodyPr/>
        <a:lstStyle/>
        <a:p>
          <a:pPr rtl="1"/>
          <a:endParaRPr lang="ar-SA"/>
        </a:p>
      </dgm:t>
    </dgm:pt>
    <dgm:pt modelId="{289EAB43-DC41-43FE-A31A-29AB3F95197A}">
      <dgm:prSet phldrT="[Text]" custT="1"/>
      <dgm:spPr/>
      <dgm:t>
        <a:bodyPr/>
        <a:lstStyle/>
        <a:p>
          <a:pPr algn="l" rtl="1"/>
          <a:r>
            <a:rPr lang="en-US" sz="2400" baseline="0" dirty="0" smtClean="0">
              <a:solidFill>
                <a:srgbClr val="002060"/>
              </a:solidFill>
            </a:rPr>
            <a:t>Outline prevention of obesity </a:t>
          </a:r>
          <a:endParaRPr lang="ar-SA" sz="2400" dirty="0">
            <a:solidFill>
              <a:srgbClr val="002060"/>
            </a:solidFill>
          </a:endParaRPr>
        </a:p>
      </dgm:t>
    </dgm:pt>
    <dgm:pt modelId="{86586DCD-EC95-469D-8874-A357B887D561}" type="parTrans" cxnId="{CFA95306-71F2-4955-93D5-00710D267F12}">
      <dgm:prSet/>
      <dgm:spPr/>
      <dgm:t>
        <a:bodyPr/>
        <a:lstStyle/>
        <a:p>
          <a:pPr rtl="1"/>
          <a:endParaRPr lang="ar-SA"/>
        </a:p>
      </dgm:t>
    </dgm:pt>
    <dgm:pt modelId="{0C8FE233-27C6-4966-8BAD-54D2911F63F7}" type="sibTrans" cxnId="{CFA95306-71F2-4955-93D5-00710D267F12}">
      <dgm:prSet/>
      <dgm:spPr/>
      <dgm:t>
        <a:bodyPr/>
        <a:lstStyle/>
        <a:p>
          <a:pPr rtl="1"/>
          <a:endParaRPr lang="ar-SA"/>
        </a:p>
      </dgm:t>
    </dgm:pt>
    <dgm:pt modelId="{C1F15D90-BB36-49B4-B498-506C6B18B785}" type="pres">
      <dgm:prSet presAssocID="{CC99775A-789F-4F8E-B294-44C3BB834EC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D3200DB-8280-4CB1-82D4-E970DE755649}" type="pres">
      <dgm:prSet presAssocID="{289EAB43-DC41-43FE-A31A-29AB3F95197A}" presName="boxAndChildren" presStyleCnt="0"/>
      <dgm:spPr/>
    </dgm:pt>
    <dgm:pt modelId="{51F2A893-ECD6-44AC-AEB5-55D3DFB69817}" type="pres">
      <dgm:prSet presAssocID="{289EAB43-DC41-43FE-A31A-29AB3F95197A}" presName="parentTextBox" presStyleLbl="node1" presStyleIdx="0" presStyleCnt="5"/>
      <dgm:spPr/>
      <dgm:t>
        <a:bodyPr/>
        <a:lstStyle/>
        <a:p>
          <a:pPr rtl="1"/>
          <a:endParaRPr lang="ar-SA"/>
        </a:p>
      </dgm:t>
    </dgm:pt>
    <dgm:pt modelId="{9EF42275-6EC1-42DA-83DF-CB3EA136FFD7}" type="pres">
      <dgm:prSet presAssocID="{D69E0E1A-5FE9-47FD-A342-83ACCD56623F}" presName="sp" presStyleCnt="0"/>
      <dgm:spPr/>
    </dgm:pt>
    <dgm:pt modelId="{236FAB3E-8EE1-4F79-986F-2A54B2DF94ED}" type="pres">
      <dgm:prSet presAssocID="{B072D389-3188-4953-A069-56DF3A1561C0}" presName="arrowAndChildren" presStyleCnt="0"/>
      <dgm:spPr/>
    </dgm:pt>
    <dgm:pt modelId="{19FDAAAE-4943-4EBE-B9A6-0B3DAD6989AC}" type="pres">
      <dgm:prSet presAssocID="{B072D389-3188-4953-A069-56DF3A1561C0}" presName="parentTextArrow" presStyleLbl="node1" presStyleIdx="1" presStyleCnt="5"/>
      <dgm:spPr/>
      <dgm:t>
        <a:bodyPr/>
        <a:lstStyle/>
        <a:p>
          <a:pPr rtl="1"/>
          <a:endParaRPr lang="ar-SA"/>
        </a:p>
      </dgm:t>
    </dgm:pt>
    <dgm:pt modelId="{68482AFB-A540-4B08-89A3-91E431091057}" type="pres">
      <dgm:prSet presAssocID="{DBE9D0E4-52F7-48BD-9589-D03A053BE884}" presName="sp" presStyleCnt="0"/>
      <dgm:spPr/>
    </dgm:pt>
    <dgm:pt modelId="{4D2C8581-F5D5-4AC6-AE8D-75A6D804DF1D}" type="pres">
      <dgm:prSet presAssocID="{9EF1E0D2-B54C-41F9-95E5-3E9A7B641420}" presName="arrowAndChildren" presStyleCnt="0"/>
      <dgm:spPr/>
    </dgm:pt>
    <dgm:pt modelId="{FAE92FFD-336A-4B8D-BD5B-7CFBB2F27AE7}" type="pres">
      <dgm:prSet presAssocID="{9EF1E0D2-B54C-41F9-95E5-3E9A7B641420}" presName="parentTextArrow" presStyleLbl="node1" presStyleIdx="2" presStyleCnt="5"/>
      <dgm:spPr/>
      <dgm:t>
        <a:bodyPr/>
        <a:lstStyle/>
        <a:p>
          <a:pPr rtl="1"/>
          <a:endParaRPr lang="ar-SA"/>
        </a:p>
      </dgm:t>
    </dgm:pt>
    <dgm:pt modelId="{A19BA537-F7C3-4BB5-B954-961955735A34}" type="pres">
      <dgm:prSet presAssocID="{87C3FABF-C3AA-4A56-B95C-17021CDB6A44}" presName="sp" presStyleCnt="0"/>
      <dgm:spPr/>
    </dgm:pt>
    <dgm:pt modelId="{0C1DC503-D108-487B-84CD-9D139FAEE30C}" type="pres">
      <dgm:prSet presAssocID="{2C5D0363-F8C4-4385-9F98-D33FFE55E442}" presName="arrowAndChildren" presStyleCnt="0"/>
      <dgm:spPr/>
    </dgm:pt>
    <dgm:pt modelId="{390955C9-BCE8-42AD-8D74-1AC38EF4597D}" type="pres">
      <dgm:prSet presAssocID="{2C5D0363-F8C4-4385-9F98-D33FFE55E442}" presName="parentTextArrow" presStyleLbl="node1" presStyleIdx="3" presStyleCnt="5" custScaleY="96546" custLinFactNeighborX="-13588" custLinFactNeighborY="5102"/>
      <dgm:spPr/>
      <dgm:t>
        <a:bodyPr/>
        <a:lstStyle/>
        <a:p>
          <a:pPr rtl="1"/>
          <a:endParaRPr lang="ar-SA"/>
        </a:p>
      </dgm:t>
    </dgm:pt>
    <dgm:pt modelId="{4636C5FE-E6DD-4E7E-A59E-689CF8290299}" type="pres">
      <dgm:prSet presAssocID="{44815F12-0E59-455F-8853-61D67B9974BE}" presName="sp" presStyleCnt="0"/>
      <dgm:spPr/>
    </dgm:pt>
    <dgm:pt modelId="{3AF53DD1-5405-47E3-9E19-423BB2C1980E}" type="pres">
      <dgm:prSet presAssocID="{75961677-5B29-4DF0-A73F-C63DE2A20500}" presName="arrowAndChildren" presStyleCnt="0"/>
      <dgm:spPr/>
    </dgm:pt>
    <dgm:pt modelId="{2199CA81-18EF-43DD-BD31-53509FB0676C}" type="pres">
      <dgm:prSet presAssocID="{75961677-5B29-4DF0-A73F-C63DE2A20500}" presName="parentTextArrow" presStyleLbl="node1" presStyleIdx="4" presStyleCnt="5" custScaleY="94291" custLinFactNeighborX="-12552" custLinFactNeighborY="13520"/>
      <dgm:spPr/>
      <dgm:t>
        <a:bodyPr/>
        <a:lstStyle/>
        <a:p>
          <a:pPr rtl="1"/>
          <a:endParaRPr lang="ar-SA"/>
        </a:p>
      </dgm:t>
    </dgm:pt>
  </dgm:ptLst>
  <dgm:cxnLst>
    <dgm:cxn modelId="{31DB4E10-EC56-4B1F-A132-77539468E229}" type="presOf" srcId="{75961677-5B29-4DF0-A73F-C63DE2A20500}" destId="{2199CA81-18EF-43DD-BD31-53509FB0676C}" srcOrd="0" destOrd="0" presId="urn:microsoft.com/office/officeart/2005/8/layout/process4"/>
    <dgm:cxn modelId="{40564B67-6A59-49DE-B473-304700BD05BD}" srcId="{CC99775A-789F-4F8E-B294-44C3BB834EC8}" destId="{75961677-5B29-4DF0-A73F-C63DE2A20500}" srcOrd="0" destOrd="0" parTransId="{710293E2-B676-4676-92F8-872C15539B34}" sibTransId="{44815F12-0E59-455F-8853-61D67B9974BE}"/>
    <dgm:cxn modelId="{B4A6F7F4-A4E6-485C-92E6-981B3F0325DE}" type="presOf" srcId="{289EAB43-DC41-43FE-A31A-29AB3F95197A}" destId="{51F2A893-ECD6-44AC-AEB5-55D3DFB69817}" srcOrd="0" destOrd="0" presId="urn:microsoft.com/office/officeart/2005/8/layout/process4"/>
    <dgm:cxn modelId="{6E1FFA90-7BE5-483B-9982-3E7A86FAF424}" type="presOf" srcId="{2C5D0363-F8C4-4385-9F98-D33FFE55E442}" destId="{390955C9-BCE8-42AD-8D74-1AC38EF4597D}" srcOrd="0" destOrd="0" presId="urn:microsoft.com/office/officeart/2005/8/layout/process4"/>
    <dgm:cxn modelId="{7440AC2A-9D10-482E-85E6-8BA6B198676F}" srcId="{CC99775A-789F-4F8E-B294-44C3BB834EC8}" destId="{2C5D0363-F8C4-4385-9F98-D33FFE55E442}" srcOrd="1" destOrd="0" parTransId="{44165539-C47C-4061-9CBB-B9D4CCD92E02}" sibTransId="{87C3FABF-C3AA-4A56-B95C-17021CDB6A44}"/>
    <dgm:cxn modelId="{CFA95306-71F2-4955-93D5-00710D267F12}" srcId="{CC99775A-789F-4F8E-B294-44C3BB834EC8}" destId="{289EAB43-DC41-43FE-A31A-29AB3F95197A}" srcOrd="4" destOrd="0" parTransId="{86586DCD-EC95-469D-8874-A357B887D561}" sibTransId="{0C8FE233-27C6-4966-8BAD-54D2911F63F7}"/>
    <dgm:cxn modelId="{0CC576D6-F3AA-4146-8D9D-993064F077B5}" srcId="{CC99775A-789F-4F8E-B294-44C3BB834EC8}" destId="{9EF1E0D2-B54C-41F9-95E5-3E9A7B641420}" srcOrd="2" destOrd="0" parTransId="{1DCCDEEC-9CC8-40D3-B975-4D2D31105895}" sibTransId="{DBE9D0E4-52F7-48BD-9589-D03A053BE884}"/>
    <dgm:cxn modelId="{6A35CED5-1227-45B8-B0E9-6BC617C079D0}" type="presOf" srcId="{B072D389-3188-4953-A069-56DF3A1561C0}" destId="{19FDAAAE-4943-4EBE-B9A6-0B3DAD6989AC}" srcOrd="0" destOrd="0" presId="urn:microsoft.com/office/officeart/2005/8/layout/process4"/>
    <dgm:cxn modelId="{BD808380-82FE-46DE-B7E7-8F226634492F}" srcId="{CC99775A-789F-4F8E-B294-44C3BB834EC8}" destId="{B072D389-3188-4953-A069-56DF3A1561C0}" srcOrd="3" destOrd="0" parTransId="{7F6B9355-469F-4A30-96C8-233B65C9EEE7}" sibTransId="{D69E0E1A-5FE9-47FD-A342-83ACCD56623F}"/>
    <dgm:cxn modelId="{54130B5A-6829-4E03-BADB-321F6D2C15CB}" type="presOf" srcId="{9EF1E0D2-B54C-41F9-95E5-3E9A7B641420}" destId="{FAE92FFD-336A-4B8D-BD5B-7CFBB2F27AE7}" srcOrd="0" destOrd="0" presId="urn:microsoft.com/office/officeart/2005/8/layout/process4"/>
    <dgm:cxn modelId="{0AB16A08-1177-4049-B065-AB76E9D1018B}" type="presOf" srcId="{CC99775A-789F-4F8E-B294-44C3BB834EC8}" destId="{C1F15D90-BB36-49B4-B498-506C6B18B785}" srcOrd="0" destOrd="0" presId="urn:microsoft.com/office/officeart/2005/8/layout/process4"/>
    <dgm:cxn modelId="{3B78ABB5-7F10-4EDD-A6C0-7AE534CE7FA4}" type="presParOf" srcId="{C1F15D90-BB36-49B4-B498-506C6B18B785}" destId="{6D3200DB-8280-4CB1-82D4-E970DE755649}" srcOrd="0" destOrd="0" presId="urn:microsoft.com/office/officeart/2005/8/layout/process4"/>
    <dgm:cxn modelId="{956C8BE5-64EA-4397-8B44-D77027B08584}" type="presParOf" srcId="{6D3200DB-8280-4CB1-82D4-E970DE755649}" destId="{51F2A893-ECD6-44AC-AEB5-55D3DFB69817}" srcOrd="0" destOrd="0" presId="urn:microsoft.com/office/officeart/2005/8/layout/process4"/>
    <dgm:cxn modelId="{C16E05EA-0626-4B30-95F8-4FBF8F7B45C2}" type="presParOf" srcId="{C1F15D90-BB36-49B4-B498-506C6B18B785}" destId="{9EF42275-6EC1-42DA-83DF-CB3EA136FFD7}" srcOrd="1" destOrd="0" presId="urn:microsoft.com/office/officeart/2005/8/layout/process4"/>
    <dgm:cxn modelId="{109D1E28-0F66-47E7-8820-E9F1D300D27E}" type="presParOf" srcId="{C1F15D90-BB36-49B4-B498-506C6B18B785}" destId="{236FAB3E-8EE1-4F79-986F-2A54B2DF94ED}" srcOrd="2" destOrd="0" presId="urn:microsoft.com/office/officeart/2005/8/layout/process4"/>
    <dgm:cxn modelId="{BB21FBCD-75D6-4EFD-A9BD-25999AA953E7}" type="presParOf" srcId="{236FAB3E-8EE1-4F79-986F-2A54B2DF94ED}" destId="{19FDAAAE-4943-4EBE-B9A6-0B3DAD6989AC}" srcOrd="0" destOrd="0" presId="urn:microsoft.com/office/officeart/2005/8/layout/process4"/>
    <dgm:cxn modelId="{1E69B5A3-94CF-498A-AD34-270A77BB0A7A}" type="presParOf" srcId="{C1F15D90-BB36-49B4-B498-506C6B18B785}" destId="{68482AFB-A540-4B08-89A3-91E431091057}" srcOrd="3" destOrd="0" presId="urn:microsoft.com/office/officeart/2005/8/layout/process4"/>
    <dgm:cxn modelId="{BBF55F7C-288E-4C22-A808-CD105D94087D}" type="presParOf" srcId="{C1F15D90-BB36-49B4-B498-506C6B18B785}" destId="{4D2C8581-F5D5-4AC6-AE8D-75A6D804DF1D}" srcOrd="4" destOrd="0" presId="urn:microsoft.com/office/officeart/2005/8/layout/process4"/>
    <dgm:cxn modelId="{23EFEF7D-70E0-49BE-A479-831B24DE6FC4}" type="presParOf" srcId="{4D2C8581-F5D5-4AC6-AE8D-75A6D804DF1D}" destId="{FAE92FFD-336A-4B8D-BD5B-7CFBB2F27AE7}" srcOrd="0" destOrd="0" presId="urn:microsoft.com/office/officeart/2005/8/layout/process4"/>
    <dgm:cxn modelId="{CD3EDCD7-78CF-4820-858F-D586F2E033B8}" type="presParOf" srcId="{C1F15D90-BB36-49B4-B498-506C6B18B785}" destId="{A19BA537-F7C3-4BB5-B954-961955735A34}" srcOrd="5" destOrd="0" presId="urn:microsoft.com/office/officeart/2005/8/layout/process4"/>
    <dgm:cxn modelId="{11ED8812-756E-4001-B574-47E64B38A4C2}" type="presParOf" srcId="{C1F15D90-BB36-49B4-B498-506C6B18B785}" destId="{0C1DC503-D108-487B-84CD-9D139FAEE30C}" srcOrd="6" destOrd="0" presId="urn:microsoft.com/office/officeart/2005/8/layout/process4"/>
    <dgm:cxn modelId="{0C74CAE7-2E79-4875-A938-D660E0CDFD40}" type="presParOf" srcId="{0C1DC503-D108-487B-84CD-9D139FAEE30C}" destId="{390955C9-BCE8-42AD-8D74-1AC38EF4597D}" srcOrd="0" destOrd="0" presId="urn:microsoft.com/office/officeart/2005/8/layout/process4"/>
    <dgm:cxn modelId="{2AF6A0A9-201E-49B8-A26C-D95B9A5769B3}" type="presParOf" srcId="{C1F15D90-BB36-49B4-B498-506C6B18B785}" destId="{4636C5FE-E6DD-4E7E-A59E-689CF8290299}" srcOrd="7" destOrd="0" presId="urn:microsoft.com/office/officeart/2005/8/layout/process4"/>
    <dgm:cxn modelId="{73A6E487-7397-42E6-B757-549CED23AC76}" type="presParOf" srcId="{C1F15D90-BB36-49B4-B498-506C6B18B785}" destId="{3AF53DD1-5405-47E3-9E19-423BB2C1980E}" srcOrd="8" destOrd="0" presId="urn:microsoft.com/office/officeart/2005/8/layout/process4"/>
    <dgm:cxn modelId="{C1EE51F8-9857-4EC8-B437-9769030CD248}" type="presParOf" srcId="{3AF53DD1-5405-47E3-9E19-423BB2C1980E}" destId="{2199CA81-18EF-43DD-BD31-53509FB0676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F2A893-ECD6-44AC-AEB5-55D3DFB69817}">
      <dsp:nvSpPr>
        <dsp:cNvPr id="0" name=""/>
        <dsp:cNvSpPr/>
      </dsp:nvSpPr>
      <dsp:spPr>
        <a:xfrm>
          <a:off x="0" y="5176677"/>
          <a:ext cx="10655300" cy="8696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baseline="0" dirty="0" smtClean="0">
              <a:solidFill>
                <a:srgbClr val="002060"/>
              </a:solidFill>
            </a:rPr>
            <a:t>Outline prevention of obesity </a:t>
          </a:r>
          <a:endParaRPr lang="ar-SA" sz="2400" kern="1200" dirty="0">
            <a:solidFill>
              <a:srgbClr val="002060"/>
            </a:solidFill>
          </a:endParaRPr>
        </a:p>
      </dsp:txBody>
      <dsp:txXfrm>
        <a:off x="0" y="5176677"/>
        <a:ext cx="10655300" cy="869647"/>
      </dsp:txXfrm>
    </dsp:sp>
    <dsp:sp modelId="{19FDAAAE-4943-4EBE-B9A6-0B3DAD6989AC}">
      <dsp:nvSpPr>
        <dsp:cNvPr id="0" name=""/>
        <dsp:cNvSpPr/>
      </dsp:nvSpPr>
      <dsp:spPr>
        <a:xfrm rot="10800000">
          <a:off x="0" y="3852204"/>
          <a:ext cx="10655300" cy="1337517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2060"/>
              </a:solidFill>
            </a:rPr>
            <a:t>List</a:t>
          </a:r>
          <a:r>
            <a:rPr lang="en-US" sz="2400" kern="1200" baseline="0" dirty="0" smtClean="0">
              <a:solidFill>
                <a:srgbClr val="002060"/>
              </a:solidFill>
            </a:rPr>
            <a:t> complication of obesity in children </a:t>
          </a:r>
          <a:endParaRPr lang="ar-SA" sz="2400" kern="1200" dirty="0">
            <a:solidFill>
              <a:srgbClr val="002060"/>
            </a:solidFill>
          </a:endParaRPr>
        </a:p>
      </dsp:txBody>
      <dsp:txXfrm rot="10800000">
        <a:off x="0" y="3852204"/>
        <a:ext cx="10655300" cy="869078"/>
      </dsp:txXfrm>
    </dsp:sp>
    <dsp:sp modelId="{FAE92FFD-336A-4B8D-BD5B-7CFBB2F27AE7}">
      <dsp:nvSpPr>
        <dsp:cNvPr id="0" name=""/>
        <dsp:cNvSpPr/>
      </dsp:nvSpPr>
      <dsp:spPr>
        <a:xfrm rot="10800000">
          <a:off x="0" y="2527731"/>
          <a:ext cx="10655300" cy="1337517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baseline="0" dirty="0" smtClean="0">
              <a:solidFill>
                <a:srgbClr val="002060"/>
              </a:solidFill>
            </a:rPr>
            <a:t>Outline Risk factors  of obesity in children </a:t>
          </a:r>
          <a:endParaRPr lang="ar-SA" sz="2400" kern="1200" dirty="0">
            <a:solidFill>
              <a:srgbClr val="002060"/>
            </a:solidFill>
          </a:endParaRPr>
        </a:p>
      </dsp:txBody>
      <dsp:txXfrm rot="10800000">
        <a:off x="0" y="2527731"/>
        <a:ext cx="10655300" cy="869078"/>
      </dsp:txXfrm>
    </dsp:sp>
    <dsp:sp modelId="{390955C9-BCE8-42AD-8D74-1AC38EF4597D}">
      <dsp:nvSpPr>
        <dsp:cNvPr id="0" name=""/>
        <dsp:cNvSpPr/>
      </dsp:nvSpPr>
      <dsp:spPr>
        <a:xfrm rot="10800000">
          <a:off x="0" y="1317696"/>
          <a:ext cx="10655300" cy="1291319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2060"/>
              </a:solidFill>
            </a:rPr>
            <a:t>Epidemiology obesity in children</a:t>
          </a:r>
          <a:endParaRPr lang="ar-SA" sz="2400" kern="1200" dirty="0">
            <a:solidFill>
              <a:srgbClr val="002060"/>
            </a:solidFill>
          </a:endParaRPr>
        </a:p>
      </dsp:txBody>
      <dsp:txXfrm rot="10800000">
        <a:off x="0" y="1317696"/>
        <a:ext cx="10655300" cy="839060"/>
      </dsp:txXfrm>
    </dsp:sp>
    <dsp:sp modelId="{2199CA81-18EF-43DD-BD31-53509FB0676C}">
      <dsp:nvSpPr>
        <dsp:cNvPr id="0" name=""/>
        <dsp:cNvSpPr/>
      </dsp:nvSpPr>
      <dsp:spPr>
        <a:xfrm rot="10800000">
          <a:off x="0" y="182174"/>
          <a:ext cx="10655300" cy="1261158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2060"/>
              </a:solidFill>
            </a:rPr>
            <a:t>Definition of obesity </a:t>
          </a:r>
          <a:endParaRPr lang="ar-SA" sz="2400" kern="1200" dirty="0">
            <a:solidFill>
              <a:srgbClr val="002060"/>
            </a:solidFill>
          </a:endParaRPr>
        </a:p>
      </dsp:txBody>
      <dsp:txXfrm rot="10800000">
        <a:off x="0" y="182174"/>
        <a:ext cx="10655300" cy="8194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3672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fld id="{A3C3206B-DB51-45A7-89D5-67F7A72800EE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fld id="{8F6C3297-7E6E-4DBB-95D0-249531B1D1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7381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6C3297-7E6E-4DBB-95D0-249531B1D15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8032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7624-9588-4D2A-8A66-FC5EE596C2E8}" type="datetime1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l="21938" r="39058" b="31669"/>
          <a:stretch>
            <a:fillRect/>
          </a:stretch>
        </p:blipFill>
        <p:spPr>
          <a:xfrm>
            <a:off x="1" y="4514712"/>
            <a:ext cx="3723860" cy="234328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/>
          <a:srcRect l="21938" t="-24800" r="34339" b="31669"/>
          <a:stretch>
            <a:fillRect/>
          </a:stretch>
        </p:blipFill>
        <p:spPr>
          <a:xfrm flipH="1" flipV="1">
            <a:off x="8017565" y="0"/>
            <a:ext cx="4174434" cy="3193774"/>
          </a:xfrm>
          <a:prstGeom prst="rtTriangle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CECB-EAEF-4AA5-BC01-CB9EB399C567}" type="datetime1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1A72D-12CC-4FE8-A41B-F0923E5465B4}" type="datetime1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A321B-3389-4367-AD8F-634B539373C6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l="21938" r="39058" b="31669"/>
          <a:stretch>
            <a:fillRect/>
          </a:stretch>
        </p:blipFill>
        <p:spPr>
          <a:xfrm>
            <a:off x="0" y="4514711"/>
            <a:ext cx="3723860" cy="234328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/>
          <a:srcRect l="21938" t="-24800" r="34339" b="31669"/>
          <a:stretch>
            <a:fillRect/>
          </a:stretch>
        </p:blipFill>
        <p:spPr>
          <a:xfrm flipH="1" flipV="1">
            <a:off x="8017565" y="0"/>
            <a:ext cx="4174434" cy="3193774"/>
          </a:xfrm>
          <a:prstGeom prst="rtTriangle">
            <a:avLst/>
          </a:prstGeom>
        </p:spPr>
      </p:pic>
    </p:spTree>
    <p:extLst>
      <p:ext uri="{BB962C8B-B14F-4D97-AF65-F5344CB8AC3E}">
        <p14:creationId xmlns:p14="http://schemas.microsoft.com/office/powerpoint/2010/main" val="2405171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D997-F343-4E2E-99A9-104EFDEE774C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l="29344" t="40095" r="20704"/>
          <a:stretch>
            <a:fillRect/>
          </a:stretch>
        </p:blipFill>
        <p:spPr>
          <a:xfrm rot="16200000">
            <a:off x="-1076737" y="1076737"/>
            <a:ext cx="6858001" cy="470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63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4075-C4F9-4A0B-843D-9C99BB5B2E11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l="12083" r="39058" b="31669"/>
          <a:stretch>
            <a:fillRect/>
          </a:stretch>
        </p:blipFill>
        <p:spPr>
          <a:xfrm>
            <a:off x="0" y="1709738"/>
            <a:ext cx="10235821" cy="5141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666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25AD0-13D7-409C-BB8A-0F50A75F373C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/>
          <a:srcRect l="4827" t="40095" r="6371"/>
          <a:stretch>
            <a:fillRect/>
          </a:stretch>
        </p:blipFill>
        <p:spPr>
          <a:xfrm>
            <a:off x="0" y="0"/>
            <a:ext cx="12192000" cy="470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5804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D13D-31B5-4EFC-B14A-2C13E95C789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5024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8CB8E-F948-4C67-8703-794363B3CD14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408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BA551-8FB2-422C-B038-CC9560EE3D59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7474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F331-9301-480D-86F3-C9BDB1314548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89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7DA1-E42E-420A-98A8-081639F6D6BC}" type="datetime1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l="29344" t="40095" r="20704"/>
          <a:stretch>
            <a:fillRect/>
          </a:stretch>
        </p:blipFill>
        <p:spPr>
          <a:xfrm rot="16200000">
            <a:off x="-1076737" y="1076737"/>
            <a:ext cx="6858001" cy="47045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8052-40AB-4BDD-BD67-3B821AFCCB79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7070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1355E-828F-40CE-80FF-09505DBBF7FF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7467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7432-1F68-49B5-838D-3FC0EB56057C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4919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33F9-17E1-4757-94B3-3376C61012D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216049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33F9-17E1-4757-94B3-3376C61012D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237953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33F9-17E1-4757-94B3-3376C61012D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649778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33F9-17E1-4757-94B3-3376C61012D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973161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33F9-17E1-4757-94B3-3376C61012D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749748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33F9-17E1-4757-94B3-3376C61012D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703553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33F9-17E1-4757-94B3-3376C61012D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31561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6D92-F637-4694-A92A-90A7AC8FE6FC}" type="datetime1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l="12083" r="39058" b="31669"/>
          <a:stretch>
            <a:fillRect/>
          </a:stretch>
        </p:blipFill>
        <p:spPr>
          <a:xfrm>
            <a:off x="1" y="1709738"/>
            <a:ext cx="10235820" cy="514184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33F9-17E1-4757-94B3-3376C61012D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641523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33F9-17E1-4757-94B3-3376C61012D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306539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531D-8B66-4719-8662-EFE4AC284F38}" type="datetime1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399271"/>
      </p:ext>
    </p:extLst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531D-8B66-4719-8662-EFE4AC284F38}" type="datetime1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1042125"/>
      </p:ext>
    </p:extLst>
  </p:cSld>
  <p:clrMapOvr>
    <a:masterClrMapping/>
  </p:clrMapOvr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531D-8B66-4719-8662-EFE4AC284F38}" type="datetime1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3327298"/>
      </p:ext>
    </p:extLst>
  </p:cSld>
  <p:clrMapOvr>
    <a:masterClrMapping/>
  </p:clrMapOvr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531D-8B66-4719-8662-EFE4AC284F38}" type="datetime1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750416"/>
      </p:ext>
    </p:extLst>
  </p:cSld>
  <p:clrMapOvr>
    <a:masterClrMapping/>
  </p:clrMapOvr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531D-8B66-4719-8662-EFE4AC284F38}" type="datetime1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849377"/>
      </p:ext>
    </p:extLst>
  </p:cSld>
  <p:clrMapOvr>
    <a:masterClrMapping/>
  </p:clrMapOvr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531D-8B66-4719-8662-EFE4AC284F38}" type="datetime1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6769247"/>
      </p:ext>
    </p:extLst>
  </p:cSld>
  <p:clrMapOvr>
    <a:masterClrMapping/>
  </p:clrMapOvr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33F9-17E1-4757-94B3-3376C61012D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536735"/>
      </p:ext>
    </p:extLst>
  </p:cSld>
  <p:clrMapOvr>
    <a:masterClrMapping/>
  </p:clrMapOvr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33F9-17E1-4757-94B3-3376C61012D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46102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5589-D476-4337-856A-8BFEB055BB52}" type="datetime1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/>
          <a:srcRect l="4827" t="40095" r="6371"/>
          <a:stretch>
            <a:fillRect/>
          </a:stretch>
        </p:blipFill>
        <p:spPr>
          <a:xfrm>
            <a:off x="0" y="0"/>
            <a:ext cx="12192000" cy="47045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A0AB-0C56-426E-ACFF-293E70C22371}" type="datetime1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0AE12-30E2-4AF9-AAC8-B84B5181B1B9}" type="datetime1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CEBB7-38D2-460F-BAAC-5D950B528913}" type="datetime1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CB56-6D99-471A-B0C9-7B7AE4C169D6}" type="datetime1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AF6E-C47A-4DDC-8FB1-EAA704673D3C}" type="datetime1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199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fld id="{3718531D-8B66-4719-8662-EFE4AC284F38}" type="datetime1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fld id="{206CE49A-F9CE-43B4-BEDE-E66C637EB24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fld id="{47DF33F9-17E1-4757-94B3-3376C61012D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fld id="{206CE49A-F9CE-43B4-BEDE-E66C637EB24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674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18531D-8B66-4719-8662-EFE4AC284F38}" type="datetime1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CE49A-F9CE-43B4-BEDE-E66C637EB2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088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842" r:id="rId16"/>
    <p:sldLayoutId id="2147483843" r:id="rId17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864316" y="1948834"/>
            <a:ext cx="1037518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Childhood obesity</a:t>
            </a:r>
            <a:br>
              <a:rPr lang="en-US" altLang="zh-CN" sz="6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</a:br>
            <a:r>
              <a:rPr lang="en-US" altLang="zh-CN" sz="6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6019" y="437949"/>
            <a:ext cx="1425745" cy="1155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05599" y="4011166"/>
            <a:ext cx="4533899" cy="1815882"/>
          </a:xfrm>
          <a:prstGeom prst="rect">
            <a:avLst/>
          </a:prstGeom>
          <a:noFill/>
        </p:spPr>
        <p:txBody>
          <a:bodyPr wrap="square" lIns="0" rIns="0" rtlCol="1" anchor="ctr">
            <a:spAutoFit/>
          </a:bodyPr>
          <a:lstStyle/>
          <a:p>
            <a:pPr algn="just"/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By: </a:t>
            </a:r>
          </a:p>
          <a:p>
            <a:pPr algn="just"/>
            <a:r>
              <a:rPr lang="en-US" sz="28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Alsaedi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Muammar</a:t>
            </a:r>
            <a:endParaRPr lang="en-US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 2801</a:t>
            </a:r>
            <a:endParaRPr lang="en-US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80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:PTS</a:t>
            </a:r>
            <a:endParaRPr lang="en-US" sz="28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86" y="3230836"/>
            <a:ext cx="6154057" cy="325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71223" cy="1440099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06CE49A-F9CE-43B4-BEDE-E66C637EB24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394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0"/>
    </mc:Choice>
    <mc:Fallback xmlns="">
      <p:transition spd="slow" advTm="14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Conclusion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47553" y="1591294"/>
            <a:ext cx="9915895" cy="4585669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400" b="1" dirty="0" smtClean="0"/>
              <a:t>Childhood </a:t>
            </a:r>
            <a:r>
              <a:rPr lang="en-US" sz="2400" b="1" dirty="0"/>
              <a:t>obesity</a:t>
            </a:r>
            <a:r>
              <a:rPr lang="en-US" sz="2400" dirty="0"/>
              <a:t> is a condition that is more cost-effective to prevent than to treat. Few medications are approved for treatment and then only for specific indications and with close follow-up. Accept that </a:t>
            </a:r>
            <a:r>
              <a:rPr lang="en-US" sz="2400" b="1" dirty="0"/>
              <a:t>obesity</a:t>
            </a:r>
            <a:r>
              <a:rPr lang="en-US" sz="2400" dirty="0"/>
              <a:t> is a family condition influenced equally by genetics and the food and activity environment</a:t>
            </a:r>
            <a:r>
              <a:rPr lang="en-US" sz="2400" dirty="0" smtClean="0"/>
              <a:t>.</a:t>
            </a:r>
          </a:p>
          <a:p>
            <a:pPr marL="0" indent="0" algn="l">
              <a:buNone/>
            </a:pPr>
            <a:endParaRPr lang="en-US" sz="2400" dirty="0" smtClean="0"/>
          </a:p>
          <a:p>
            <a:pPr marL="0" indent="0" algn="l">
              <a:buNone/>
            </a:pPr>
            <a:r>
              <a:rPr lang="en-US" sz="2400" dirty="0" smtClean="0"/>
              <a:t>Obesity is very danger disease and it should be prevent before it goes really bad</a:t>
            </a:r>
          </a:p>
          <a:p>
            <a:pPr marL="0" indent="0" algn="l">
              <a:buNone/>
            </a:pPr>
            <a:endParaRPr lang="en-US" sz="2400" dirty="0" smtClean="0"/>
          </a:p>
          <a:p>
            <a:pPr marL="0" indent="0" algn="l">
              <a:buNone/>
            </a:pPr>
            <a:r>
              <a:rPr lang="en-US" sz="2400" dirty="0"/>
              <a:t> Obesity is the imbalance between </a:t>
            </a:r>
            <a:r>
              <a:rPr lang="en-US" sz="2400" dirty="0" err="1"/>
              <a:t>coloric</a:t>
            </a:r>
            <a:r>
              <a:rPr lang="en-US" sz="2400" dirty="0"/>
              <a:t> intake and energy expenditure</a:t>
            </a:r>
            <a:endParaRPr lang="en-US" sz="2400" dirty="0" smtClean="0"/>
          </a:p>
          <a:p>
            <a:pPr marL="0" indent="0" algn="l">
              <a:buNone/>
            </a:pPr>
            <a:r>
              <a:rPr lang="en-US" sz="2400" dirty="0" smtClean="0"/>
              <a:t>  </a:t>
            </a:r>
            <a:endParaRPr lang="ar-SA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06CE49A-F9CE-43B4-BEDE-E66C637EB24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6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9744" y="1186179"/>
            <a:ext cx="1150205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Hedley AA, Ogden CL, Johnson CL, Carroll MD, Curtin LR, Flegal KM. Prevalence of overweight and obesity among US children, adolescents, and adults, 1999−2002. JAMA. 2004;291:2847–2850. - PubMed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Freedman DS, Khan LK, Serdula MK, Dietz WH, Srinivasan SR, Berenson GS. The relation of childhood BMI to adult adiposity: the Bogalusa Heart Study. Pediatrics. 2005;115:22–27. </a:t>
            </a:r>
            <a:r>
              <a:rPr lang="en-US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PubMed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400" dirty="0">
                <a:cs typeface="Times New Roman" pitchFamily="18" charset="0"/>
              </a:rPr>
              <a:t>https://www.medicinenet.com/obesity_weight_loss/article.htm</a:t>
            </a:r>
            <a:endParaRPr lang="en-US" sz="3400" dirty="0"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83" y="197318"/>
            <a:ext cx="49040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en-US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00384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13" y="1270000"/>
            <a:ext cx="10682287" cy="5334000"/>
          </a:xfr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06CE49A-F9CE-43B4-BEDE-E66C637EB24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03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文本框 103"/>
          <p:cNvSpPr txBox="1"/>
          <p:nvPr/>
        </p:nvSpPr>
        <p:spPr>
          <a:xfrm>
            <a:off x="646109" y="24659"/>
            <a:ext cx="38563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Objectives </a:t>
            </a:r>
            <a:endParaRPr lang="zh-CN" altLang="en-US" sz="4000" b="1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807372049"/>
              </p:ext>
            </p:extLst>
          </p:nvPr>
        </p:nvGraphicFramePr>
        <p:xfrm>
          <a:off x="110320" y="794100"/>
          <a:ext cx="10655300" cy="6047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  <p:transition spd="slow" advTm="471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Graphic spid="2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introduction</a:t>
            </a: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400" dirty="0" smtClean="0"/>
              <a:t>Is </a:t>
            </a:r>
            <a:r>
              <a:rPr lang="en-US" sz="2400" dirty="0"/>
              <a:t>that you have a high amount of fat in your </a:t>
            </a:r>
            <a:r>
              <a:rPr lang="en-US" sz="2400" dirty="0" smtClean="0"/>
              <a:t>body</a:t>
            </a:r>
          </a:p>
          <a:p>
            <a:pPr marL="0" indent="0" algn="l">
              <a:buNone/>
            </a:pPr>
            <a:r>
              <a:rPr lang="en-US" sz="2400" dirty="0" smtClean="0"/>
              <a:t> </a:t>
            </a:r>
          </a:p>
          <a:p>
            <a:pPr marL="0" indent="0" algn="l">
              <a:buNone/>
            </a:pPr>
            <a:r>
              <a:rPr lang="en-US" sz="2400" dirty="0" smtClean="0"/>
              <a:t>and </a:t>
            </a:r>
            <a:r>
              <a:rPr lang="en-US" sz="2400" dirty="0"/>
              <a:t>from that definition you can not  that </a:t>
            </a:r>
            <a:endParaRPr lang="en-US" sz="2400" dirty="0" smtClean="0"/>
          </a:p>
          <a:p>
            <a:pPr algn="l"/>
            <a:endParaRPr lang="en-US" sz="2400" dirty="0" smtClean="0"/>
          </a:p>
          <a:p>
            <a:pPr marL="0" indent="0" algn="l">
              <a:buNone/>
            </a:pPr>
            <a:r>
              <a:rPr lang="en-US" sz="2400" dirty="0" smtClean="0"/>
              <a:t>obesity </a:t>
            </a:r>
            <a:r>
              <a:rPr lang="en-US" sz="2400" dirty="0"/>
              <a:t>is not about more weight its about more fat </a:t>
            </a:r>
            <a:endParaRPr lang="ar-SA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E49A-F9CE-43B4-BEDE-E66C637EB24C}" type="slidenum">
              <a:rPr lang="zh-CN" altLang="en-US" smtClean="0"/>
              <a:t>3</a:t>
            </a:fld>
            <a:endParaRPr lang="zh-CN" altLang="en-US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209" y="2348407"/>
            <a:ext cx="3575288" cy="3604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109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2700" y="769706"/>
            <a:ext cx="4978400" cy="56261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definition</a:t>
            </a:r>
            <a:endParaRPr lang="ar-SA" sz="4400" b="1" dirty="0">
              <a:solidFill>
                <a:srgbClr val="FF0000"/>
              </a:solidFill>
            </a:endParaRPr>
          </a:p>
          <a:p>
            <a:pPr marL="0" indent="0" algn="l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Obesity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imbalance between coloric intake and energy expenditure. </a:t>
            </a:r>
          </a:p>
          <a:p>
            <a:pPr marL="0" indent="0" algn="l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Obesity is detemined using the body mass index ( BMI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 algn="l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06CE49A-F9CE-43B4-BEDE-E66C637EB24C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107728"/>
            <a:ext cx="65" cy="24174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638300" y="904402"/>
            <a:ext cx="65" cy="641853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99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E26BBF4-D16A-E841-B342-82CB6B657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4109" y="1028172"/>
            <a:ext cx="6351790" cy="5829828"/>
          </a:xfrm>
        </p:spPr>
        <p:txBody>
          <a:bodyPr>
            <a:normAutofit/>
          </a:bodyPr>
          <a:lstStyle/>
          <a:p>
            <a:pPr marL="0" indent="0" algn="l">
              <a:lnSpc>
                <a:spcPct val="200000"/>
              </a:lnSpc>
              <a:buNone/>
            </a:pPr>
            <a:r>
              <a:rPr lang="en-US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Overweight or </a:t>
            </a:r>
            <a:r>
              <a:rPr lang="en-US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obese</a:t>
            </a:r>
          </a:p>
          <a:p>
            <a:pPr marL="0" indent="0" algn="l">
              <a:lnSpc>
                <a:spcPct val="200000"/>
              </a:lnSpc>
              <a:buNone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BMI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85th and 94th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percentiles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overweight</a:t>
            </a:r>
          </a:p>
          <a:p>
            <a:pPr marL="0" indent="0" algn="l">
              <a:lnSpc>
                <a:spcPct val="200000"/>
              </a:lnSpc>
              <a:buNone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BMI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95th percentile or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above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obesity</a:t>
            </a:r>
          </a:p>
          <a:p>
            <a:pPr marL="0" indent="0" algn="l">
              <a:lnSpc>
                <a:spcPct val="200000"/>
              </a:lnSpc>
              <a:buNone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BMI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99th percentile or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higher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severe obesity</a:t>
            </a:r>
          </a:p>
          <a:p>
            <a:pPr marL="0" indent="0" algn="l">
              <a:lnSpc>
                <a:spcPct val="200000"/>
              </a:lnSpc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06CE49A-F9CE-43B4-BEDE-E66C637EB24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6500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920968"/>
            <a:ext cx="10352540" cy="5602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06CE49A-F9CE-43B4-BEDE-E66C637EB24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49943" y="336550"/>
            <a:ext cx="11389634" cy="1325563"/>
          </a:xfrm>
        </p:spPr>
        <p:txBody>
          <a:bodyPr/>
          <a:lstStyle/>
          <a:p>
            <a:r>
              <a:rPr lang="en-US" sz="4400" dirty="0">
                <a:solidFill>
                  <a:srgbClr val="FF0000"/>
                </a:solidFill>
              </a:rPr>
              <a:t>Risk </a:t>
            </a:r>
            <a:r>
              <a:rPr lang="en-US" sz="4400" dirty="0" smtClean="0">
                <a:solidFill>
                  <a:srgbClr val="FF0000"/>
                </a:solidFill>
              </a:rPr>
              <a:t>factors:</a:t>
            </a:r>
            <a:endParaRPr lang="ar-SA" sz="4400" dirty="0">
              <a:solidFill>
                <a:srgbClr val="FF000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217511" y="1349829"/>
            <a:ext cx="9239252" cy="5508171"/>
          </a:xfrm>
        </p:spPr>
        <p:txBody>
          <a:bodyPr>
            <a:normAutofit/>
          </a:bodyPr>
          <a:lstStyle/>
          <a:p>
            <a:pPr marL="0" indent="0" algn="l">
              <a:lnSpc>
                <a:spcPct val="110000"/>
              </a:lnSpc>
              <a:buNone/>
            </a:pPr>
            <a:r>
              <a:rPr lang="en-US" sz="2400" dirty="0"/>
              <a:t>1-Diet. Regularly eating high-calorie foods, such as fast food.</a:t>
            </a:r>
          </a:p>
          <a:p>
            <a:pPr marL="0" indent="0" algn="l">
              <a:lnSpc>
                <a:spcPct val="110000"/>
              </a:lnSpc>
              <a:buNone/>
            </a:pPr>
            <a:r>
              <a:rPr lang="en-US" sz="2400" dirty="0"/>
              <a:t>2-Lack of exercise. Children who don't exercise much are more likely to gain weight because they don't burn as many calories.</a:t>
            </a:r>
          </a:p>
          <a:p>
            <a:pPr marL="0" indent="0" algn="l">
              <a:lnSpc>
                <a:spcPct val="110000"/>
              </a:lnSpc>
              <a:buNone/>
            </a:pPr>
            <a:r>
              <a:rPr lang="en-US" sz="2400" dirty="0"/>
              <a:t>3-Family </a:t>
            </a:r>
            <a:r>
              <a:rPr lang="en-US" sz="2400" dirty="0" smtClean="0"/>
              <a:t>factors</a:t>
            </a:r>
            <a:r>
              <a:rPr lang="en-US" sz="2400" dirty="0"/>
              <a:t> </a:t>
            </a:r>
            <a:endParaRPr lang="en-US" sz="2400" dirty="0" smtClean="0"/>
          </a:p>
          <a:p>
            <a:pPr marL="0" indent="0" algn="l">
              <a:lnSpc>
                <a:spcPct val="110000"/>
              </a:lnSpc>
              <a:buNone/>
            </a:pPr>
            <a:r>
              <a:rPr lang="en-US" sz="2400" dirty="0"/>
              <a:t>4- Psychological factors. Personal, parental and family stress can increase a child's risk of obesity.</a:t>
            </a:r>
          </a:p>
          <a:p>
            <a:pPr marL="0" indent="0" algn="l">
              <a:lnSpc>
                <a:spcPct val="110000"/>
              </a:lnSpc>
              <a:buNone/>
            </a:pPr>
            <a:r>
              <a:rPr lang="en-US" sz="2400" dirty="0"/>
              <a:t>5-Socioeconomic factors.</a:t>
            </a:r>
          </a:p>
          <a:p>
            <a:pPr marL="0" indent="0" algn="l">
              <a:lnSpc>
                <a:spcPct val="110000"/>
              </a:lnSpc>
              <a:buNone/>
            </a:pPr>
            <a:r>
              <a:rPr lang="en-US" sz="2400" dirty="0"/>
              <a:t>6- Certain medications </a:t>
            </a:r>
          </a:p>
          <a:p>
            <a:pPr marL="0" indent="0" algn="l">
              <a:lnSpc>
                <a:spcPct val="110000"/>
              </a:lnSpc>
              <a:buNone/>
            </a:pPr>
            <a:r>
              <a:rPr lang="en-US" sz="2400" dirty="0"/>
              <a:t> . paroxetine (Paxil).</a:t>
            </a:r>
          </a:p>
          <a:p>
            <a:pPr marL="0" indent="0" algn="l">
              <a:lnSpc>
                <a:spcPct val="110000"/>
              </a:lnSpc>
              <a:buNone/>
            </a:pPr>
            <a:endParaRPr lang="en-US" sz="2400" dirty="0" smtClean="0"/>
          </a:p>
          <a:p>
            <a:pPr marL="0" indent="0" algn="l">
              <a:lnSpc>
                <a:spcPct val="110000"/>
              </a:lnSpc>
              <a:buNone/>
            </a:pPr>
            <a:endParaRPr lang="en-US" sz="2400" dirty="0" smtClean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06CE49A-F9CE-43B4-BEDE-E66C637EB24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031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23977" y="336550"/>
            <a:ext cx="10515600" cy="1063625"/>
          </a:xfrm>
        </p:spPr>
        <p:txBody>
          <a:bodyPr/>
          <a:lstStyle/>
          <a:p>
            <a:r>
              <a:rPr lang="en-US" sz="4400" dirty="0">
                <a:solidFill>
                  <a:srgbClr val="FF0000"/>
                </a:solidFill>
              </a:rPr>
              <a:t>Complications</a:t>
            </a:r>
            <a:endParaRPr lang="ar-SA" sz="44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61014" y="1490043"/>
            <a:ext cx="9772650" cy="508634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Type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2 diabetes</a:t>
            </a:r>
            <a:r>
              <a:rPr lang="en-US" sz="2400" dirty="0"/>
              <a:t>.</a:t>
            </a:r>
          </a:p>
          <a:p>
            <a:pPr marL="0" indent="0" algn="l">
              <a:buNone/>
            </a:pPr>
            <a:r>
              <a:rPr lang="en-US" sz="2400" dirty="0" smtClean="0"/>
              <a:t>High </a:t>
            </a:r>
            <a:r>
              <a:rPr lang="en-US" sz="2400" dirty="0"/>
              <a:t>cholesterol and high blood </a:t>
            </a:r>
            <a:r>
              <a:rPr lang="en-US" sz="2400" dirty="0" smtClean="0"/>
              <a:t>pressure</a:t>
            </a:r>
          </a:p>
          <a:p>
            <a:pPr marL="0" indent="0" algn="l">
              <a:buNone/>
            </a:pPr>
            <a:r>
              <a:rPr lang="en-US" sz="2400" dirty="0" smtClean="0"/>
              <a:t>Joint </a:t>
            </a:r>
            <a:r>
              <a:rPr lang="en-US" sz="2400" dirty="0"/>
              <a:t>pain.</a:t>
            </a:r>
          </a:p>
          <a:p>
            <a:pPr marL="0" indent="0" algn="l">
              <a:buNone/>
            </a:pPr>
            <a:r>
              <a:rPr lang="en-US" sz="2400" dirty="0" smtClean="0"/>
              <a:t>Breathing </a:t>
            </a:r>
            <a:r>
              <a:rPr lang="en-US" sz="2400" dirty="0"/>
              <a:t>problems. Asthma is more common in children who are overweight.</a:t>
            </a:r>
          </a:p>
          <a:p>
            <a:pPr marL="0" indent="0" algn="l">
              <a:buNone/>
            </a:pPr>
            <a:r>
              <a:rPr lang="en-US" sz="2400" dirty="0" smtClean="0"/>
              <a:t>Non alcoholic </a:t>
            </a:r>
            <a:r>
              <a:rPr lang="en-US" sz="2400" dirty="0"/>
              <a:t>fatty liver disease (NAFLD).</a:t>
            </a:r>
          </a:p>
          <a:p>
            <a:pPr marL="0" indent="0" algn="l">
              <a:buNone/>
            </a:pPr>
            <a:endParaRPr lang="ar-SA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06CE49A-F9CE-43B4-BEDE-E66C637EB24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69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38252" y="307975"/>
            <a:ext cx="10515600" cy="1325563"/>
          </a:xfrm>
        </p:spPr>
        <p:txBody>
          <a:bodyPr/>
          <a:lstStyle/>
          <a:p>
            <a:r>
              <a:rPr lang="en-US" sz="4400" b="1" u="sng" dirty="0">
                <a:solidFill>
                  <a:srgbClr val="FF0000"/>
                </a:solidFill>
              </a:rPr>
              <a:t>Prevention</a:t>
            </a:r>
            <a:endParaRPr lang="ar-SA" sz="4400" b="1" u="sng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69508" y="1633538"/>
            <a:ext cx="10508343" cy="4619839"/>
          </a:xfrm>
        </p:spPr>
        <p:txBody>
          <a:bodyPr>
            <a:normAutofit/>
          </a:bodyPr>
          <a:lstStyle/>
          <a:p>
            <a:pPr marL="0" indent="0" algn="l">
              <a:lnSpc>
                <a:spcPct val="200000"/>
              </a:lnSpc>
              <a:buNone/>
            </a:pPr>
            <a:r>
              <a:rPr lang="en-US" sz="2400" dirty="0"/>
              <a:t>The most important strategies for preventing obesity are </a:t>
            </a:r>
            <a:r>
              <a:rPr lang="en-US" sz="2400" b="1" dirty="0"/>
              <a:t>healthy eating behaviors, regular physical activity, and reduced sedentary activity</a:t>
            </a:r>
            <a:r>
              <a:rPr lang="en-US" sz="2400" dirty="0"/>
              <a:t> (such as watching television and videotapes, and playing computer games).</a:t>
            </a:r>
            <a:endParaRPr lang="ar-SA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06CE49A-F9CE-43B4-BEDE-E66C637EB24C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994" y="4145984"/>
            <a:ext cx="4292600" cy="271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02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游ゴシック Light"/>
        <a:font script="Hang" typeface="맑은 고딕"/>
        <a:font script="Hans" typeface="Arial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游ゴシック"/>
        <a:font script="Hang" typeface="맑은 고딕"/>
        <a:font script="Hans" typeface="Arial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rIns="0" rtlCol="0" anchor="ctr">
        <a:spAutoFit/>
      </a:bodyPr>
      <a:lstStyle>
        <a:defPPr algn="just">
          <a:defRPr sz="1400" dirty="0" smtClean="0">
            <a:solidFill>
              <a:schemeClr val="tx1">
                <a:lumMod val="65000"/>
                <a:lumOff val="3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游ゴシック Light"/>
        <a:font script="Hang" typeface="맑은 고딕"/>
        <a:font script="Hans" typeface="Arial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游ゴシック"/>
        <a:font script="Hang" typeface="맑은 고딕"/>
        <a:font script="Hans" typeface="Arial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أيون">
  <a:themeElements>
    <a:clrScheme name="أيون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كوب حليب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游ゴシック Light"/>
        <a:font script="Hang" typeface="맑은 고딕"/>
        <a:font script="Hans" typeface="Arial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游ゴシック"/>
        <a:font script="Hang" typeface="맑은 고딕"/>
        <a:font script="Hans" typeface="Arial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Arial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Arial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6561</TotalTime>
  <Words>331</Words>
  <Application>Microsoft Office PowerPoint</Application>
  <PresentationFormat>ملء الشاشة</PresentationFormat>
  <Paragraphs>67</Paragraphs>
  <Slides>12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3</vt:i4>
      </vt:variant>
      <vt:variant>
        <vt:lpstr>عناوين الشرائح</vt:lpstr>
      </vt:variant>
      <vt:variant>
        <vt:i4>12</vt:i4>
      </vt:variant>
    </vt:vector>
  </HeadingPairs>
  <TitlesOfParts>
    <vt:vector size="21" baseType="lpstr">
      <vt:lpstr>宋体</vt:lpstr>
      <vt:lpstr>Arial</vt:lpstr>
      <vt:lpstr>Calibri</vt:lpstr>
      <vt:lpstr>Cambria</vt:lpstr>
      <vt:lpstr>Times New Roman</vt:lpstr>
      <vt:lpstr>Wingdings 3</vt:lpstr>
      <vt:lpstr>1_自定义设计方案</vt:lpstr>
      <vt:lpstr>2_自定义设计方案</vt:lpstr>
      <vt:lpstr>أيون</vt:lpstr>
      <vt:lpstr>عرض تقديمي في PowerPoint</vt:lpstr>
      <vt:lpstr>عرض تقديمي في PowerPoint</vt:lpstr>
      <vt:lpstr>introduction</vt:lpstr>
      <vt:lpstr>عرض تقديمي في PowerPoint</vt:lpstr>
      <vt:lpstr>عرض تقديمي في PowerPoint</vt:lpstr>
      <vt:lpstr>عرض تقديمي في PowerPoint</vt:lpstr>
      <vt:lpstr>Risk factors:</vt:lpstr>
      <vt:lpstr>Complications</vt:lpstr>
      <vt:lpstr>Prevention</vt:lpstr>
      <vt:lpstr>Conclusion 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hp</cp:lastModifiedBy>
  <cp:revision>330</cp:revision>
  <dcterms:created xsi:type="dcterms:W3CDTF">2017-06-21T06:28:00Z</dcterms:created>
  <dcterms:modified xsi:type="dcterms:W3CDTF">2022-06-01T06:37:51Z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2052-11.1.0.8806</vt:lpwstr>
  </property>
</Properties>
</file>