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45"/>
  </p:notesMasterIdLst>
  <p:sldIdLst>
    <p:sldId id="286" r:id="rId2"/>
    <p:sldId id="287" r:id="rId3"/>
    <p:sldId id="288" r:id="rId4"/>
    <p:sldId id="289" r:id="rId5"/>
    <p:sldId id="290" r:id="rId6"/>
    <p:sldId id="302" r:id="rId7"/>
    <p:sldId id="303" r:id="rId8"/>
    <p:sldId id="301" r:id="rId9"/>
    <p:sldId id="304" r:id="rId10"/>
    <p:sldId id="257" r:id="rId11"/>
    <p:sldId id="260" r:id="rId12"/>
    <p:sldId id="261" r:id="rId13"/>
    <p:sldId id="262" r:id="rId14"/>
    <p:sldId id="294" r:id="rId15"/>
    <p:sldId id="292" r:id="rId16"/>
    <p:sldId id="293" r:id="rId17"/>
    <p:sldId id="295" r:id="rId18"/>
    <p:sldId id="296" r:id="rId19"/>
    <p:sldId id="313" r:id="rId20"/>
    <p:sldId id="314" r:id="rId21"/>
    <p:sldId id="305" r:id="rId22"/>
    <p:sldId id="307" r:id="rId23"/>
    <p:sldId id="306" r:id="rId24"/>
    <p:sldId id="297" r:id="rId25"/>
    <p:sldId id="298" r:id="rId26"/>
    <p:sldId id="299" r:id="rId27"/>
    <p:sldId id="269" r:id="rId28"/>
    <p:sldId id="270" r:id="rId29"/>
    <p:sldId id="271" r:id="rId30"/>
    <p:sldId id="272" r:id="rId31"/>
    <p:sldId id="273" r:id="rId32"/>
    <p:sldId id="274" r:id="rId33"/>
    <p:sldId id="300" r:id="rId34"/>
    <p:sldId id="275" r:id="rId35"/>
    <p:sldId id="276" r:id="rId36"/>
    <p:sldId id="277" r:id="rId37"/>
    <p:sldId id="308" r:id="rId38"/>
    <p:sldId id="278" r:id="rId39"/>
    <p:sldId id="279" r:id="rId40"/>
    <p:sldId id="309" r:id="rId41"/>
    <p:sldId id="310" r:id="rId42"/>
    <p:sldId id="311" r:id="rId43"/>
    <p:sldId id="312"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116"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9211"/>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608A92-78D1-4AFD-A674-3D7D91D16976}" type="datetimeFigureOut">
              <a:rPr lang="en-US" smtClean="0"/>
              <a:pPr/>
              <a:t>6/20/2020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5A1188-5AEC-4681-A8BB-38ECFCCB36CB}" type="slidenum">
              <a:rPr lang="en-US" smtClean="0"/>
              <a:pPr/>
              <a:t>‹#›</a:t>
            </a:fld>
            <a:endParaRPr lang="en-US"/>
          </a:p>
        </p:txBody>
      </p:sp>
    </p:spTree>
    <p:extLst>
      <p:ext uri="{BB962C8B-B14F-4D97-AF65-F5344CB8AC3E}">
        <p14:creationId xmlns:p14="http://schemas.microsoft.com/office/powerpoint/2010/main" val="314733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fld id="{7D3F3851-9E5C-4FC5-AB90-E5E6BF912B3F}" type="slidenum">
              <a:rPr lang="en-US" altLang="en-US" sz="1200" b="0"/>
              <a:pPr/>
              <a:t>2</a:t>
            </a:fld>
            <a:endParaRPr lang="en-US" altLang="en-US" sz="1200" b="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6773899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F8069A36-2DA4-49A4-A346-3EB7A83BE47B}" type="slidenum">
              <a:rPr lang="ar-SA">
                <a:latin typeface="Arial" pitchFamily="34" charset="0"/>
                <a:cs typeface="Arial" pitchFamily="34" charset="0"/>
              </a:rPr>
              <a:pPr/>
              <a:t>32</a:t>
            </a:fld>
            <a:endParaRPr lang="en-US">
              <a:latin typeface="Arial" pitchFamily="34" charset="0"/>
              <a:cs typeface="Arial" pitchFamily="34"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r>
              <a:rPr lang="en-US">
                <a:latin typeface="Arial" pitchFamily="34" charset="0"/>
                <a:cs typeface="Arial" pitchFamily="34" charset="0"/>
              </a:rPr>
              <a:t>Note the goal is not to learn to wash hands exactly using the steps we recommend.</a:t>
            </a:r>
          </a:p>
          <a:p>
            <a:pPr eaLnBrk="1" hangingPunct="1"/>
            <a:r>
              <a:rPr lang="en-US">
                <a:latin typeface="Arial" pitchFamily="34" charset="0"/>
                <a:cs typeface="Arial" pitchFamily="34" charset="0"/>
              </a:rPr>
              <a:t>Washing hands a particular way is a means to an end. </a:t>
            </a:r>
          </a:p>
          <a:p>
            <a:pPr eaLnBrk="1" hangingPunct="1"/>
            <a:endParaRPr lang="en-US">
              <a:latin typeface="Arial" pitchFamily="34" charset="0"/>
              <a:cs typeface="Arial" pitchFamily="34" charset="0"/>
            </a:endParaRPr>
          </a:p>
          <a:p>
            <a:pPr eaLnBrk="1" hangingPunct="1"/>
            <a:r>
              <a:rPr lang="en-US">
                <a:latin typeface="Arial" pitchFamily="34" charset="0"/>
                <a:cs typeface="Arial" pitchFamily="34" charset="0"/>
              </a:rPr>
              <a:t>Goal: is what we are trying to accomplish</a:t>
            </a:r>
          </a:p>
          <a:p>
            <a:pPr eaLnBrk="1" hangingPunct="1"/>
            <a:r>
              <a:rPr lang="en-US">
                <a:latin typeface="Arial" pitchFamily="34" charset="0"/>
                <a:cs typeface="Arial" pitchFamily="34" charset="0"/>
              </a:rPr>
              <a:t>Objective: measurable, specific observable time limited outcome</a:t>
            </a:r>
          </a:p>
          <a:p>
            <a:pPr eaLnBrk="1" hangingPunct="1"/>
            <a:r>
              <a:rPr lang="en-US">
                <a:latin typeface="Arial" pitchFamily="34" charset="0"/>
                <a:cs typeface="Arial" pitchFamily="34" charset="0"/>
              </a:rPr>
              <a:t>Objective and strategies change overtime with re-assessment. Flexibility is essential. </a:t>
            </a:r>
          </a:p>
          <a:p>
            <a:pPr eaLnBrk="1" hangingPunct="1"/>
            <a:r>
              <a:rPr lang="en-US">
                <a:latin typeface="Arial" pitchFamily="34" charset="0"/>
                <a:cs typeface="Arial" pitchFamily="34" charset="0"/>
              </a:rPr>
              <a:t> Infection control rules including handwashing techniques are not written in stone. </a:t>
            </a:r>
          </a:p>
          <a:p>
            <a:pPr eaLnBrk="1" hangingPunct="1"/>
            <a:endParaRPr lang="en-US">
              <a:latin typeface="Arial" pitchFamily="34" charset="0"/>
              <a:cs typeface="Arial" pitchFamily="34" charset="0"/>
            </a:endParaRPr>
          </a:p>
        </p:txBody>
      </p:sp>
    </p:spTree>
    <p:extLst>
      <p:ext uri="{BB962C8B-B14F-4D97-AF65-F5344CB8AC3E}">
        <p14:creationId xmlns:p14="http://schemas.microsoft.com/office/powerpoint/2010/main" val="822282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E00AEF-582C-413B-BE7E-C0F12388E869}" type="slidenum">
              <a:rPr lang="fr-FR" altLang="en-US"/>
              <a:pPr/>
              <a:t>33</a:t>
            </a:fld>
            <a:endParaRPr lang="fr-FR" altLang="en-US"/>
          </a:p>
        </p:txBody>
      </p:sp>
      <p:sp>
        <p:nvSpPr>
          <p:cNvPr id="1419266" name="Rectangle 2"/>
          <p:cNvSpPr>
            <a:spLocks noGrp="1" noRot="1" noChangeAspect="1" noChangeArrowheads="1" noTextEdit="1"/>
          </p:cNvSpPr>
          <p:nvPr>
            <p:ph type="sldImg"/>
          </p:nvPr>
        </p:nvSpPr>
        <p:spPr>
          <a:xfrm>
            <a:off x="1143000" y="685800"/>
            <a:ext cx="4573588" cy="3429000"/>
          </a:xfrm>
          <a:ln/>
        </p:spPr>
      </p:sp>
      <p:sp>
        <p:nvSpPr>
          <p:cNvPr id="1419267" name="Rectangle 3"/>
          <p:cNvSpPr>
            <a:spLocks noGrp="1" noChangeArrowheads="1"/>
          </p:cNvSpPr>
          <p:nvPr>
            <p:ph type="body" idx="1"/>
          </p:nvPr>
        </p:nvSpPr>
        <p:spPr/>
        <p:txBody>
          <a:bodyPr/>
          <a:lstStyle/>
          <a:p>
            <a:endParaRPr lang="fr-FR" altLang="en-US"/>
          </a:p>
        </p:txBody>
      </p:sp>
    </p:spTree>
    <p:extLst>
      <p:ext uri="{BB962C8B-B14F-4D97-AF65-F5344CB8AC3E}">
        <p14:creationId xmlns:p14="http://schemas.microsoft.com/office/powerpoint/2010/main" val="841929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28F05E34-07C8-49A5-8140-71867A5B7925}" type="slidenum">
              <a:rPr lang="en-US">
                <a:latin typeface="Arial" pitchFamily="34" charset="0"/>
                <a:cs typeface="Arial" pitchFamily="34" charset="0"/>
              </a:rPr>
              <a:pPr/>
              <a:t>34</a:t>
            </a:fld>
            <a:endParaRPr lang="en-US">
              <a:latin typeface="Arial" pitchFamily="34" charset="0"/>
              <a:cs typeface="Arial" pitchFamily="34"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r>
              <a:rPr lang="en-US">
                <a:latin typeface="Arial" pitchFamily="34" charset="0"/>
                <a:cs typeface="Arial" pitchFamily="34" charset="0"/>
              </a:rPr>
              <a:t>Personal = each person has it rather than protective equipment; mask is a personal protective equipment.  A high efficiency ventilation systems is protective equipment that protects more than one person at once.  </a:t>
            </a:r>
          </a:p>
          <a:p>
            <a:pPr eaLnBrk="1" hangingPunct="1"/>
            <a:r>
              <a:rPr lang="en-US">
                <a:latin typeface="Arial" pitchFamily="34" charset="0"/>
                <a:cs typeface="Arial" pitchFamily="34" charset="0"/>
              </a:rPr>
              <a:t>Protective - to protect you</a:t>
            </a:r>
          </a:p>
          <a:p>
            <a:pPr eaLnBrk="1" hangingPunct="1"/>
            <a:r>
              <a:rPr lang="en-US">
                <a:latin typeface="Arial" pitchFamily="34" charset="0"/>
                <a:cs typeface="Arial" pitchFamily="34" charset="0"/>
              </a:rPr>
              <a:t>Equipment - disposable supplies and </a:t>
            </a:r>
          </a:p>
        </p:txBody>
      </p:sp>
    </p:spTree>
    <p:extLst>
      <p:ext uri="{BB962C8B-B14F-4D97-AF65-F5344CB8AC3E}">
        <p14:creationId xmlns:p14="http://schemas.microsoft.com/office/powerpoint/2010/main" val="14860636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C4F0BA8E-EB66-4336-AF54-BAD007CE659D}" type="slidenum">
              <a:rPr lang="en-US">
                <a:latin typeface="Arial" pitchFamily="34" charset="0"/>
                <a:cs typeface="Arial" pitchFamily="34" charset="0"/>
              </a:rPr>
              <a:pPr/>
              <a:t>35</a:t>
            </a:fld>
            <a:endParaRPr lang="en-US">
              <a:latin typeface="Arial" pitchFamily="34" charset="0"/>
              <a:cs typeface="Arial" pitchFamily="34"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r>
              <a:rPr lang="en-US">
                <a:latin typeface="Arial" pitchFamily="34" charset="0"/>
                <a:cs typeface="Arial" pitchFamily="34" charset="0"/>
              </a:rPr>
              <a:t>Personal = each person has it rather than protective equipment; mask is a personal protective equipment.  A high efficiency ventilation systems is protective equipment that protects more than one person at once.  </a:t>
            </a:r>
          </a:p>
          <a:p>
            <a:pPr eaLnBrk="1" hangingPunct="1"/>
            <a:r>
              <a:rPr lang="en-US">
                <a:latin typeface="Arial" pitchFamily="34" charset="0"/>
                <a:cs typeface="Arial" pitchFamily="34" charset="0"/>
              </a:rPr>
              <a:t>Protective - to protect you</a:t>
            </a:r>
          </a:p>
          <a:p>
            <a:pPr eaLnBrk="1" hangingPunct="1"/>
            <a:r>
              <a:rPr lang="en-US">
                <a:latin typeface="Arial" pitchFamily="34" charset="0"/>
                <a:cs typeface="Arial" pitchFamily="34" charset="0"/>
              </a:rPr>
              <a:t>Equipment - disposable supplies and </a:t>
            </a:r>
          </a:p>
        </p:txBody>
      </p:sp>
    </p:spTree>
    <p:extLst>
      <p:ext uri="{BB962C8B-B14F-4D97-AF65-F5344CB8AC3E}">
        <p14:creationId xmlns:p14="http://schemas.microsoft.com/office/powerpoint/2010/main" val="499903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D8585CC1-1AD9-4B90-AF08-EBBD7CE1A21E}" type="slidenum">
              <a:rPr lang="en-US">
                <a:latin typeface="Arial" pitchFamily="34" charset="0"/>
                <a:cs typeface="Arial" pitchFamily="34" charset="0"/>
              </a:rPr>
              <a:pPr/>
              <a:t>36</a:t>
            </a:fld>
            <a:endParaRPr lang="en-US">
              <a:latin typeface="Arial" pitchFamily="34" charset="0"/>
              <a:cs typeface="Arial" pitchFamily="34"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r>
              <a:rPr lang="en-US">
                <a:latin typeface="Arial" pitchFamily="34" charset="0"/>
                <a:cs typeface="Arial" pitchFamily="34" charset="0"/>
              </a:rPr>
              <a:t>We now want to discuss five types of PPE, one at a time.  We will consider:  gloves, gowns, masks, boots, and eye protection.  </a:t>
            </a:r>
          </a:p>
        </p:txBody>
      </p:sp>
    </p:spTree>
    <p:extLst>
      <p:ext uri="{BB962C8B-B14F-4D97-AF65-F5344CB8AC3E}">
        <p14:creationId xmlns:p14="http://schemas.microsoft.com/office/powerpoint/2010/main" val="1616579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ACBB1165-3D2A-4C91-95D7-B3A437A8EBF1}" type="slidenum">
              <a:rPr lang="en-US" smtClean="0"/>
              <a:pPr/>
              <a:t>10</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3554191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F72BE91D-7775-421E-8E3B-4FF4C4BDFCF4}" type="slidenum">
              <a:rPr lang="en-US" smtClean="0"/>
              <a:pPr/>
              <a:t>11</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r>
              <a:rPr lang="en-US"/>
              <a:t>Infection rates approach 8</a:t>
            </a:r>
            <a:r>
              <a:rPr lang="en-US">
                <a:cs typeface="Times New Roman" pitchFamily="18" charset="0"/>
              </a:rPr>
              <a:t>–</a:t>
            </a:r>
            <a:r>
              <a:rPr lang="en-US"/>
              <a:t>10% in many developing countries</a:t>
            </a:r>
          </a:p>
          <a:p>
            <a:r>
              <a:rPr lang="en-US"/>
              <a:t>Most common organisms</a:t>
            </a:r>
          </a:p>
          <a:p>
            <a:r>
              <a:rPr lang="en-US"/>
              <a:t>  Gram negative aerobes (kleb, Pseudo, Enterobacter, Serratia, E.Coli.</a:t>
            </a:r>
          </a:p>
          <a:p>
            <a:r>
              <a:rPr lang="en-US"/>
              <a:t>  Staph Aureus (frequently methacillin resistant)</a:t>
            </a:r>
          </a:p>
          <a:p>
            <a:r>
              <a:rPr lang="en-US"/>
              <a:t>  Enterococcus</a:t>
            </a:r>
          </a:p>
          <a:p>
            <a:r>
              <a:rPr lang="en-US"/>
              <a:t>  M. tuberculosis</a:t>
            </a:r>
          </a:p>
          <a:p>
            <a:r>
              <a:rPr lang="en-US"/>
              <a:t>  Clostridium Dif</a:t>
            </a:r>
          </a:p>
          <a:p>
            <a:r>
              <a:rPr lang="en-US"/>
              <a:t>  Salmonella</a:t>
            </a:r>
          </a:p>
          <a:p>
            <a:endParaRPr lang="en-US"/>
          </a:p>
          <a:p>
            <a:r>
              <a:rPr lang="en-US"/>
              <a:t>Many others (see Goldmann, 2001, unpublished)</a:t>
            </a:r>
          </a:p>
          <a:p>
            <a:endParaRPr lang="en-US"/>
          </a:p>
          <a:p>
            <a:endParaRPr lang="en-US"/>
          </a:p>
        </p:txBody>
      </p:sp>
    </p:spTree>
    <p:extLst>
      <p:ext uri="{BB962C8B-B14F-4D97-AF65-F5344CB8AC3E}">
        <p14:creationId xmlns:p14="http://schemas.microsoft.com/office/powerpoint/2010/main" val="3343125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AC99EAE4-FF84-459F-BB1C-B2988FBBA636}" type="slidenum">
              <a:rPr lang="en-US" smtClean="0"/>
              <a:pPr/>
              <a:t>12</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r>
              <a:rPr lang="en-US" dirty="0"/>
              <a:t>Infection rates approach 8</a:t>
            </a:r>
            <a:r>
              <a:rPr lang="en-US" dirty="0">
                <a:cs typeface="Times New Roman" pitchFamily="18" charset="0"/>
              </a:rPr>
              <a:t>–</a:t>
            </a:r>
            <a:r>
              <a:rPr lang="en-US" dirty="0"/>
              <a:t>10% in many developing countries</a:t>
            </a:r>
          </a:p>
          <a:p>
            <a:r>
              <a:rPr lang="en-US" dirty="0"/>
              <a:t>Most common organisms</a:t>
            </a:r>
          </a:p>
          <a:p>
            <a:r>
              <a:rPr lang="en-US" dirty="0"/>
              <a:t>  Gram negative aerobes (</a:t>
            </a:r>
            <a:r>
              <a:rPr lang="en-US" dirty="0" err="1"/>
              <a:t>kleb</a:t>
            </a:r>
            <a:r>
              <a:rPr lang="en-US" dirty="0"/>
              <a:t>, Pseudo, </a:t>
            </a:r>
            <a:r>
              <a:rPr lang="en-US" dirty="0" err="1"/>
              <a:t>Enterobacter</a:t>
            </a:r>
            <a:r>
              <a:rPr lang="en-US" dirty="0"/>
              <a:t>, </a:t>
            </a:r>
            <a:r>
              <a:rPr lang="en-US" dirty="0" err="1"/>
              <a:t>Serratia</a:t>
            </a:r>
            <a:r>
              <a:rPr lang="en-US" dirty="0"/>
              <a:t>, </a:t>
            </a:r>
            <a:r>
              <a:rPr lang="en-US" dirty="0" err="1"/>
              <a:t>E.Coli</a:t>
            </a:r>
            <a:r>
              <a:rPr lang="en-US" dirty="0"/>
              <a:t>.</a:t>
            </a:r>
          </a:p>
          <a:p>
            <a:r>
              <a:rPr lang="en-US" dirty="0"/>
              <a:t>  Staph </a:t>
            </a:r>
            <a:r>
              <a:rPr lang="en-US" dirty="0" err="1"/>
              <a:t>Aureus</a:t>
            </a:r>
            <a:r>
              <a:rPr lang="en-US" dirty="0"/>
              <a:t> (frequently </a:t>
            </a:r>
            <a:r>
              <a:rPr lang="en-US" dirty="0" err="1"/>
              <a:t>methacillin</a:t>
            </a:r>
            <a:r>
              <a:rPr lang="en-US" dirty="0"/>
              <a:t> resistant)</a:t>
            </a:r>
          </a:p>
          <a:p>
            <a:r>
              <a:rPr lang="en-US" dirty="0"/>
              <a:t>  </a:t>
            </a:r>
            <a:r>
              <a:rPr lang="en-US" dirty="0" err="1"/>
              <a:t>Enterococcus</a:t>
            </a:r>
            <a:endParaRPr lang="en-US" dirty="0"/>
          </a:p>
          <a:p>
            <a:r>
              <a:rPr lang="en-US" dirty="0"/>
              <a:t>  M. tuberculosis</a:t>
            </a:r>
          </a:p>
          <a:p>
            <a:r>
              <a:rPr lang="en-US" dirty="0"/>
              <a:t>  Clostridium Dif</a:t>
            </a:r>
          </a:p>
          <a:p>
            <a:r>
              <a:rPr lang="en-US" dirty="0"/>
              <a:t>  Salmonella</a:t>
            </a:r>
          </a:p>
          <a:p>
            <a:endParaRPr lang="en-US" dirty="0"/>
          </a:p>
          <a:p>
            <a:r>
              <a:rPr lang="en-US" dirty="0"/>
              <a:t>Many others (see </a:t>
            </a:r>
            <a:r>
              <a:rPr lang="en-US" dirty="0" err="1"/>
              <a:t>Goldmann</a:t>
            </a:r>
            <a:r>
              <a:rPr lang="en-US" dirty="0"/>
              <a:t>, 2001, unpublished)</a:t>
            </a:r>
          </a:p>
          <a:p>
            <a:endParaRPr lang="en-US" dirty="0"/>
          </a:p>
          <a:p>
            <a:endParaRPr lang="en-US" dirty="0"/>
          </a:p>
        </p:txBody>
      </p:sp>
    </p:spTree>
    <p:extLst>
      <p:ext uri="{BB962C8B-B14F-4D97-AF65-F5344CB8AC3E}">
        <p14:creationId xmlns:p14="http://schemas.microsoft.com/office/powerpoint/2010/main" val="1037581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829CF62-AEFC-46C8-B4B3-AF965FA3C159}" type="slidenum">
              <a:rPr lang="en-US" smtClean="0"/>
              <a:pPr/>
              <a:t>13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r>
              <a:rPr lang="en-US"/>
              <a:t>Infection rates approach 8</a:t>
            </a:r>
            <a:r>
              <a:rPr lang="en-US">
                <a:cs typeface="Times New Roman" pitchFamily="18" charset="0"/>
              </a:rPr>
              <a:t>–</a:t>
            </a:r>
            <a:r>
              <a:rPr lang="en-US"/>
              <a:t>10% in many developing countries.</a:t>
            </a:r>
          </a:p>
          <a:p>
            <a:r>
              <a:rPr lang="en-US"/>
              <a:t>Most common organisms are</a:t>
            </a:r>
            <a:r>
              <a:rPr lang="en-US">
                <a:cs typeface="Times New Roman" pitchFamily="18" charset="0"/>
              </a:rPr>
              <a:t>—</a:t>
            </a:r>
          </a:p>
          <a:p>
            <a:r>
              <a:rPr lang="en-US"/>
              <a:t>  Gram negative aerobes (</a:t>
            </a:r>
            <a:r>
              <a:rPr lang="en-US" i="1"/>
              <a:t>kleb, Pseudo, Enterobacter, Serratia,</a:t>
            </a:r>
            <a:r>
              <a:rPr lang="en-US"/>
              <a:t> </a:t>
            </a:r>
            <a:r>
              <a:rPr lang="en-US" i="1"/>
              <a:t>E. coli</a:t>
            </a:r>
            <a:r>
              <a:rPr lang="en-US"/>
              <a:t>)</a:t>
            </a:r>
          </a:p>
          <a:p>
            <a:r>
              <a:rPr lang="en-US"/>
              <a:t>  </a:t>
            </a:r>
            <a:r>
              <a:rPr lang="en-US" i="1"/>
              <a:t>Staph Aureus</a:t>
            </a:r>
            <a:r>
              <a:rPr lang="en-US"/>
              <a:t> (frequently methacillin resistant)</a:t>
            </a:r>
          </a:p>
          <a:p>
            <a:r>
              <a:rPr lang="en-US"/>
              <a:t>  </a:t>
            </a:r>
            <a:r>
              <a:rPr lang="en-US" i="1"/>
              <a:t>Enterococcus</a:t>
            </a:r>
          </a:p>
          <a:p>
            <a:r>
              <a:rPr lang="en-US"/>
              <a:t>  </a:t>
            </a:r>
            <a:r>
              <a:rPr lang="en-US" i="1"/>
              <a:t>M. tuberculosis</a:t>
            </a:r>
          </a:p>
          <a:p>
            <a:r>
              <a:rPr lang="en-US"/>
              <a:t>  </a:t>
            </a:r>
            <a:r>
              <a:rPr lang="en-US" i="1"/>
              <a:t>Clostridium Dif</a:t>
            </a:r>
          </a:p>
          <a:p>
            <a:r>
              <a:rPr lang="en-US"/>
              <a:t>  </a:t>
            </a:r>
            <a:r>
              <a:rPr lang="en-US" i="1"/>
              <a:t>Salmonella</a:t>
            </a:r>
          </a:p>
          <a:p>
            <a:endParaRPr lang="en-US" i="1"/>
          </a:p>
          <a:p>
            <a:r>
              <a:rPr lang="en-US"/>
              <a:t>Many others (see Goldmann, 2001, unpublished)</a:t>
            </a:r>
          </a:p>
          <a:p>
            <a:endParaRPr lang="en-US"/>
          </a:p>
          <a:p>
            <a:endParaRPr lang="en-US"/>
          </a:p>
        </p:txBody>
      </p:sp>
    </p:spTree>
    <p:extLst>
      <p:ext uri="{BB962C8B-B14F-4D97-AF65-F5344CB8AC3E}">
        <p14:creationId xmlns:p14="http://schemas.microsoft.com/office/powerpoint/2010/main" val="592023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0E6F5D-C2FC-4308-B529-C21AAC74D733}" type="slidenum">
              <a:rPr lang="fr-FR" altLang="en-US"/>
              <a:pPr/>
              <a:t>17</a:t>
            </a:fld>
            <a:endParaRPr lang="fr-FR" altLang="en-US"/>
          </a:p>
        </p:txBody>
      </p:sp>
      <p:sp>
        <p:nvSpPr>
          <p:cNvPr id="1452034" name="Rectangle 2"/>
          <p:cNvSpPr>
            <a:spLocks noGrp="1" noRot="1" noChangeAspect="1" noChangeArrowheads="1" noTextEdit="1"/>
          </p:cNvSpPr>
          <p:nvPr>
            <p:ph type="sldImg"/>
          </p:nvPr>
        </p:nvSpPr>
        <p:spPr>
          <a:ln/>
        </p:spPr>
      </p:sp>
      <p:sp>
        <p:nvSpPr>
          <p:cNvPr id="1452035" name="Rectangle 3"/>
          <p:cNvSpPr>
            <a:spLocks noGrp="1" noChangeArrowheads="1"/>
          </p:cNvSpPr>
          <p:nvPr>
            <p:ph type="body" idx="1"/>
          </p:nvPr>
        </p:nvSpPr>
        <p:spPr>
          <a:xfrm>
            <a:off x="914508" y="4343913"/>
            <a:ext cx="5028986" cy="4114361"/>
          </a:xfrm>
        </p:spPr>
        <p:txBody>
          <a:bodyPr/>
          <a:lstStyle/>
          <a:p>
            <a:endParaRPr lang="de-CH" altLang="en-US"/>
          </a:p>
        </p:txBody>
      </p:sp>
    </p:spTree>
    <p:extLst>
      <p:ext uri="{BB962C8B-B14F-4D97-AF65-F5344CB8AC3E}">
        <p14:creationId xmlns:p14="http://schemas.microsoft.com/office/powerpoint/2010/main" val="26069227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B146F80-0C56-4324-8816-4EC3D93098B3}" type="slidenum">
              <a:rPr lang="fr-FR" altLang="en-US"/>
              <a:pPr/>
              <a:t>18</a:t>
            </a:fld>
            <a:endParaRPr lang="fr-FR" altLang="en-US"/>
          </a:p>
        </p:txBody>
      </p:sp>
      <p:sp>
        <p:nvSpPr>
          <p:cNvPr id="1456130" name="Rectangle 7"/>
          <p:cNvSpPr txBox="1">
            <a:spLocks noGrp="1" noChangeArrowheads="1"/>
          </p:cNvSpPr>
          <p:nvPr/>
        </p:nvSpPr>
        <p:spPr bwMode="auto">
          <a:xfrm>
            <a:off x="3885453" y="8686362"/>
            <a:ext cx="2972547" cy="45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37931725" indent="-37474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marL="457200" fontAlgn="base">
              <a:spcBef>
                <a:spcPct val="0"/>
              </a:spcBef>
              <a:spcAft>
                <a:spcPct val="0"/>
              </a:spcAft>
              <a:defRPr>
                <a:solidFill>
                  <a:schemeClr val="tx1"/>
                </a:solidFill>
                <a:latin typeface="Arial" charset="0"/>
              </a:defRPr>
            </a:lvl6pPr>
            <a:lvl7pPr marL="914400" fontAlgn="base">
              <a:spcBef>
                <a:spcPct val="0"/>
              </a:spcBef>
              <a:spcAft>
                <a:spcPct val="0"/>
              </a:spcAft>
              <a:defRPr>
                <a:solidFill>
                  <a:schemeClr val="tx1"/>
                </a:solidFill>
                <a:latin typeface="Arial" charset="0"/>
              </a:defRPr>
            </a:lvl7pPr>
            <a:lvl8pPr marL="1371600" fontAlgn="base">
              <a:spcBef>
                <a:spcPct val="0"/>
              </a:spcBef>
              <a:spcAft>
                <a:spcPct val="0"/>
              </a:spcAft>
              <a:defRPr>
                <a:solidFill>
                  <a:schemeClr val="tx1"/>
                </a:solidFill>
                <a:latin typeface="Arial" charset="0"/>
              </a:defRPr>
            </a:lvl8pPr>
            <a:lvl9pPr marL="1828800" fontAlgn="base">
              <a:spcBef>
                <a:spcPct val="0"/>
              </a:spcBef>
              <a:spcAft>
                <a:spcPct val="0"/>
              </a:spcAft>
              <a:defRPr>
                <a:solidFill>
                  <a:schemeClr val="tx1"/>
                </a:solidFill>
                <a:latin typeface="Arial" charset="0"/>
              </a:defRPr>
            </a:lvl9pPr>
          </a:lstStyle>
          <a:p>
            <a:pPr algn="r" eaLnBrk="0" hangingPunct="0"/>
            <a:fld id="{17B56F29-21C8-43A6-9473-15D1801247DC}" type="slidenum">
              <a:rPr lang="de-DE" altLang="en-US" sz="1200">
                <a:latin typeface="Times New Roman" pitchFamily="18" charset="0"/>
                <a:ea typeface="ＭＳ Ｐゴシック" pitchFamily="34" charset="-128"/>
              </a:rPr>
              <a:pPr algn="r" eaLnBrk="0" hangingPunct="0"/>
              <a:t>18</a:t>
            </a:fld>
            <a:endParaRPr lang="de-DE" altLang="en-US" sz="1200">
              <a:latin typeface="Times New Roman" pitchFamily="18" charset="0"/>
              <a:ea typeface="ＭＳ Ｐゴシック" pitchFamily="34" charset="-128"/>
            </a:endParaRPr>
          </a:p>
        </p:txBody>
      </p:sp>
      <p:sp>
        <p:nvSpPr>
          <p:cNvPr id="1456131" name="Rectangle 2"/>
          <p:cNvSpPr>
            <a:spLocks noGrp="1" noRot="1" noChangeAspect="1" noChangeArrowheads="1" noTextEdit="1"/>
          </p:cNvSpPr>
          <p:nvPr>
            <p:ph type="sldImg"/>
          </p:nvPr>
        </p:nvSpPr>
        <p:spPr>
          <a:ln/>
        </p:spPr>
      </p:sp>
      <p:sp>
        <p:nvSpPr>
          <p:cNvPr id="1456132" name="Rectangle 3"/>
          <p:cNvSpPr>
            <a:spLocks noGrp="1" noChangeArrowheads="1"/>
          </p:cNvSpPr>
          <p:nvPr>
            <p:ph type="body" idx="1"/>
          </p:nvPr>
        </p:nvSpPr>
        <p:spPr>
          <a:xfrm>
            <a:off x="914508" y="4343913"/>
            <a:ext cx="5028986" cy="4114361"/>
          </a:xfrm>
        </p:spPr>
        <p:txBody>
          <a:bodyPr/>
          <a:lstStyle/>
          <a:p>
            <a:endParaRPr lang="fr-FR" altLang="en-US"/>
          </a:p>
        </p:txBody>
      </p:sp>
    </p:spTree>
    <p:extLst>
      <p:ext uri="{BB962C8B-B14F-4D97-AF65-F5344CB8AC3E}">
        <p14:creationId xmlns:p14="http://schemas.microsoft.com/office/powerpoint/2010/main" val="679118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E4E1F899-E885-48EC-8027-945BA1E33B1A}" type="slidenum">
              <a:rPr lang="ar-SA">
                <a:latin typeface="Arial" pitchFamily="34" charset="0"/>
                <a:cs typeface="Arial" pitchFamily="34" charset="0"/>
              </a:rPr>
              <a:pPr/>
              <a:t>27</a:t>
            </a:fld>
            <a:endParaRPr lang="en-US">
              <a:latin typeface="Arial" pitchFamily="34" charset="0"/>
              <a:cs typeface="Arial" pitchFamily="34"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xfrm>
            <a:off x="914400" y="4344025"/>
            <a:ext cx="5029200" cy="4114488"/>
          </a:xfrm>
          <a:noFill/>
          <a:ln/>
        </p:spPr>
        <p:txBody>
          <a:bodyPr/>
          <a:lstStyle/>
          <a:p>
            <a:pPr eaLnBrk="1" hangingPunct="1"/>
            <a:endParaRPr lang="en-US">
              <a:latin typeface="Arial" pitchFamily="34" charset="0"/>
              <a:cs typeface="Arial" pitchFamily="34" charset="0"/>
            </a:endParaRPr>
          </a:p>
        </p:txBody>
      </p:sp>
    </p:spTree>
    <p:extLst>
      <p:ext uri="{BB962C8B-B14F-4D97-AF65-F5344CB8AC3E}">
        <p14:creationId xmlns:p14="http://schemas.microsoft.com/office/powerpoint/2010/main" val="1979089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F319CCE2-B1AC-468A-948D-BB47FEAAE85B}" type="slidenum">
              <a:rPr lang="ar-SA">
                <a:latin typeface="Arial" pitchFamily="34" charset="0"/>
                <a:cs typeface="Arial" pitchFamily="34" charset="0"/>
              </a:rPr>
              <a:pPr/>
              <a:t>31</a:t>
            </a:fld>
            <a:endParaRPr lang="en-US">
              <a:latin typeface="Arial" pitchFamily="34" charset="0"/>
              <a:cs typeface="Arial" pitchFamily="34"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normAutofit fontScale="92500" lnSpcReduction="20000"/>
          </a:bodyPr>
          <a:lstStyle/>
          <a:p>
            <a:pPr marL="226108" indent="-226108"/>
            <a:r>
              <a:rPr lang="en-US" dirty="0">
                <a:latin typeface="Arial" pitchFamily="34" charset="0"/>
                <a:cs typeface="Arial" pitchFamily="34" charset="0"/>
              </a:rPr>
              <a:t>What is the goal of </a:t>
            </a:r>
            <a:r>
              <a:rPr lang="en-US" dirty="0" err="1">
                <a:latin typeface="Arial" pitchFamily="34" charset="0"/>
                <a:cs typeface="Arial" pitchFamily="34" charset="0"/>
              </a:rPr>
              <a:t>handwashing</a:t>
            </a:r>
            <a:r>
              <a:rPr lang="en-US" dirty="0">
                <a:latin typeface="Arial" pitchFamily="34" charset="0"/>
                <a:cs typeface="Arial" pitchFamily="34" charset="0"/>
              </a:rPr>
              <a:t>? Prevent infections caused by organisms transferred on hands. </a:t>
            </a:r>
          </a:p>
          <a:p>
            <a:pPr marL="226108" indent="-226108"/>
            <a:endParaRPr lang="en-US" dirty="0">
              <a:latin typeface="Arial" pitchFamily="34" charset="0"/>
              <a:cs typeface="Arial" pitchFamily="34" charset="0"/>
            </a:endParaRPr>
          </a:p>
          <a:p>
            <a:pPr marL="226108" indent="-226108"/>
            <a:r>
              <a:rPr lang="en-US" dirty="0">
                <a:latin typeface="Arial" pitchFamily="34" charset="0"/>
                <a:cs typeface="Arial" pitchFamily="34" charset="0"/>
              </a:rPr>
              <a:t>To be successful you have to understand all the factors that increase the number of organisms on hands and what can reduce them. Never limit your </a:t>
            </a:r>
            <a:r>
              <a:rPr lang="en-US" dirty="0" err="1">
                <a:latin typeface="Arial" pitchFamily="34" charset="0"/>
                <a:cs typeface="Arial" pitchFamily="34" charset="0"/>
              </a:rPr>
              <a:t>flocus</a:t>
            </a:r>
            <a:r>
              <a:rPr lang="en-US" dirty="0">
                <a:latin typeface="Arial" pitchFamily="34" charset="0"/>
                <a:cs typeface="Arial" pitchFamily="34" charset="0"/>
              </a:rPr>
              <a:t> to just how to wash hands. </a:t>
            </a:r>
          </a:p>
          <a:p>
            <a:pPr marL="226108" indent="-226108"/>
            <a:endParaRPr lang="en-US" dirty="0">
              <a:latin typeface="Arial" pitchFamily="34" charset="0"/>
              <a:cs typeface="Arial" pitchFamily="34" charset="0"/>
            </a:endParaRPr>
          </a:p>
          <a:p>
            <a:pPr marL="226108" indent="-226108"/>
            <a:r>
              <a:rPr lang="en-US" dirty="0">
                <a:latin typeface="Arial" pitchFamily="34" charset="0"/>
                <a:cs typeface="Arial" pitchFamily="34" charset="0"/>
              </a:rPr>
              <a:t>Ten things that will reduce the number of organisms reaching patient A </a:t>
            </a:r>
          </a:p>
          <a:p>
            <a:pPr marL="226108" indent="-226108"/>
            <a:endParaRPr lang="en-US" dirty="0">
              <a:latin typeface="Arial" pitchFamily="34" charset="0"/>
              <a:cs typeface="Arial" pitchFamily="34" charset="0"/>
            </a:endParaRPr>
          </a:p>
          <a:p>
            <a:pPr marL="226108" indent="-226108">
              <a:buFontTx/>
              <a:buAutoNum type="arabicPeriod"/>
            </a:pPr>
            <a:r>
              <a:rPr lang="en-US" dirty="0">
                <a:latin typeface="Arial" pitchFamily="34" charset="0"/>
                <a:cs typeface="Arial" pitchFamily="34" charset="0"/>
              </a:rPr>
              <a:t>Reduce the number of organisms on the patient;</a:t>
            </a:r>
          </a:p>
          <a:p>
            <a:pPr marL="678325" lvl="1" indent="-226108"/>
            <a:r>
              <a:rPr lang="en-US" dirty="0">
                <a:latin typeface="Arial" pitchFamily="34" charset="0"/>
                <a:cs typeface="Arial" pitchFamily="34" charset="0"/>
              </a:rPr>
              <a:t> Showering patients  </a:t>
            </a:r>
          </a:p>
          <a:p>
            <a:pPr marL="678325" lvl="1" indent="-226108"/>
            <a:r>
              <a:rPr lang="en-US" dirty="0">
                <a:latin typeface="Arial" pitchFamily="34" charset="0"/>
                <a:cs typeface="Arial" pitchFamily="34" charset="0"/>
              </a:rPr>
              <a:t> Disinfect patient items when contaminating by blood or body fluids and between</a:t>
            </a:r>
          </a:p>
          <a:p>
            <a:pPr marL="678325" lvl="1" indent="-226108"/>
            <a:r>
              <a:rPr lang="en-US" dirty="0">
                <a:latin typeface="Arial" pitchFamily="34" charset="0"/>
                <a:cs typeface="Arial" pitchFamily="34" charset="0"/>
              </a:rPr>
              <a:t>	patients</a:t>
            </a:r>
          </a:p>
          <a:p>
            <a:pPr marL="678325" lvl="1" indent="-226108"/>
            <a:r>
              <a:rPr lang="en-US" dirty="0">
                <a:latin typeface="Arial" pitchFamily="34" charset="0"/>
                <a:cs typeface="Arial" pitchFamily="34" charset="0"/>
              </a:rPr>
              <a:t>2. Have patients wash their hands frequently and before using shared items</a:t>
            </a:r>
          </a:p>
          <a:p>
            <a:pPr marL="678325" lvl="1" indent="-226108"/>
            <a:r>
              <a:rPr lang="en-US" dirty="0">
                <a:latin typeface="Arial" pitchFamily="34" charset="0"/>
                <a:cs typeface="Arial" pitchFamily="34" charset="0"/>
              </a:rPr>
              <a:t>    Minimize the number of objects patients share</a:t>
            </a:r>
          </a:p>
          <a:p>
            <a:pPr marL="678325" lvl="1" indent="-226108"/>
            <a:r>
              <a:rPr lang="en-US" dirty="0">
                <a:latin typeface="Arial" pitchFamily="34" charset="0"/>
                <a:cs typeface="Arial" pitchFamily="34" charset="0"/>
              </a:rPr>
              <a:t>    Clean, or decontaminate or sterile objects as needed</a:t>
            </a:r>
          </a:p>
          <a:p>
            <a:pPr marL="678325" lvl="1" indent="-226108">
              <a:buFontTx/>
              <a:buAutoNum type="arabicPeriod" startAt="3"/>
            </a:pPr>
            <a:r>
              <a:rPr lang="en-US" dirty="0">
                <a:latin typeface="Arial" pitchFamily="34" charset="0"/>
                <a:cs typeface="Arial" pitchFamily="34" charset="0"/>
              </a:rPr>
              <a:t> Don’t touch items in patient rooms when avoidable.</a:t>
            </a:r>
          </a:p>
          <a:p>
            <a:pPr marL="678325" lvl="1" indent="-226108"/>
            <a:r>
              <a:rPr lang="en-US" dirty="0">
                <a:latin typeface="Arial" pitchFamily="34" charset="0"/>
                <a:cs typeface="Arial" pitchFamily="34" charset="0"/>
              </a:rPr>
              <a:t>4. Don’t put </a:t>
            </a:r>
            <a:r>
              <a:rPr lang="en-US" dirty="0" err="1">
                <a:latin typeface="Arial" pitchFamily="34" charset="0"/>
                <a:cs typeface="Arial" pitchFamily="34" charset="0"/>
              </a:rPr>
              <a:t>uncleanable</a:t>
            </a:r>
            <a:r>
              <a:rPr lang="en-US" dirty="0">
                <a:latin typeface="Arial" pitchFamily="34" charset="0"/>
                <a:cs typeface="Arial" pitchFamily="34" charset="0"/>
              </a:rPr>
              <a:t> items in patient rooms. </a:t>
            </a:r>
          </a:p>
          <a:p>
            <a:pPr marL="678325" lvl="1" indent="-226108">
              <a:buFontTx/>
              <a:buAutoNum type="arabicPeriod" startAt="3"/>
            </a:pPr>
            <a:r>
              <a:rPr lang="en-US" dirty="0">
                <a:latin typeface="Arial" pitchFamily="34" charset="0"/>
                <a:cs typeface="Arial" pitchFamily="34" charset="0"/>
              </a:rPr>
              <a:t> Wash hands after touching items and patients, wear gloves </a:t>
            </a:r>
          </a:p>
          <a:p>
            <a:pPr marL="678325" lvl="1" indent="-226108"/>
            <a:r>
              <a:rPr lang="en-US" dirty="0">
                <a:latin typeface="Arial" pitchFamily="34" charset="0"/>
                <a:cs typeface="Arial" pitchFamily="34" charset="0"/>
              </a:rPr>
              <a:t>5. Clean objects between use and/or use covers</a:t>
            </a:r>
          </a:p>
          <a:p>
            <a:pPr marL="678325" lvl="1" indent="-226108"/>
            <a:r>
              <a:rPr lang="en-US" dirty="0">
                <a:latin typeface="Arial" pitchFamily="34" charset="0"/>
                <a:cs typeface="Arial" pitchFamily="34" charset="0"/>
              </a:rPr>
              <a:t>6. Wash hands before touching the patient. </a:t>
            </a:r>
          </a:p>
          <a:p>
            <a:pPr marL="678325" lvl="1" indent="-226108"/>
            <a:endParaRPr lang="en-US" dirty="0">
              <a:latin typeface="Arial" pitchFamily="34" charset="0"/>
              <a:cs typeface="Arial" pitchFamily="34" charset="0"/>
            </a:endParaRPr>
          </a:p>
          <a:p>
            <a:pPr marL="678325" lvl="1" indent="-226108"/>
            <a:r>
              <a:rPr lang="en-US" dirty="0">
                <a:latin typeface="Arial" pitchFamily="34" charset="0"/>
                <a:cs typeface="Arial" pitchFamily="34" charset="0"/>
              </a:rPr>
              <a:t>What do these have to do with </a:t>
            </a:r>
            <a:r>
              <a:rPr lang="en-US" dirty="0" err="1">
                <a:latin typeface="Arial" pitchFamily="34" charset="0"/>
                <a:cs typeface="Arial" pitchFamily="34" charset="0"/>
              </a:rPr>
              <a:t>handwashing</a:t>
            </a:r>
            <a:r>
              <a:rPr lang="en-US" dirty="0">
                <a:latin typeface="Arial" pitchFamily="34" charset="0"/>
                <a:cs typeface="Arial" pitchFamily="34" charset="0"/>
              </a:rPr>
              <a:t>? Remember our ultimate goal is not </a:t>
            </a:r>
            <a:r>
              <a:rPr lang="en-US" dirty="0" err="1">
                <a:latin typeface="Arial" pitchFamily="34" charset="0"/>
                <a:cs typeface="Arial" pitchFamily="34" charset="0"/>
              </a:rPr>
              <a:t>handwashing</a:t>
            </a:r>
            <a:r>
              <a:rPr lang="en-US" dirty="0">
                <a:latin typeface="Arial" pitchFamily="34" charset="0"/>
                <a:cs typeface="Arial" pitchFamily="34" charset="0"/>
              </a:rPr>
              <a:t>, our goal is to prevent the spread of disease. To reach our goal </a:t>
            </a:r>
            <a:r>
              <a:rPr lang="en-US" dirty="0" err="1">
                <a:latin typeface="Arial" pitchFamily="34" charset="0"/>
                <a:cs typeface="Arial" pitchFamily="34" charset="0"/>
              </a:rPr>
              <a:t>handwashing</a:t>
            </a:r>
            <a:r>
              <a:rPr lang="en-US" dirty="0">
                <a:latin typeface="Arial" pitchFamily="34" charset="0"/>
                <a:cs typeface="Arial" pitchFamily="34" charset="0"/>
              </a:rPr>
              <a:t> is one of a series of things we do that have a common aim. No single action in infection control will be successful. Try to understand what the practice is trying to accomplish and then use common sense (and research when available)  to make practices effect. </a:t>
            </a:r>
          </a:p>
          <a:p>
            <a:pPr marL="678325" lvl="1" indent="-226108"/>
            <a:endParaRPr lang="en-US" dirty="0">
              <a:latin typeface="Arial" pitchFamily="34" charset="0"/>
              <a:cs typeface="Arial" pitchFamily="34" charset="0"/>
            </a:endParaRPr>
          </a:p>
          <a:p>
            <a:pPr marL="678325" lvl="1" indent="-226108">
              <a:buFontTx/>
              <a:buAutoNum type="arabicPeriod" startAt="3"/>
            </a:pPr>
            <a:endParaRPr lang="en-US" dirty="0">
              <a:latin typeface="Arial" pitchFamily="34" charset="0"/>
              <a:cs typeface="Arial" pitchFamily="34" charset="0"/>
            </a:endParaRPr>
          </a:p>
          <a:p>
            <a:pPr marL="226108" indent="-226108"/>
            <a:endParaRPr lang="en-US" dirty="0">
              <a:latin typeface="Arial" pitchFamily="34" charset="0"/>
              <a:cs typeface="Arial" pitchFamily="34" charset="0"/>
            </a:endParaRPr>
          </a:p>
          <a:p>
            <a:pPr marL="226108" indent="-226108"/>
            <a:endParaRPr lang="en-US" dirty="0">
              <a:latin typeface="Arial" pitchFamily="34" charset="0"/>
              <a:cs typeface="Arial" pitchFamily="34" charset="0"/>
            </a:endParaRPr>
          </a:p>
        </p:txBody>
      </p:sp>
    </p:spTree>
    <p:extLst>
      <p:ext uri="{BB962C8B-B14F-4D97-AF65-F5344CB8AC3E}">
        <p14:creationId xmlns:p14="http://schemas.microsoft.com/office/powerpoint/2010/main" val="1374112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839FF7B9-6B3B-4E28-9374-D87EF2C700A2}" type="datetimeFigureOut">
              <a:rPr lang="en-US" smtClean="0"/>
              <a:pPr/>
              <a:t>6/20/2020</a:t>
            </a:fld>
            <a:endParaRPr lang="en-US"/>
          </a:p>
        </p:txBody>
      </p:sp>
      <p:sp>
        <p:nvSpPr>
          <p:cNvPr id="19" name="عنصر نائب للتذييل 18"/>
          <p:cNvSpPr>
            <a:spLocks noGrp="1"/>
          </p:cNvSpPr>
          <p:nvPr>
            <p:ph type="ftr" sz="quarter" idx="11"/>
          </p:nvPr>
        </p:nvSpPr>
        <p:spPr/>
        <p:txBody>
          <a:bodyPr/>
          <a:lstStyle/>
          <a:p>
            <a:endParaRPr lang="en-US"/>
          </a:p>
        </p:txBody>
      </p:sp>
      <p:sp>
        <p:nvSpPr>
          <p:cNvPr id="27" name="عنصر نائب لرقم الشريحة 26"/>
          <p:cNvSpPr>
            <a:spLocks noGrp="1"/>
          </p:cNvSpPr>
          <p:nvPr>
            <p:ph type="sldNum" sz="quarter" idx="12"/>
          </p:nvPr>
        </p:nvSpPr>
        <p:spPr/>
        <p:txBody>
          <a:bodyPr/>
          <a:lstStyle/>
          <a:p>
            <a:fld id="{6D534E10-E447-47EA-8A95-26D7B92A787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839FF7B9-6B3B-4E28-9374-D87EF2C700A2}" type="datetimeFigureOut">
              <a:rPr lang="en-US" smtClean="0"/>
              <a:pPr/>
              <a:t>6/20/2020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D534E10-E447-47EA-8A95-26D7B92A787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839FF7B9-6B3B-4E28-9374-D87EF2C700A2}" type="datetimeFigureOut">
              <a:rPr lang="en-US" smtClean="0"/>
              <a:pPr/>
              <a:t>6/20/2020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D534E10-E447-47EA-8A95-26D7B92A787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82A1124-D87F-4E91-96E9-5DAFDDAC1460}"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57200" y="6243638"/>
            <a:ext cx="2133600" cy="457200"/>
          </a:xfrm>
        </p:spPr>
        <p:txBody>
          <a:bodyPr/>
          <a:lstStyle>
            <a:lvl1pPr>
              <a:defRPr smtClean="0"/>
            </a:lvl1pPr>
          </a:lstStyle>
          <a:p>
            <a:pPr>
              <a:defRPr/>
            </a:pPr>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smtClean="0"/>
            </a:lvl1pPr>
          </a:lstStyle>
          <a:p>
            <a:pPr>
              <a:defRPr/>
            </a:pPr>
            <a:endParaRPr lang="en-US"/>
          </a:p>
        </p:txBody>
      </p:sp>
      <p:sp>
        <p:nvSpPr>
          <p:cNvPr id="8" name="Slide Number Placeholder 7"/>
          <p:cNvSpPr>
            <a:spLocks noGrp="1"/>
          </p:cNvSpPr>
          <p:nvPr>
            <p:ph type="sldNum" sz="quarter" idx="12"/>
          </p:nvPr>
        </p:nvSpPr>
        <p:spPr>
          <a:xfrm>
            <a:off x="6553200" y="6243638"/>
            <a:ext cx="2133600" cy="457200"/>
          </a:xfrm>
        </p:spPr>
        <p:txBody>
          <a:bodyPr/>
          <a:lstStyle>
            <a:lvl1pPr>
              <a:defRPr smtClean="0"/>
            </a:lvl1pPr>
          </a:lstStyle>
          <a:p>
            <a:pPr>
              <a:defRPr/>
            </a:pPr>
            <a:fld id="{CC72E6A0-528A-4E7A-A627-CEE7EFAEC844}"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648200" y="1600200"/>
            <a:ext cx="4038600" cy="4525963"/>
          </a:xfrm>
        </p:spPr>
        <p:txBody>
          <a:bodyPr/>
          <a:lstStyle/>
          <a:p>
            <a:pPr lvl="0"/>
            <a:endParaRPr lang="en-US" noProof="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6EDD6A6-0563-442B-B119-3F052B24273A}"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839FF7B9-6B3B-4E28-9374-D87EF2C700A2}" type="datetimeFigureOut">
              <a:rPr lang="en-US" smtClean="0"/>
              <a:pPr/>
              <a:t>6/20/2020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D534E10-E447-47EA-8A95-26D7B92A787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p:txBody>
          <a:bodyPr/>
          <a:lstStyle/>
          <a:p>
            <a:fld id="{839FF7B9-6B3B-4E28-9374-D87EF2C700A2}" type="datetimeFigureOut">
              <a:rPr lang="en-US" smtClean="0"/>
              <a:pPr/>
              <a:t>6/20/2020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6D534E10-E447-47EA-8A95-26D7B92A787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839FF7B9-6B3B-4E28-9374-D87EF2C700A2}" type="datetimeFigureOut">
              <a:rPr lang="en-US" smtClean="0"/>
              <a:pPr/>
              <a:t>6/20/2020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6D534E10-E447-47EA-8A95-26D7B92A787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0"/>
          </p:nvPr>
        </p:nvSpPr>
        <p:spPr/>
        <p:txBody>
          <a:bodyPr/>
          <a:lstStyle/>
          <a:p>
            <a:fld id="{839FF7B9-6B3B-4E28-9374-D87EF2C700A2}" type="datetimeFigureOut">
              <a:rPr lang="en-US" smtClean="0"/>
              <a:pPr/>
              <a:t>6/20/2020</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6D534E10-E447-47EA-8A95-26D7B92A787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839FF7B9-6B3B-4E28-9374-D87EF2C700A2}" type="datetimeFigureOut">
              <a:rPr lang="en-US" smtClean="0"/>
              <a:pPr/>
              <a:t>6/20/2020</a:t>
            </a:fld>
            <a:endParaRPr lang="en-US"/>
          </a:p>
        </p:txBody>
      </p:sp>
      <p:sp>
        <p:nvSpPr>
          <p:cNvPr id="8" name="عنصر نائب لرقم الشريحة 7"/>
          <p:cNvSpPr>
            <a:spLocks noGrp="1"/>
          </p:cNvSpPr>
          <p:nvPr>
            <p:ph type="sldNum" sz="quarter" idx="11"/>
          </p:nvPr>
        </p:nvSpPr>
        <p:spPr/>
        <p:txBody>
          <a:bodyPr/>
          <a:lstStyle/>
          <a:p>
            <a:fld id="{6D534E10-E447-47EA-8A95-26D7B92A7871}" type="slidenum">
              <a:rPr lang="en-US" smtClean="0"/>
              <a:pPr/>
              <a:t>‹#›</a:t>
            </a:fld>
            <a:endParaRPr lang="en-US"/>
          </a:p>
        </p:txBody>
      </p:sp>
      <p:sp>
        <p:nvSpPr>
          <p:cNvPr id="9" name="عنصر نائب للتذييل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39FF7B9-6B3B-4E28-9374-D87EF2C700A2}" type="datetimeFigureOut">
              <a:rPr lang="en-US" smtClean="0"/>
              <a:pPr/>
              <a:t>6/20/2020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6D534E10-E447-47EA-8A95-26D7B92A78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839FF7B9-6B3B-4E28-9374-D87EF2C700A2}" type="datetimeFigureOut">
              <a:rPr lang="en-US" smtClean="0"/>
              <a:pPr/>
              <a:t>6/20/2020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8156448" y="6422064"/>
            <a:ext cx="762000" cy="365125"/>
          </a:xfrm>
        </p:spPr>
        <p:txBody>
          <a:bodyPr/>
          <a:lstStyle/>
          <a:p>
            <a:fld id="{6D534E10-E447-47EA-8A95-26D7B92A787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a:t>انقر فوق الأيقونة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fld id="{839FF7B9-6B3B-4E28-9374-D87EF2C700A2}" type="datetimeFigureOut">
              <a:rPr lang="en-US" smtClean="0"/>
              <a:pPr/>
              <a:t>6/20/2020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6D534E10-E447-47EA-8A95-26D7B92A787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39FF7B9-6B3B-4E28-9374-D87EF2C700A2}" type="datetimeFigureOut">
              <a:rPr lang="en-US" smtClean="0"/>
              <a:pPr/>
              <a:t>6/20/2020</a:t>
            </a:fld>
            <a:endParaRPr lang="en-US"/>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D534E10-E447-47EA-8A95-26D7B92A787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3.wmf"/><Relationship Id="rId5" Type="http://schemas.openxmlformats.org/officeDocument/2006/relationships/oleObject" Target="../embeddings/oleObject2.bin"/><Relationship Id="rId4" Type="http://schemas.openxmlformats.org/officeDocument/2006/relationships/image" Target="../media/image22.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notesSlide" Target="../notesSlides/notesSlide9.xml"/><Relationship Id="rId7" Type="http://schemas.openxmlformats.org/officeDocument/2006/relationships/oleObject" Target="../embeddings/oleObject5.bin"/><Relationship Id="rId2" Type="http://schemas.openxmlformats.org/officeDocument/2006/relationships/slideLayout" Target="../slideLayouts/slideLayout16.xml"/><Relationship Id="rId1" Type="http://schemas.openxmlformats.org/officeDocument/2006/relationships/vmlDrawing" Target="../drawings/vmlDrawing2.vml"/><Relationship Id="rId6" Type="http://schemas.openxmlformats.org/officeDocument/2006/relationships/image" Target="../media/image23.wmf"/><Relationship Id="rId5" Type="http://schemas.openxmlformats.org/officeDocument/2006/relationships/oleObject" Target="../embeddings/oleObject4.bin"/><Relationship Id="rId4" Type="http://schemas.openxmlformats.org/officeDocument/2006/relationships/image" Target="../media/image25.png"/><Relationship Id="rId9" Type="http://schemas.openxmlformats.org/officeDocument/2006/relationships/image" Target="../media/image26.jpeg"/></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04800"/>
            <a:ext cx="8229600" cy="1447800"/>
          </a:xfrm>
          <a:solidFill>
            <a:srgbClr val="FFC000"/>
          </a:solidFill>
          <a:ln>
            <a:solidFill>
              <a:schemeClr val="tx1"/>
            </a:solidFill>
          </a:ln>
        </p:spPr>
        <p:txBody>
          <a:bodyPr>
            <a:normAutofit fontScale="90000"/>
          </a:bodyPr>
          <a:lstStyle/>
          <a:p>
            <a:pPr algn="ctr"/>
            <a:r>
              <a:rPr lang="en-US" sz="2800" b="1" dirty="0">
                <a:solidFill>
                  <a:schemeClr val="bg1"/>
                </a:solidFill>
                <a:effectLst/>
                <a:latin typeface="Arial" pitchFamily="34" charset="0"/>
                <a:cs typeface="Arial" pitchFamily="34" charset="0"/>
              </a:rPr>
              <a:t/>
            </a:r>
            <a:br>
              <a:rPr lang="en-US" sz="2800" b="1" dirty="0">
                <a:solidFill>
                  <a:schemeClr val="bg1"/>
                </a:solidFill>
                <a:effectLst/>
                <a:latin typeface="Arial" pitchFamily="34" charset="0"/>
                <a:cs typeface="Arial" pitchFamily="34" charset="0"/>
              </a:rPr>
            </a:br>
            <a:r>
              <a:rPr lang="en-US" sz="3100" b="0" dirty="0">
                <a:solidFill>
                  <a:schemeClr val="tx2">
                    <a:lumMod val="10000"/>
                  </a:schemeClr>
                </a:solidFill>
                <a:effectLst/>
              </a:rPr>
              <a:t>NOSOCOMIAL(HEALTH CARE ASSOCIATED) INFECTIONS</a:t>
            </a:r>
          </a:p>
        </p:txBody>
      </p:sp>
      <p:sp>
        <p:nvSpPr>
          <p:cNvPr id="3" name="Subtitle 2"/>
          <p:cNvSpPr>
            <a:spLocks noGrp="1"/>
          </p:cNvSpPr>
          <p:nvPr>
            <p:ph type="subTitle" idx="1"/>
          </p:nvPr>
        </p:nvSpPr>
        <p:spPr>
          <a:xfrm>
            <a:off x="1066800" y="2590800"/>
            <a:ext cx="6400800" cy="457200"/>
          </a:xfrm>
          <a:solidFill>
            <a:srgbClr val="FFC000"/>
          </a:solidFill>
        </p:spPr>
        <p:txBody>
          <a:bodyPr anchor="t">
            <a:normAutofit/>
          </a:bodyPr>
          <a:lstStyle/>
          <a:p>
            <a:pPr algn="ctr"/>
            <a:r>
              <a:rPr lang="en-US" sz="2400" b="1" dirty="0">
                <a:solidFill>
                  <a:schemeClr val="tx2">
                    <a:lumMod val="10000"/>
                  </a:schemeClr>
                </a:solidFill>
                <a:ea typeface="+mj-ea"/>
                <a:cs typeface="+mj-cs"/>
              </a:rPr>
              <a:t>CONTROL &amp; PREVENTATION</a:t>
            </a:r>
            <a:endParaRPr lang="en-US" sz="2400" dirty="0">
              <a:solidFill>
                <a:schemeClr val="tx2">
                  <a:lumMod val="1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bwMode="auto">
          <a:xfrm>
            <a:off x="0" y="1066800"/>
            <a:ext cx="8229600" cy="1143000"/>
          </a:xfrm>
          <a:prstGeom prst="rect">
            <a:avLst/>
          </a:prstGeom>
          <a:noFill/>
          <a:ln>
            <a:miter lim="800000"/>
            <a:headEnd/>
            <a:tailEnd/>
          </a:ln>
        </p:spPr>
        <p:txBody>
          <a:bodyPr/>
          <a:lstStyle/>
          <a:p>
            <a:pPr algn="l" eaLnBrk="1" hangingPunct="1"/>
            <a:r>
              <a:rPr lang="en-US" sz="3600" b="1" dirty="0">
                <a:solidFill>
                  <a:srgbClr val="00473F"/>
                </a:solidFill>
              </a:rPr>
              <a:t> </a:t>
            </a:r>
          </a:p>
        </p:txBody>
      </p:sp>
      <p:sp>
        <p:nvSpPr>
          <p:cNvPr id="120835" name="Rectangle 3"/>
          <p:cNvSpPr>
            <a:spLocks noGrp="1" noChangeArrowheads="1"/>
          </p:cNvSpPr>
          <p:nvPr>
            <p:ph type="body" idx="4294967295"/>
          </p:nvPr>
        </p:nvSpPr>
        <p:spPr bwMode="auto">
          <a:xfrm>
            <a:off x="0" y="1874838"/>
            <a:ext cx="8229600" cy="4525962"/>
          </a:xfrm>
          <a:prstGeom prst="rect">
            <a:avLst/>
          </a:prstGeom>
          <a:noFill/>
          <a:ln>
            <a:miter lim="800000"/>
            <a:headEnd/>
            <a:tailEnd/>
          </a:ln>
        </p:spPr>
        <p:txBody>
          <a:bodyPr/>
          <a:lstStyle/>
          <a:p>
            <a:pPr marL="0" indent="0" eaLnBrk="1" hangingPunct="1">
              <a:lnSpc>
                <a:spcPct val="90000"/>
              </a:lnSpc>
              <a:buNone/>
            </a:pPr>
            <a:endParaRPr lang="en-US" sz="2700" b="1" dirty="0"/>
          </a:p>
          <a:p>
            <a:pPr eaLnBrk="1" hangingPunct="1">
              <a:lnSpc>
                <a:spcPct val="90000"/>
              </a:lnSpc>
              <a:buFont typeface="Wingdings" pitchFamily="2" charset="2"/>
              <a:buChar char="§"/>
            </a:pPr>
            <a:r>
              <a:rPr lang="en-US" sz="3600" b="1" dirty="0"/>
              <a:t>Infection Control</a:t>
            </a:r>
            <a:r>
              <a:rPr lang="en-US" sz="3600" b="1" dirty="0">
                <a:cs typeface="Arial" charset="0"/>
              </a:rPr>
              <a:t>—</a:t>
            </a:r>
            <a:r>
              <a:rPr lang="en-US" sz="3600" dirty="0"/>
              <a:t>The process by which health care facilities develop and implement specific policies and procedures to prevent the spread of infections among health care staff and patients</a:t>
            </a:r>
          </a:p>
          <a:p>
            <a:pPr eaLnBrk="1" hangingPunct="1">
              <a:lnSpc>
                <a:spcPct val="90000"/>
              </a:lnSpc>
              <a:buFont typeface="Wingdings" pitchFamily="2" charset="2"/>
              <a:buChar char="§"/>
            </a:pPr>
            <a:endParaRPr lang="en-US" sz="2700" dirty="0"/>
          </a:p>
          <a:p>
            <a:pPr eaLnBrk="1" hangingPunct="1">
              <a:lnSpc>
                <a:spcPct val="90000"/>
              </a:lnSpc>
            </a:pPr>
            <a:endParaRPr lang="en-US" sz="2700" dirty="0"/>
          </a:p>
          <a:p>
            <a:pPr eaLnBrk="1" hangingPunct="1">
              <a:lnSpc>
                <a:spcPct val="90000"/>
              </a:lnSpc>
              <a:buFontTx/>
              <a:buNone/>
            </a:pPr>
            <a:endParaRPr lang="en-US" sz="3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083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bwMode="auto">
          <a:xfrm>
            <a:off x="304800" y="304800"/>
            <a:ext cx="8610600" cy="1143000"/>
          </a:xfrm>
          <a:prstGeom prst="rect">
            <a:avLst/>
          </a:prstGeom>
          <a:solidFill>
            <a:srgbClr val="FFC000"/>
          </a:solidFill>
          <a:ln>
            <a:miter lim="800000"/>
            <a:headEnd/>
            <a:tailEnd/>
          </a:ln>
        </p:spPr>
        <p:txBody>
          <a:bodyPr>
            <a:normAutofit/>
          </a:bodyPr>
          <a:lstStyle/>
          <a:p>
            <a:pPr algn="ctr" eaLnBrk="1" hangingPunct="1"/>
            <a:r>
              <a:rPr lang="en-US" sz="3600" dirty="0"/>
              <a:t>Epidemiology of Nosocomial Infections </a:t>
            </a:r>
            <a:endParaRPr lang="en-US" sz="3600" b="1" dirty="0">
              <a:solidFill>
                <a:srgbClr val="00473F"/>
              </a:solidFill>
            </a:endParaRPr>
          </a:p>
        </p:txBody>
      </p:sp>
      <p:sp>
        <p:nvSpPr>
          <p:cNvPr id="139267" name="Rectangle 3"/>
          <p:cNvSpPr>
            <a:spLocks noGrp="1" noChangeArrowheads="1"/>
          </p:cNvSpPr>
          <p:nvPr>
            <p:ph type="body" idx="4294967295"/>
          </p:nvPr>
        </p:nvSpPr>
        <p:spPr bwMode="auto">
          <a:xfrm>
            <a:off x="0" y="2408238"/>
            <a:ext cx="8229600" cy="3763962"/>
          </a:xfrm>
          <a:prstGeom prst="rect">
            <a:avLst/>
          </a:prstGeom>
          <a:noFill/>
          <a:ln>
            <a:miter lim="800000"/>
            <a:headEnd/>
            <a:tailEnd/>
          </a:ln>
        </p:spPr>
        <p:txBody>
          <a:bodyPr/>
          <a:lstStyle/>
          <a:p>
            <a:pPr eaLnBrk="1" hangingPunct="1">
              <a:buFont typeface="Wingdings" pitchFamily="2" charset="2"/>
              <a:buChar char="§"/>
            </a:pPr>
            <a:r>
              <a:rPr lang="en-US"/>
              <a:t>Most common sites for nosocomial infections</a:t>
            </a:r>
          </a:p>
          <a:p>
            <a:pPr lvl="1" eaLnBrk="1" hangingPunct="1">
              <a:buFont typeface="Wingdings" pitchFamily="2" charset="2"/>
              <a:buChar char="§"/>
            </a:pPr>
            <a:r>
              <a:rPr lang="en-US" sz="3200"/>
              <a:t>Surgical incisions</a:t>
            </a:r>
          </a:p>
          <a:p>
            <a:pPr lvl="1" eaLnBrk="1" hangingPunct="1">
              <a:buFont typeface="Wingdings" pitchFamily="2" charset="2"/>
              <a:buChar char="§"/>
            </a:pPr>
            <a:r>
              <a:rPr lang="en-US" sz="3200"/>
              <a:t>Urinary tract (i.e., catheter-related)</a:t>
            </a:r>
          </a:p>
          <a:p>
            <a:pPr lvl="1" eaLnBrk="1" hangingPunct="1">
              <a:buFont typeface="Wingdings" pitchFamily="2" charset="2"/>
              <a:buChar char="§"/>
            </a:pPr>
            <a:r>
              <a:rPr lang="en-US" sz="3200"/>
              <a:t>Lower respiratory tract</a:t>
            </a:r>
          </a:p>
          <a:p>
            <a:pPr lvl="1" eaLnBrk="1" hangingPunct="1">
              <a:buFont typeface="Wingdings" pitchFamily="2" charset="2"/>
              <a:buChar char="§"/>
            </a:pPr>
            <a:r>
              <a:rPr lang="en-US" sz="3200"/>
              <a:t>Bloodstream (i.e., catheter-related)</a:t>
            </a:r>
          </a:p>
          <a:p>
            <a:pPr eaLnBrk="1" hangingPunct="1">
              <a:buFont typeface="Wingdings" pitchFamily="2" charset="2"/>
              <a:buChar char="§"/>
            </a:pPr>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9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9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39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392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392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7" grpId="0" build="p" bldLvl="2"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bwMode="auto">
          <a:xfrm>
            <a:off x="381000" y="457200"/>
            <a:ext cx="8229600" cy="1143000"/>
          </a:xfrm>
          <a:prstGeom prst="rect">
            <a:avLst/>
          </a:prstGeom>
          <a:solidFill>
            <a:srgbClr val="FFC000"/>
          </a:solidFill>
          <a:ln>
            <a:miter lim="800000"/>
            <a:headEnd/>
            <a:tailEnd/>
          </a:ln>
        </p:spPr>
        <p:txBody>
          <a:bodyPr>
            <a:normAutofit/>
          </a:bodyPr>
          <a:lstStyle/>
          <a:p>
            <a:pPr algn="ctr" eaLnBrk="1" hangingPunct="1"/>
            <a:r>
              <a:rPr lang="en-US" sz="3600" dirty="0"/>
              <a:t>Epidemiology of Nosocomial Infections </a:t>
            </a:r>
          </a:p>
        </p:txBody>
      </p:sp>
      <p:sp>
        <p:nvSpPr>
          <p:cNvPr id="296963" name="Rectangle 3"/>
          <p:cNvSpPr>
            <a:spLocks noGrp="1" noChangeArrowheads="1"/>
          </p:cNvSpPr>
          <p:nvPr>
            <p:ph type="body" idx="4294967295"/>
          </p:nvPr>
        </p:nvSpPr>
        <p:spPr bwMode="auto">
          <a:xfrm>
            <a:off x="0" y="2332038"/>
            <a:ext cx="8229600" cy="3916362"/>
          </a:xfrm>
          <a:prstGeom prst="rect">
            <a:avLst/>
          </a:prstGeom>
          <a:noFill/>
          <a:ln>
            <a:miter lim="800000"/>
            <a:headEnd/>
            <a:tailEnd/>
          </a:ln>
        </p:spPr>
        <p:txBody>
          <a:bodyPr/>
          <a:lstStyle/>
          <a:p>
            <a:pPr eaLnBrk="1" hangingPunct="1">
              <a:buFont typeface="Wingdings" pitchFamily="2" charset="2"/>
              <a:buNone/>
            </a:pPr>
            <a:r>
              <a:rPr lang="en-US" u="sng" dirty="0"/>
              <a:t>Common microorganisms</a:t>
            </a:r>
            <a:r>
              <a:rPr lang="en-US" u="sng" dirty="0">
                <a:solidFill>
                  <a:srgbClr val="FF0000"/>
                </a:solidFill>
              </a:rPr>
              <a:t>??</a:t>
            </a:r>
          </a:p>
          <a:p>
            <a:pPr lvl="1" eaLnBrk="1" hangingPunct="1">
              <a:buFont typeface="Wingdings" pitchFamily="2" charset="2"/>
              <a:buChar char="§"/>
            </a:pPr>
            <a:r>
              <a:rPr lang="en-US" sz="3200" dirty="0">
                <a:latin typeface="Arial" pitchFamily="34" charset="0"/>
                <a:cs typeface="Arial" pitchFamily="34" charset="0"/>
              </a:rPr>
              <a:t>Aerobic gram-positive cocci (</a:t>
            </a:r>
            <a:r>
              <a:rPr lang="en-US" sz="3200" i="1" dirty="0">
                <a:latin typeface="Arial" pitchFamily="34" charset="0"/>
                <a:cs typeface="Arial" pitchFamily="34" charset="0"/>
              </a:rPr>
              <a:t>Staphylococcus aureas </a:t>
            </a:r>
            <a:r>
              <a:rPr lang="en-US" sz="3200" dirty="0">
                <a:latin typeface="Arial" pitchFamily="34" charset="0"/>
                <a:cs typeface="Arial" pitchFamily="34" charset="0"/>
              </a:rPr>
              <a:t>[MRSA], enterococci [vancomycin-resistant]),  </a:t>
            </a:r>
          </a:p>
          <a:p>
            <a:pPr lvl="1" eaLnBrk="1" hangingPunct="1">
              <a:buFont typeface="Wingdings" pitchFamily="2" charset="2"/>
              <a:buChar char="§"/>
            </a:pPr>
            <a:r>
              <a:rPr lang="en-US" sz="3200" dirty="0"/>
              <a:t>Aerobic gram-negative bacilli (</a:t>
            </a:r>
            <a:r>
              <a:rPr lang="en-US" i="1" dirty="0"/>
              <a:t>Escherichia coli</a:t>
            </a:r>
            <a:r>
              <a:rPr lang="en-US" dirty="0"/>
              <a:t>, </a:t>
            </a:r>
            <a:r>
              <a:rPr lang="en-US" i="1" dirty="0"/>
              <a:t>P. aeruginosa</a:t>
            </a:r>
            <a:r>
              <a:rPr lang="en-US" dirty="0"/>
              <a:t>, </a:t>
            </a:r>
            <a:r>
              <a:rPr lang="en-US" i="1" dirty="0"/>
              <a:t>Enterobacter</a:t>
            </a:r>
            <a:r>
              <a:rPr lang="en-US" dirty="0"/>
              <a:t> spp., and </a:t>
            </a:r>
            <a:r>
              <a:rPr lang="en-US" i="1" dirty="0"/>
              <a:t>Klebsiella</a:t>
            </a:r>
            <a:r>
              <a:rPr lang="en-US" dirty="0"/>
              <a:t> </a:t>
            </a:r>
            <a:r>
              <a:rPr lang="en-US" i="1" dirty="0"/>
              <a:t>pneumoniae</a:t>
            </a:r>
            <a:r>
              <a:rPr lang="en-US" sz="32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969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969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969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3" grpId="0"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bwMode="auto">
          <a:xfrm>
            <a:off x="533400" y="381000"/>
            <a:ext cx="8229600" cy="1143000"/>
          </a:xfrm>
          <a:prstGeom prst="rect">
            <a:avLst/>
          </a:prstGeom>
          <a:solidFill>
            <a:srgbClr val="FFC000"/>
          </a:solidFill>
          <a:ln>
            <a:miter lim="800000"/>
            <a:headEnd/>
            <a:tailEnd/>
          </a:ln>
        </p:spPr>
        <p:txBody>
          <a:bodyPr>
            <a:normAutofit/>
          </a:bodyPr>
          <a:lstStyle/>
          <a:p>
            <a:pPr algn="ctr" eaLnBrk="1" hangingPunct="1"/>
            <a:r>
              <a:rPr lang="en-US" sz="3600" dirty="0"/>
              <a:t>Epidemiology of Nosocomial Infections </a:t>
            </a:r>
          </a:p>
        </p:txBody>
      </p:sp>
      <p:sp>
        <p:nvSpPr>
          <p:cNvPr id="299011" name="Rectangle 3"/>
          <p:cNvSpPr>
            <a:spLocks noGrp="1" noChangeArrowheads="1"/>
          </p:cNvSpPr>
          <p:nvPr>
            <p:ph type="body" idx="4294967295"/>
          </p:nvPr>
        </p:nvSpPr>
        <p:spPr bwMode="auto">
          <a:xfrm>
            <a:off x="0" y="2484438"/>
            <a:ext cx="8229600" cy="3992562"/>
          </a:xfrm>
          <a:prstGeom prst="rect">
            <a:avLst/>
          </a:prstGeom>
          <a:noFill/>
          <a:ln>
            <a:miter lim="800000"/>
            <a:headEnd/>
            <a:tailEnd/>
          </a:ln>
        </p:spPr>
        <p:txBody>
          <a:bodyPr/>
          <a:lstStyle/>
          <a:p>
            <a:pPr eaLnBrk="1" hangingPunct="1">
              <a:buFont typeface="Wingdings" pitchFamily="2" charset="2"/>
              <a:buNone/>
            </a:pPr>
            <a:r>
              <a:rPr lang="en-US"/>
              <a:t>Nosocomial transmission of community </a:t>
            </a:r>
          </a:p>
          <a:p>
            <a:pPr eaLnBrk="1" hangingPunct="1">
              <a:buFont typeface="Wingdings" pitchFamily="2" charset="2"/>
              <a:buNone/>
            </a:pPr>
            <a:r>
              <a:rPr lang="en-US"/>
              <a:t>acquired, multidrug-resistant organisms</a:t>
            </a:r>
          </a:p>
          <a:p>
            <a:pPr lvl="1" eaLnBrk="1" hangingPunct="1">
              <a:buFont typeface="Wingdings" pitchFamily="2" charset="2"/>
              <a:buChar char="§"/>
            </a:pPr>
            <a:r>
              <a:rPr lang="en-US" sz="3200" i="1"/>
              <a:t>M. tuberculosis</a:t>
            </a:r>
          </a:p>
          <a:p>
            <a:pPr lvl="1" eaLnBrk="1" hangingPunct="1">
              <a:buFont typeface="Wingdings" pitchFamily="2" charset="2"/>
              <a:buChar char="§"/>
            </a:pPr>
            <a:r>
              <a:rPr lang="en-US" sz="3200" i="1"/>
              <a:t>Salmonella</a:t>
            </a:r>
            <a:r>
              <a:rPr lang="en-US" sz="3200"/>
              <a:t> spp.</a:t>
            </a:r>
          </a:p>
          <a:p>
            <a:pPr lvl="1" eaLnBrk="1" hangingPunct="1">
              <a:buFont typeface="Wingdings" pitchFamily="2" charset="2"/>
              <a:buChar char="§"/>
            </a:pPr>
            <a:r>
              <a:rPr lang="en-US" sz="3200" i="1"/>
              <a:t>Shigella</a:t>
            </a:r>
            <a:r>
              <a:rPr lang="en-US" sz="3200"/>
              <a:t> spp.</a:t>
            </a:r>
          </a:p>
          <a:p>
            <a:pPr lvl="1" eaLnBrk="1" hangingPunct="1">
              <a:buFont typeface="Wingdings" pitchFamily="2" charset="2"/>
              <a:buChar char="§"/>
            </a:pPr>
            <a:r>
              <a:rPr lang="en-US" sz="3200" i="1"/>
              <a:t>V. cholerae</a:t>
            </a:r>
            <a:r>
              <a:rPr lang="en-US" sz="32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99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990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990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990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990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990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1" grpId="0" build="p" bldLvl="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02" name="Rectangle 2"/>
          <p:cNvSpPr>
            <a:spLocks noGrp="1" noChangeArrowheads="1"/>
          </p:cNvSpPr>
          <p:nvPr>
            <p:ph type="title"/>
          </p:nvPr>
        </p:nvSpPr>
        <p:spPr>
          <a:xfrm>
            <a:off x="457200" y="274638"/>
            <a:ext cx="8382000" cy="1143000"/>
          </a:xfrm>
          <a:solidFill>
            <a:srgbClr val="FFC000"/>
          </a:solidFill>
        </p:spPr>
        <p:txBody>
          <a:bodyPr>
            <a:normAutofit/>
          </a:bodyPr>
          <a:lstStyle/>
          <a:p>
            <a:pPr algn="ctr"/>
            <a:r>
              <a:rPr lang="fr-CH" altLang="en-US" sz="3200" dirty="0">
                <a:solidFill>
                  <a:schemeClr val="accent2"/>
                </a:solidFill>
              </a:rPr>
              <a:t>1st principle of infection prevention</a:t>
            </a:r>
            <a:endParaRPr lang="fr-FR" altLang="en-US" sz="3200" dirty="0">
              <a:solidFill>
                <a:schemeClr val="accent2"/>
              </a:solidFill>
            </a:endParaRPr>
          </a:p>
        </p:txBody>
      </p:sp>
      <p:sp>
        <p:nvSpPr>
          <p:cNvPr id="1484803" name="Rectangle 3"/>
          <p:cNvSpPr>
            <a:spLocks noGrp="1" noChangeArrowheads="1"/>
          </p:cNvSpPr>
          <p:nvPr>
            <p:ph idx="1"/>
          </p:nvPr>
        </p:nvSpPr>
        <p:spPr>
          <a:xfrm>
            <a:off x="228600" y="1676400"/>
            <a:ext cx="8763000" cy="4572000"/>
          </a:xfrm>
        </p:spPr>
        <p:txBody>
          <a:bodyPr/>
          <a:lstStyle/>
          <a:p>
            <a:pPr>
              <a:lnSpc>
                <a:spcPct val="90000"/>
              </a:lnSpc>
              <a:buFontTx/>
              <a:buNone/>
            </a:pPr>
            <a:r>
              <a:rPr lang="fr-FR" altLang="en-US" sz="2800" i="1" dirty="0"/>
              <a:t>  </a:t>
            </a:r>
          </a:p>
          <a:p>
            <a:pPr>
              <a:lnSpc>
                <a:spcPct val="90000"/>
              </a:lnSpc>
              <a:buFontTx/>
              <a:buNone/>
            </a:pPr>
            <a:r>
              <a:rPr lang="fr-CH" altLang="en-US" sz="2800" dirty="0">
                <a:latin typeface="Arial" pitchFamily="34" charset="0"/>
                <a:cs typeface="Arial" pitchFamily="34" charset="0"/>
              </a:rPr>
              <a:t>at least </a:t>
            </a:r>
            <a:r>
              <a:rPr lang="fr-FR" altLang="en-US" sz="2800" dirty="0">
                <a:latin typeface="Arial" pitchFamily="34" charset="0"/>
                <a:cs typeface="Arial" pitchFamily="34" charset="0"/>
              </a:rPr>
              <a:t>35-50% of all </a:t>
            </a:r>
            <a:r>
              <a:rPr lang="fr-FR" altLang="en-US" sz="2800" dirty="0" err="1">
                <a:latin typeface="Arial" pitchFamily="34" charset="0"/>
                <a:cs typeface="Arial" pitchFamily="34" charset="0"/>
              </a:rPr>
              <a:t>healthcare-associated</a:t>
            </a:r>
            <a:r>
              <a:rPr lang="fr-FR" altLang="en-US" sz="2800" dirty="0">
                <a:latin typeface="Arial" pitchFamily="34" charset="0"/>
                <a:cs typeface="Arial" pitchFamily="34" charset="0"/>
              </a:rPr>
              <a:t> infections are </a:t>
            </a:r>
            <a:r>
              <a:rPr lang="fr-FR" altLang="en-US" sz="2800" dirty="0" err="1">
                <a:latin typeface="Arial" pitchFamily="34" charset="0"/>
                <a:cs typeface="Arial" pitchFamily="34" charset="0"/>
              </a:rPr>
              <a:t>associated</a:t>
            </a:r>
            <a:r>
              <a:rPr lang="fr-FR" altLang="en-US" sz="2800" dirty="0">
                <a:latin typeface="Arial" pitchFamily="34" charset="0"/>
                <a:cs typeface="Arial" pitchFamily="34" charset="0"/>
              </a:rPr>
              <a:t> </a:t>
            </a:r>
            <a:r>
              <a:rPr lang="fr-FR" altLang="en-US" sz="2800" dirty="0" err="1">
                <a:latin typeface="Arial" pitchFamily="34" charset="0"/>
                <a:cs typeface="Arial" pitchFamily="34" charset="0"/>
              </a:rPr>
              <a:t>with</a:t>
            </a:r>
            <a:r>
              <a:rPr lang="fr-FR" altLang="en-US" sz="2800" dirty="0">
                <a:latin typeface="Arial" pitchFamily="34" charset="0"/>
                <a:cs typeface="Arial" pitchFamily="34" charset="0"/>
              </a:rPr>
              <a:t> </a:t>
            </a:r>
            <a:r>
              <a:rPr lang="fr-CH" altLang="en-US" sz="2800" dirty="0" err="1">
                <a:latin typeface="Arial" pitchFamily="34" charset="0"/>
                <a:cs typeface="Arial" pitchFamily="34" charset="0"/>
              </a:rPr>
              <a:t>only</a:t>
            </a:r>
            <a:r>
              <a:rPr lang="fr-CH" altLang="en-US" sz="2800" dirty="0">
                <a:latin typeface="Arial" pitchFamily="34" charset="0"/>
                <a:cs typeface="Arial" pitchFamily="34" charset="0"/>
              </a:rPr>
              <a:t> 5 </a:t>
            </a:r>
            <a:r>
              <a:rPr lang="fr-FR" altLang="en-US" sz="2800" dirty="0">
                <a:latin typeface="Arial" pitchFamily="34" charset="0"/>
                <a:cs typeface="Arial" pitchFamily="34" charset="0"/>
              </a:rPr>
              <a:t>patient care practices:</a:t>
            </a:r>
          </a:p>
          <a:p>
            <a:pPr>
              <a:lnSpc>
                <a:spcPct val="90000"/>
              </a:lnSpc>
              <a:buFontTx/>
              <a:buNone/>
            </a:pPr>
            <a:endParaRPr lang="fr-FR" altLang="en-US" sz="2800" i="1" dirty="0"/>
          </a:p>
          <a:p>
            <a:pPr>
              <a:lnSpc>
                <a:spcPct val="90000"/>
              </a:lnSpc>
            </a:pPr>
            <a:r>
              <a:rPr lang="fr-FR" altLang="en-US" dirty="0">
                <a:latin typeface="Arial" pitchFamily="34" charset="0"/>
                <a:cs typeface="Arial" pitchFamily="34" charset="0"/>
              </a:rPr>
              <a:t>Use and care of </a:t>
            </a:r>
            <a:r>
              <a:rPr lang="fr-FR" altLang="en-US" dirty="0" err="1">
                <a:latin typeface="Arial" pitchFamily="34" charset="0"/>
                <a:cs typeface="Arial" pitchFamily="34" charset="0"/>
              </a:rPr>
              <a:t>urinary</a:t>
            </a:r>
            <a:r>
              <a:rPr lang="fr-FR" altLang="en-US" dirty="0">
                <a:latin typeface="Arial" pitchFamily="34" charset="0"/>
                <a:cs typeface="Arial" pitchFamily="34" charset="0"/>
              </a:rPr>
              <a:t> </a:t>
            </a:r>
            <a:r>
              <a:rPr lang="fr-FR" altLang="en-US" dirty="0" err="1">
                <a:latin typeface="Arial" pitchFamily="34" charset="0"/>
                <a:cs typeface="Arial" pitchFamily="34" charset="0"/>
              </a:rPr>
              <a:t>catheters</a:t>
            </a:r>
            <a:endParaRPr lang="fr-FR" altLang="en-US" dirty="0">
              <a:latin typeface="Arial" pitchFamily="34" charset="0"/>
              <a:cs typeface="Arial" pitchFamily="34" charset="0"/>
            </a:endParaRPr>
          </a:p>
          <a:p>
            <a:pPr>
              <a:lnSpc>
                <a:spcPct val="90000"/>
              </a:lnSpc>
            </a:pPr>
            <a:r>
              <a:rPr lang="fr-FR" altLang="en-US" dirty="0">
                <a:solidFill>
                  <a:schemeClr val="tx1">
                    <a:lumMod val="95000"/>
                    <a:lumOff val="5000"/>
                  </a:schemeClr>
                </a:solidFill>
                <a:latin typeface="Arial" pitchFamily="34" charset="0"/>
                <a:cs typeface="Arial" pitchFamily="34" charset="0"/>
              </a:rPr>
              <a:t>Use and care of </a:t>
            </a:r>
            <a:r>
              <a:rPr lang="fr-FR" altLang="en-US" dirty="0" err="1">
                <a:solidFill>
                  <a:schemeClr val="tx1">
                    <a:lumMod val="95000"/>
                    <a:lumOff val="5000"/>
                  </a:schemeClr>
                </a:solidFill>
                <a:latin typeface="Arial" pitchFamily="34" charset="0"/>
                <a:cs typeface="Arial" pitchFamily="34" charset="0"/>
              </a:rPr>
              <a:t>vascular</a:t>
            </a:r>
            <a:r>
              <a:rPr lang="fr-FR" altLang="en-US" dirty="0">
                <a:solidFill>
                  <a:schemeClr val="tx1">
                    <a:lumMod val="95000"/>
                    <a:lumOff val="5000"/>
                  </a:schemeClr>
                </a:solidFill>
                <a:latin typeface="Arial" pitchFamily="34" charset="0"/>
                <a:cs typeface="Arial" pitchFamily="34" charset="0"/>
              </a:rPr>
              <a:t> </a:t>
            </a:r>
            <a:r>
              <a:rPr lang="fr-FR" altLang="en-US" dirty="0" err="1">
                <a:solidFill>
                  <a:schemeClr val="tx1">
                    <a:lumMod val="95000"/>
                    <a:lumOff val="5000"/>
                  </a:schemeClr>
                </a:solidFill>
                <a:latin typeface="Arial" pitchFamily="34" charset="0"/>
                <a:cs typeface="Arial" pitchFamily="34" charset="0"/>
              </a:rPr>
              <a:t>access</a:t>
            </a:r>
            <a:r>
              <a:rPr lang="fr-FR" altLang="en-US" dirty="0">
                <a:solidFill>
                  <a:schemeClr val="tx1">
                    <a:lumMod val="95000"/>
                    <a:lumOff val="5000"/>
                  </a:schemeClr>
                </a:solidFill>
                <a:latin typeface="Arial" pitchFamily="34" charset="0"/>
                <a:cs typeface="Arial" pitchFamily="34" charset="0"/>
              </a:rPr>
              <a:t> </a:t>
            </a:r>
            <a:r>
              <a:rPr lang="fr-FR" altLang="en-US" dirty="0" err="1">
                <a:solidFill>
                  <a:schemeClr val="tx1">
                    <a:lumMod val="95000"/>
                    <a:lumOff val="5000"/>
                  </a:schemeClr>
                </a:solidFill>
                <a:latin typeface="Arial" pitchFamily="34" charset="0"/>
                <a:cs typeface="Arial" pitchFamily="34" charset="0"/>
              </a:rPr>
              <a:t>lines</a:t>
            </a:r>
            <a:endParaRPr lang="fr-FR" altLang="en-US" dirty="0">
              <a:solidFill>
                <a:schemeClr val="tx1">
                  <a:lumMod val="95000"/>
                  <a:lumOff val="5000"/>
                </a:schemeClr>
              </a:solidFill>
              <a:latin typeface="Arial" pitchFamily="34" charset="0"/>
              <a:cs typeface="Arial" pitchFamily="34" charset="0"/>
            </a:endParaRPr>
          </a:p>
          <a:p>
            <a:pPr>
              <a:lnSpc>
                <a:spcPct val="90000"/>
              </a:lnSpc>
            </a:pPr>
            <a:r>
              <a:rPr lang="fr-FR" altLang="en-US" dirty="0" err="1">
                <a:solidFill>
                  <a:schemeClr val="tx1">
                    <a:lumMod val="95000"/>
                    <a:lumOff val="5000"/>
                  </a:schemeClr>
                </a:solidFill>
                <a:latin typeface="Arial" pitchFamily="34" charset="0"/>
                <a:cs typeface="Arial" pitchFamily="34" charset="0"/>
              </a:rPr>
              <a:t>Therapy</a:t>
            </a:r>
            <a:r>
              <a:rPr lang="fr-FR" altLang="en-US" dirty="0">
                <a:solidFill>
                  <a:schemeClr val="tx1">
                    <a:lumMod val="95000"/>
                    <a:lumOff val="5000"/>
                  </a:schemeClr>
                </a:solidFill>
                <a:latin typeface="Arial" pitchFamily="34" charset="0"/>
                <a:cs typeface="Arial" pitchFamily="34" charset="0"/>
              </a:rPr>
              <a:t> and support of </a:t>
            </a:r>
            <a:r>
              <a:rPr lang="fr-FR" altLang="en-US" dirty="0" err="1">
                <a:solidFill>
                  <a:schemeClr val="tx1">
                    <a:lumMod val="95000"/>
                    <a:lumOff val="5000"/>
                  </a:schemeClr>
                </a:solidFill>
                <a:latin typeface="Arial" pitchFamily="34" charset="0"/>
                <a:cs typeface="Arial" pitchFamily="34" charset="0"/>
              </a:rPr>
              <a:t>pulmonary</a:t>
            </a:r>
            <a:r>
              <a:rPr lang="fr-FR" altLang="en-US" dirty="0">
                <a:solidFill>
                  <a:schemeClr val="tx1">
                    <a:lumMod val="95000"/>
                    <a:lumOff val="5000"/>
                  </a:schemeClr>
                </a:solidFill>
                <a:latin typeface="Arial" pitchFamily="34" charset="0"/>
                <a:cs typeface="Arial" pitchFamily="34" charset="0"/>
              </a:rPr>
              <a:t> </a:t>
            </a:r>
            <a:r>
              <a:rPr lang="fr-FR" altLang="en-US" dirty="0" err="1">
                <a:solidFill>
                  <a:schemeClr val="tx1">
                    <a:lumMod val="95000"/>
                    <a:lumOff val="5000"/>
                  </a:schemeClr>
                </a:solidFill>
                <a:latin typeface="Arial" pitchFamily="34" charset="0"/>
                <a:cs typeface="Arial" pitchFamily="34" charset="0"/>
              </a:rPr>
              <a:t>functions</a:t>
            </a:r>
            <a:endParaRPr lang="fr-FR" altLang="en-US" dirty="0">
              <a:solidFill>
                <a:schemeClr val="tx1">
                  <a:lumMod val="95000"/>
                  <a:lumOff val="5000"/>
                </a:schemeClr>
              </a:solidFill>
              <a:latin typeface="Arial" pitchFamily="34" charset="0"/>
              <a:cs typeface="Arial" pitchFamily="34" charset="0"/>
            </a:endParaRPr>
          </a:p>
          <a:p>
            <a:pPr>
              <a:lnSpc>
                <a:spcPct val="90000"/>
              </a:lnSpc>
            </a:pPr>
            <a:r>
              <a:rPr lang="fr-FR" altLang="en-US" dirty="0">
                <a:solidFill>
                  <a:schemeClr val="tx1">
                    <a:lumMod val="95000"/>
                    <a:lumOff val="5000"/>
                  </a:schemeClr>
                </a:solidFill>
                <a:latin typeface="Arial" pitchFamily="34" charset="0"/>
                <a:cs typeface="Arial" pitchFamily="34" charset="0"/>
              </a:rPr>
              <a:t>Surveillance of </a:t>
            </a:r>
            <a:r>
              <a:rPr lang="fr-FR" altLang="en-US" dirty="0" err="1">
                <a:solidFill>
                  <a:schemeClr val="tx1">
                    <a:lumMod val="95000"/>
                    <a:lumOff val="5000"/>
                  </a:schemeClr>
                </a:solidFill>
                <a:latin typeface="Arial" pitchFamily="34" charset="0"/>
                <a:cs typeface="Arial" pitchFamily="34" charset="0"/>
              </a:rPr>
              <a:t>surgical</a:t>
            </a:r>
            <a:r>
              <a:rPr lang="fr-FR" altLang="en-US" dirty="0">
                <a:solidFill>
                  <a:schemeClr val="tx1">
                    <a:lumMod val="95000"/>
                    <a:lumOff val="5000"/>
                  </a:schemeClr>
                </a:solidFill>
                <a:latin typeface="Arial" pitchFamily="34" charset="0"/>
                <a:cs typeface="Arial" pitchFamily="34" charset="0"/>
              </a:rPr>
              <a:t> </a:t>
            </a:r>
            <a:r>
              <a:rPr lang="fr-FR" altLang="en-US" dirty="0" err="1">
                <a:solidFill>
                  <a:schemeClr val="tx1">
                    <a:lumMod val="95000"/>
                    <a:lumOff val="5000"/>
                  </a:schemeClr>
                </a:solidFill>
                <a:latin typeface="Arial" pitchFamily="34" charset="0"/>
                <a:cs typeface="Arial" pitchFamily="34" charset="0"/>
              </a:rPr>
              <a:t>procedures</a:t>
            </a:r>
            <a:endParaRPr lang="fr-CH" altLang="en-US" dirty="0">
              <a:solidFill>
                <a:schemeClr val="tx1">
                  <a:lumMod val="95000"/>
                  <a:lumOff val="5000"/>
                </a:schemeClr>
              </a:solidFill>
              <a:latin typeface="Arial" pitchFamily="34" charset="0"/>
              <a:cs typeface="Arial" pitchFamily="34" charset="0"/>
            </a:endParaRPr>
          </a:p>
          <a:p>
            <a:pPr>
              <a:lnSpc>
                <a:spcPct val="90000"/>
              </a:lnSpc>
            </a:pPr>
            <a:r>
              <a:rPr lang="fr-CH" altLang="en-US" dirty="0">
                <a:solidFill>
                  <a:schemeClr val="tx1">
                    <a:lumMod val="95000"/>
                    <a:lumOff val="5000"/>
                  </a:schemeClr>
                </a:solidFill>
                <a:latin typeface="Arial" pitchFamily="34" charset="0"/>
                <a:cs typeface="Arial" pitchFamily="34" charset="0"/>
              </a:rPr>
              <a:t>Hand </a:t>
            </a:r>
            <a:r>
              <a:rPr lang="fr-CH" altLang="en-US" dirty="0" err="1">
                <a:solidFill>
                  <a:schemeClr val="tx1">
                    <a:lumMod val="95000"/>
                    <a:lumOff val="5000"/>
                  </a:schemeClr>
                </a:solidFill>
                <a:latin typeface="Arial" pitchFamily="34" charset="0"/>
                <a:cs typeface="Arial" pitchFamily="34" charset="0"/>
              </a:rPr>
              <a:t>hygiene</a:t>
            </a:r>
            <a:r>
              <a:rPr lang="fr-CH" altLang="en-US" dirty="0">
                <a:solidFill>
                  <a:schemeClr val="tx1">
                    <a:lumMod val="95000"/>
                    <a:lumOff val="5000"/>
                  </a:schemeClr>
                </a:solidFill>
                <a:latin typeface="Arial" pitchFamily="34" charset="0"/>
                <a:cs typeface="Arial" pitchFamily="34" charset="0"/>
              </a:rPr>
              <a:t> and </a:t>
            </a:r>
            <a:r>
              <a:rPr lang="fr-FR" altLang="en-US" dirty="0">
                <a:solidFill>
                  <a:schemeClr val="tx1">
                    <a:lumMod val="95000"/>
                    <a:lumOff val="5000"/>
                  </a:schemeClr>
                </a:solidFill>
                <a:latin typeface="Arial" pitchFamily="34" charset="0"/>
                <a:cs typeface="Arial" pitchFamily="34" charset="0"/>
              </a:rPr>
              <a:t>standard </a:t>
            </a:r>
            <a:r>
              <a:rPr lang="fr-FR" altLang="en-US" dirty="0" err="1">
                <a:solidFill>
                  <a:schemeClr val="tx1">
                    <a:lumMod val="95000"/>
                    <a:lumOff val="5000"/>
                  </a:schemeClr>
                </a:solidFill>
                <a:latin typeface="Arial" pitchFamily="34" charset="0"/>
                <a:cs typeface="Arial" pitchFamily="34" charset="0"/>
              </a:rPr>
              <a:t>precautions</a:t>
            </a:r>
            <a:endParaRPr lang="fr-FR" altLang="en-US" dirty="0">
              <a:solidFill>
                <a:schemeClr val="tx1">
                  <a:lumMod val="95000"/>
                  <a:lumOff val="5000"/>
                </a:schemeClr>
              </a:solidFill>
              <a:latin typeface="Arial" pitchFamily="34" charset="0"/>
              <a:cs typeface="Arial" pitchFamily="34" charset="0"/>
            </a:endParaRPr>
          </a:p>
        </p:txBody>
      </p:sp>
    </p:spTree>
    <p:extLst>
      <p:ext uri="{BB962C8B-B14F-4D97-AF65-F5344CB8AC3E}">
        <p14:creationId xmlns:p14="http://schemas.microsoft.com/office/powerpoint/2010/main" val="102740250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9557" name="Rectangle 5"/>
          <p:cNvSpPr>
            <a:spLocks noChangeArrowheads="1"/>
          </p:cNvSpPr>
          <p:nvPr/>
        </p:nvSpPr>
        <p:spPr bwMode="auto">
          <a:xfrm>
            <a:off x="496887" y="228600"/>
            <a:ext cx="8189913" cy="1371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59554" name="Rectangle 2"/>
          <p:cNvSpPr>
            <a:spLocks noGrp="1" noChangeArrowheads="1"/>
          </p:cNvSpPr>
          <p:nvPr>
            <p:ph type="title"/>
          </p:nvPr>
        </p:nvSpPr>
        <p:spPr>
          <a:xfrm>
            <a:off x="457200" y="274638"/>
            <a:ext cx="8229600" cy="1477962"/>
          </a:xfrm>
          <a:solidFill>
            <a:srgbClr val="FFC000"/>
          </a:solidFill>
        </p:spPr>
        <p:txBody>
          <a:bodyPr>
            <a:normAutofit/>
          </a:bodyPr>
          <a:lstStyle/>
          <a:p>
            <a:pPr algn="ctr"/>
            <a:r>
              <a:rPr lang="fr-CH" altLang="en-US" sz="3200" dirty="0"/>
              <a:t>Healthcare-Associated Urinary Tract Infection</a:t>
            </a:r>
            <a:endParaRPr lang="fr-FR" altLang="en-US" sz="3200" dirty="0"/>
          </a:p>
        </p:txBody>
      </p:sp>
      <p:sp>
        <p:nvSpPr>
          <p:cNvPr id="1559556" name="Rectangle 4"/>
          <p:cNvSpPr>
            <a:spLocks noChangeArrowheads="1"/>
          </p:cNvSpPr>
          <p:nvPr/>
        </p:nvSpPr>
        <p:spPr bwMode="auto">
          <a:xfrm>
            <a:off x="496889" y="2338388"/>
            <a:ext cx="818991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a:spcBef>
                <a:spcPct val="35000"/>
              </a:spcBef>
              <a:spcAft>
                <a:spcPct val="35000"/>
              </a:spcAft>
            </a:pPr>
            <a:r>
              <a:rPr lang="en-US" altLang="en-US" dirty="0">
                <a:solidFill>
                  <a:srgbClr val="FF0000"/>
                </a:solidFill>
              </a:rPr>
              <a:t>Urinary tract infection (UTI) causes 			~ 40% of hospital-acquired infections</a:t>
            </a:r>
          </a:p>
          <a:p>
            <a:pPr>
              <a:spcBef>
                <a:spcPct val="35000"/>
              </a:spcBef>
              <a:spcAft>
                <a:spcPct val="35000"/>
              </a:spcAft>
            </a:pPr>
            <a:r>
              <a:rPr lang="en-US" altLang="en-US" dirty="0"/>
              <a:t>Most infections due to urinary catheters</a:t>
            </a:r>
          </a:p>
          <a:p>
            <a:pPr>
              <a:spcBef>
                <a:spcPct val="35000"/>
              </a:spcBef>
              <a:spcAft>
                <a:spcPct val="35000"/>
              </a:spcAft>
            </a:pPr>
            <a:r>
              <a:rPr lang="en-US" altLang="en-US" dirty="0"/>
              <a:t>25% of inpatients are catheterized</a:t>
            </a:r>
          </a:p>
          <a:p>
            <a:pPr>
              <a:spcBef>
                <a:spcPct val="35000"/>
              </a:spcBef>
              <a:spcAft>
                <a:spcPct val="35000"/>
              </a:spcAft>
            </a:pPr>
            <a:r>
              <a:rPr lang="en-US" altLang="en-US" dirty="0"/>
              <a:t>Leads to increased morbidity and costs</a:t>
            </a:r>
          </a:p>
          <a:p>
            <a:pPr>
              <a:spcBef>
                <a:spcPct val="35000"/>
              </a:spcBef>
              <a:spcAft>
                <a:spcPct val="35000"/>
              </a:spcAft>
            </a:pPr>
            <a:endParaRPr lang="en-US" altLang="en-US" sz="1000" dirty="0"/>
          </a:p>
          <a:p>
            <a:pPr>
              <a:spcBef>
                <a:spcPct val="35000"/>
              </a:spcBef>
              <a:spcAft>
                <a:spcPct val="35000"/>
              </a:spcAft>
              <a:buFontTx/>
              <a:buNone/>
            </a:pPr>
            <a:endParaRPr lang="en-US" altLang="en-US" sz="2800" dirty="0"/>
          </a:p>
        </p:txBody>
      </p:sp>
    </p:spTree>
    <p:extLst>
      <p:ext uri="{BB962C8B-B14F-4D97-AF65-F5344CB8AC3E}">
        <p14:creationId xmlns:p14="http://schemas.microsoft.com/office/powerpoint/2010/main" val="2632920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7394" name="Rectangle 2"/>
          <p:cNvSpPr>
            <a:spLocks noGrp="1" noChangeArrowheads="1"/>
          </p:cNvSpPr>
          <p:nvPr>
            <p:ph type="title" idx="4294967295"/>
          </p:nvPr>
        </p:nvSpPr>
        <p:spPr>
          <a:xfrm>
            <a:off x="381000" y="274638"/>
            <a:ext cx="8305800" cy="1143000"/>
          </a:xfrm>
        </p:spPr>
        <p:txBody>
          <a:bodyPr>
            <a:normAutofit fontScale="90000"/>
          </a:bodyPr>
          <a:lstStyle/>
          <a:p>
            <a:pPr algn="ctr"/>
            <a:r>
              <a:rPr lang="en-US" altLang="en-US" sz="4000" dirty="0"/>
              <a:t>Prevention of Catheter-Associated Urinary Tract Infection (CA-UTI)</a:t>
            </a:r>
          </a:p>
        </p:txBody>
      </p:sp>
      <p:sp>
        <p:nvSpPr>
          <p:cNvPr id="55299" name="Rectangle 3"/>
          <p:cNvSpPr>
            <a:spLocks noGrp="1" noChangeArrowheads="1"/>
          </p:cNvSpPr>
          <p:nvPr>
            <p:ph type="body" idx="4294967295"/>
          </p:nvPr>
        </p:nvSpPr>
        <p:spPr>
          <a:xfrm>
            <a:off x="914400" y="3328988"/>
            <a:ext cx="7366000" cy="747712"/>
          </a:xfrm>
          <a:solidFill>
            <a:srgbClr val="FFC000"/>
          </a:solidFill>
          <a:ln w="38100">
            <a:solidFill>
              <a:srgbClr val="000066"/>
            </a:solidFill>
            <a:miter lim="800000"/>
            <a:headEnd/>
            <a:tailEnd/>
          </a:ln>
        </p:spPr>
        <p:txBody>
          <a:bodyPr>
            <a:normAutofit/>
          </a:bodyPr>
          <a:lstStyle/>
          <a:p>
            <a:pPr algn="ctr">
              <a:buFontTx/>
              <a:buNone/>
            </a:pPr>
            <a:r>
              <a:rPr lang="en-US" altLang="en-US" sz="2800" b="1" dirty="0">
                <a:latin typeface="+mj-lt"/>
              </a:rPr>
              <a:t>Avoid unnecessary catheterization</a:t>
            </a:r>
          </a:p>
        </p:txBody>
      </p:sp>
      <p:sp>
        <p:nvSpPr>
          <p:cNvPr id="55300" name="Rectangle 3"/>
          <p:cNvSpPr>
            <a:spLocks noChangeArrowheads="1"/>
          </p:cNvSpPr>
          <p:nvPr/>
        </p:nvSpPr>
        <p:spPr bwMode="auto">
          <a:xfrm>
            <a:off x="1876425" y="1916113"/>
            <a:ext cx="5257800" cy="792162"/>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a:defRPr>
                <a:solidFill>
                  <a:schemeClr val="tx1"/>
                </a:solidFill>
                <a:latin typeface="Arial" charset="0"/>
              </a:defRPr>
            </a:lvl1pPr>
            <a:lvl2pPr marL="37931725" indent="-37474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marL="457200" fontAlgn="base">
              <a:spcBef>
                <a:spcPct val="0"/>
              </a:spcBef>
              <a:spcAft>
                <a:spcPct val="0"/>
              </a:spcAft>
              <a:defRPr>
                <a:solidFill>
                  <a:schemeClr val="tx1"/>
                </a:solidFill>
                <a:latin typeface="Arial" charset="0"/>
              </a:defRPr>
            </a:lvl6pPr>
            <a:lvl7pPr marL="914400" fontAlgn="base">
              <a:spcBef>
                <a:spcPct val="0"/>
              </a:spcBef>
              <a:spcAft>
                <a:spcPct val="0"/>
              </a:spcAft>
              <a:defRPr>
                <a:solidFill>
                  <a:schemeClr val="tx1"/>
                </a:solidFill>
                <a:latin typeface="Arial" charset="0"/>
              </a:defRPr>
            </a:lvl7pPr>
            <a:lvl8pPr marL="1371600" fontAlgn="base">
              <a:spcBef>
                <a:spcPct val="0"/>
              </a:spcBef>
              <a:spcAft>
                <a:spcPct val="0"/>
              </a:spcAft>
              <a:defRPr>
                <a:solidFill>
                  <a:schemeClr val="tx1"/>
                </a:solidFill>
                <a:latin typeface="Arial" charset="0"/>
              </a:defRPr>
            </a:lvl8pPr>
            <a:lvl9pPr marL="1828800" fontAlgn="base">
              <a:spcBef>
                <a:spcPct val="0"/>
              </a:spcBef>
              <a:spcAft>
                <a:spcPct val="0"/>
              </a:spcAft>
              <a:defRPr>
                <a:solidFill>
                  <a:schemeClr val="tx1"/>
                </a:solidFill>
                <a:latin typeface="Arial" charset="0"/>
              </a:defRPr>
            </a:lvl9pPr>
          </a:lstStyle>
          <a:p>
            <a:pPr algn="ctr">
              <a:lnSpc>
                <a:spcPct val="90000"/>
              </a:lnSpc>
              <a:spcBef>
                <a:spcPct val="20000"/>
              </a:spcBef>
            </a:pPr>
            <a:r>
              <a:rPr lang="en-US" altLang="en-US" sz="4400" dirty="0">
                <a:ea typeface="ＭＳ Ｐゴシック" pitchFamily="34" charset="-128"/>
              </a:rPr>
              <a:t>Two main principles</a:t>
            </a:r>
          </a:p>
        </p:txBody>
      </p:sp>
      <p:sp>
        <p:nvSpPr>
          <p:cNvPr id="58373" name="Rectangle 5"/>
          <p:cNvSpPr>
            <a:spLocks noChangeArrowheads="1"/>
          </p:cNvSpPr>
          <p:nvPr/>
        </p:nvSpPr>
        <p:spPr bwMode="auto">
          <a:xfrm>
            <a:off x="1066800" y="4516438"/>
            <a:ext cx="7429500" cy="46166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37931725" indent="-37474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marL="457200" fontAlgn="base">
              <a:spcBef>
                <a:spcPct val="0"/>
              </a:spcBef>
              <a:spcAft>
                <a:spcPct val="0"/>
              </a:spcAft>
              <a:defRPr>
                <a:solidFill>
                  <a:schemeClr val="tx1"/>
                </a:solidFill>
                <a:latin typeface="Arial" charset="0"/>
              </a:defRPr>
            </a:lvl6pPr>
            <a:lvl7pPr marL="914400" fontAlgn="base">
              <a:spcBef>
                <a:spcPct val="0"/>
              </a:spcBef>
              <a:spcAft>
                <a:spcPct val="0"/>
              </a:spcAft>
              <a:defRPr>
                <a:solidFill>
                  <a:schemeClr val="tx1"/>
                </a:solidFill>
                <a:latin typeface="Arial" charset="0"/>
              </a:defRPr>
            </a:lvl7pPr>
            <a:lvl8pPr marL="1371600" fontAlgn="base">
              <a:spcBef>
                <a:spcPct val="0"/>
              </a:spcBef>
              <a:spcAft>
                <a:spcPct val="0"/>
              </a:spcAft>
              <a:defRPr>
                <a:solidFill>
                  <a:schemeClr val="tx1"/>
                </a:solidFill>
                <a:latin typeface="Arial" charset="0"/>
              </a:defRPr>
            </a:lvl8pPr>
            <a:lvl9pPr marL="1828800" fontAlgn="base">
              <a:spcBef>
                <a:spcPct val="0"/>
              </a:spcBef>
              <a:spcAft>
                <a:spcPct val="0"/>
              </a:spcAft>
              <a:defRPr>
                <a:solidFill>
                  <a:schemeClr val="tx1"/>
                </a:solidFill>
                <a:latin typeface="Arial" charset="0"/>
              </a:defRPr>
            </a:lvl9pPr>
          </a:lstStyle>
          <a:p>
            <a:pPr algn="ctr"/>
            <a:r>
              <a:rPr lang="en-US" altLang="en-US" sz="2400" b="1" dirty="0">
                <a:ea typeface="ＭＳ Ｐゴシック" pitchFamily="34" charset="-128"/>
              </a:rPr>
              <a:t>Limit the duration of catheterization</a:t>
            </a:r>
          </a:p>
        </p:txBody>
      </p:sp>
    </p:spTree>
    <p:extLst>
      <p:ext uri="{BB962C8B-B14F-4D97-AF65-F5344CB8AC3E}">
        <p14:creationId xmlns:p14="http://schemas.microsoft.com/office/powerpoint/2010/main" val="42249959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bg/>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83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animBg="1"/>
      <p:bldP spid="55300" grpId="0"/>
      <p:bldP spid="5837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1010" name="Rectangle 2"/>
          <p:cNvSpPr>
            <a:spLocks noChangeArrowheads="1"/>
          </p:cNvSpPr>
          <p:nvPr/>
        </p:nvSpPr>
        <p:spPr bwMode="auto">
          <a:xfrm>
            <a:off x="0" y="0"/>
            <a:ext cx="9144000" cy="68580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4510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0"/>
            <a:ext cx="8420100" cy="677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51012" name="Rectangle 4"/>
          <p:cNvSpPr>
            <a:spLocks noChangeArrowheads="1"/>
          </p:cNvSpPr>
          <p:nvPr/>
        </p:nvSpPr>
        <p:spPr bwMode="auto">
          <a:xfrm>
            <a:off x="1476375" y="5661025"/>
            <a:ext cx="1079500" cy="863600"/>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1013" name="Rectangle 5"/>
          <p:cNvSpPr>
            <a:spLocks noChangeArrowheads="1"/>
          </p:cNvSpPr>
          <p:nvPr/>
        </p:nvSpPr>
        <p:spPr bwMode="auto">
          <a:xfrm>
            <a:off x="4067175" y="5229225"/>
            <a:ext cx="1296988" cy="720725"/>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1015" name="Rectangle 7"/>
          <p:cNvSpPr>
            <a:spLocks noChangeArrowheads="1"/>
          </p:cNvSpPr>
          <p:nvPr/>
        </p:nvSpPr>
        <p:spPr bwMode="auto">
          <a:xfrm>
            <a:off x="2484438" y="1700213"/>
            <a:ext cx="2808287" cy="2376487"/>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1016" name="Rectangle 8"/>
          <p:cNvSpPr>
            <a:spLocks noChangeArrowheads="1"/>
          </p:cNvSpPr>
          <p:nvPr/>
        </p:nvSpPr>
        <p:spPr bwMode="auto">
          <a:xfrm>
            <a:off x="5003800" y="2420938"/>
            <a:ext cx="1439863" cy="720725"/>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1017" name="Rectangle 9"/>
          <p:cNvSpPr>
            <a:spLocks noChangeArrowheads="1"/>
          </p:cNvSpPr>
          <p:nvPr/>
        </p:nvSpPr>
        <p:spPr bwMode="auto">
          <a:xfrm>
            <a:off x="5148263" y="3500438"/>
            <a:ext cx="647700" cy="504825"/>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1018" name="Rectangle 10"/>
          <p:cNvSpPr>
            <a:spLocks noChangeArrowheads="1"/>
          </p:cNvSpPr>
          <p:nvPr/>
        </p:nvSpPr>
        <p:spPr bwMode="auto">
          <a:xfrm>
            <a:off x="5245100" y="3933825"/>
            <a:ext cx="73025" cy="574675"/>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1019" name="Rectangle 11"/>
          <p:cNvSpPr>
            <a:spLocks noChangeArrowheads="1"/>
          </p:cNvSpPr>
          <p:nvPr/>
        </p:nvSpPr>
        <p:spPr bwMode="auto">
          <a:xfrm>
            <a:off x="7308850" y="1916113"/>
            <a:ext cx="792163" cy="1368425"/>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1020" name="Rectangle 12"/>
          <p:cNvSpPr>
            <a:spLocks noChangeArrowheads="1"/>
          </p:cNvSpPr>
          <p:nvPr/>
        </p:nvSpPr>
        <p:spPr bwMode="auto">
          <a:xfrm>
            <a:off x="7092950" y="3141663"/>
            <a:ext cx="792163" cy="287337"/>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1022" name="Line 14"/>
          <p:cNvSpPr>
            <a:spLocks noChangeShapeType="1"/>
          </p:cNvSpPr>
          <p:nvPr/>
        </p:nvSpPr>
        <p:spPr bwMode="auto">
          <a:xfrm>
            <a:off x="5580063" y="2924175"/>
            <a:ext cx="2447925" cy="0"/>
          </a:xfrm>
          <a:prstGeom prst="line">
            <a:avLst/>
          </a:prstGeom>
          <a:noFill/>
          <a:ln w="762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51023" name="Text Box 15"/>
          <p:cNvSpPr txBox="1">
            <a:spLocks noChangeArrowheads="1"/>
          </p:cNvSpPr>
          <p:nvPr/>
        </p:nvSpPr>
        <p:spPr bwMode="auto">
          <a:xfrm>
            <a:off x="322263" y="595313"/>
            <a:ext cx="6121400" cy="9461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2800" b="1" dirty="0">
                <a:ea typeface="ＭＳ Ｐゴシック" pitchFamily="34" charset="-128"/>
              </a:rPr>
              <a:t>Sources of the catheter-associated bloodstream infection</a:t>
            </a:r>
          </a:p>
        </p:txBody>
      </p:sp>
      <p:sp>
        <p:nvSpPr>
          <p:cNvPr id="1451024" name="Text Box 16"/>
          <p:cNvSpPr txBox="1">
            <a:spLocks noChangeArrowheads="1"/>
          </p:cNvSpPr>
          <p:nvPr/>
        </p:nvSpPr>
        <p:spPr bwMode="auto">
          <a:xfrm>
            <a:off x="2286000" y="4868863"/>
            <a:ext cx="703263"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fr-CH" altLang="en-US" sz="1400" b="1" dirty="0">
                <a:ea typeface="ＭＳ Ｐゴシック" pitchFamily="34" charset="-128"/>
              </a:rPr>
              <a:t>Skin</a:t>
            </a:r>
            <a:endParaRPr lang="fr-FR" altLang="en-US" sz="1400" b="1" dirty="0">
              <a:ea typeface="ＭＳ Ｐゴシック" pitchFamily="34" charset="-128"/>
            </a:endParaRPr>
          </a:p>
        </p:txBody>
      </p:sp>
      <p:sp>
        <p:nvSpPr>
          <p:cNvPr id="1451025" name="Rectangle 17"/>
          <p:cNvSpPr>
            <a:spLocks noChangeArrowheads="1"/>
          </p:cNvSpPr>
          <p:nvPr/>
        </p:nvSpPr>
        <p:spPr bwMode="auto">
          <a:xfrm>
            <a:off x="3059113" y="5157788"/>
            <a:ext cx="360362" cy="14287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1026" name="Text Box 18"/>
          <p:cNvSpPr txBox="1">
            <a:spLocks noChangeArrowheads="1"/>
          </p:cNvSpPr>
          <p:nvPr/>
        </p:nvSpPr>
        <p:spPr bwMode="auto">
          <a:xfrm>
            <a:off x="2916237" y="5084763"/>
            <a:ext cx="972343" cy="304800"/>
          </a:xfrm>
          <a:prstGeom prst="rect">
            <a:avLst/>
          </a:prstGeom>
          <a:solidFill>
            <a:schemeClr val="bg1"/>
          </a:solidFill>
          <a:ln>
            <a:noFill/>
          </a:ln>
          <a:effectLst/>
        </p:spPr>
        <p:txBody>
          <a:bodyPr wrap="square">
            <a:spAutoFit/>
          </a:bodyPr>
          <a:lstStyle/>
          <a:p>
            <a:pPr eaLnBrk="0" hangingPunct="0"/>
            <a:r>
              <a:rPr lang="en-GB" altLang="en-US" sz="1400" b="1" dirty="0">
                <a:ea typeface="ＭＳ Ｐゴシック" pitchFamily="34" charset="-128"/>
              </a:rPr>
              <a:t>Vein</a:t>
            </a:r>
          </a:p>
        </p:txBody>
      </p:sp>
      <p:sp>
        <p:nvSpPr>
          <p:cNvPr id="1451027" name="AutoShape 19"/>
          <p:cNvSpPr>
            <a:spLocks noChangeArrowheads="1"/>
          </p:cNvSpPr>
          <p:nvPr/>
        </p:nvSpPr>
        <p:spPr bwMode="auto">
          <a:xfrm>
            <a:off x="2339975" y="2205038"/>
            <a:ext cx="2879725" cy="863600"/>
          </a:xfrm>
          <a:prstGeom prst="wedgeRectCallout">
            <a:avLst>
              <a:gd name="adj1" fmla="val 84125"/>
              <a:gd name="adj2" fmla="val 196875"/>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a:lstStyle/>
          <a:p>
            <a:pPr eaLnBrk="0" hangingPunct="0"/>
            <a:r>
              <a:rPr lang="en-US" altLang="en-US" sz="2400" dirty="0">
                <a:ea typeface="ＭＳ Ｐゴシック" pitchFamily="34" charset="-128"/>
              </a:rPr>
              <a:t>Intraluminal from tubes and hubs</a:t>
            </a:r>
          </a:p>
        </p:txBody>
      </p:sp>
      <p:sp>
        <p:nvSpPr>
          <p:cNvPr id="1451028" name="AutoShape 20"/>
          <p:cNvSpPr>
            <a:spLocks noChangeArrowheads="1"/>
          </p:cNvSpPr>
          <p:nvPr/>
        </p:nvSpPr>
        <p:spPr bwMode="auto">
          <a:xfrm>
            <a:off x="827088" y="3284538"/>
            <a:ext cx="2735262" cy="836612"/>
          </a:xfrm>
          <a:prstGeom prst="wedgeRectCallout">
            <a:avLst>
              <a:gd name="adj1" fmla="val -1074"/>
              <a:gd name="adj2" fmla="val 201991"/>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a:lstStyle/>
          <a:p>
            <a:pPr eaLnBrk="0" hangingPunct="0"/>
            <a:r>
              <a:rPr lang="en-US" altLang="en-US" sz="2400" dirty="0">
                <a:ea typeface="ＭＳ Ｐゴシック" pitchFamily="34" charset="-128"/>
              </a:rPr>
              <a:t>Hematogenous from distant sites</a:t>
            </a:r>
          </a:p>
        </p:txBody>
      </p:sp>
      <p:sp>
        <p:nvSpPr>
          <p:cNvPr id="1451030" name="AutoShape 22"/>
          <p:cNvSpPr>
            <a:spLocks noChangeArrowheads="1"/>
          </p:cNvSpPr>
          <p:nvPr/>
        </p:nvSpPr>
        <p:spPr bwMode="auto">
          <a:xfrm>
            <a:off x="6235444" y="5437444"/>
            <a:ext cx="2736850" cy="1152525"/>
          </a:xfrm>
          <a:prstGeom prst="wedgeRectCallout">
            <a:avLst>
              <a:gd name="adj1" fmla="val -68505"/>
              <a:gd name="adj2" fmla="val -50278"/>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a:lstStyle/>
          <a:p>
            <a:pPr eaLnBrk="0" hangingPunct="0">
              <a:spcBef>
                <a:spcPct val="50000"/>
              </a:spcBef>
            </a:pPr>
            <a:r>
              <a:rPr lang="en-US" altLang="en-US" sz="2400" dirty="0">
                <a:ea typeface="ＭＳ Ｐゴシック" pitchFamily="34" charset="-128"/>
              </a:rPr>
              <a:t>Extraluminal from skin</a:t>
            </a:r>
          </a:p>
          <a:p>
            <a:pPr algn="ctr" eaLnBrk="0" hangingPunct="0"/>
            <a:endParaRPr lang="en-US" altLang="en-US" sz="2400" dirty="0">
              <a:ea typeface="ＭＳ Ｐゴシック" pitchFamily="34" charset="-128"/>
            </a:endParaRPr>
          </a:p>
        </p:txBody>
      </p:sp>
    </p:spTree>
    <p:extLst>
      <p:ext uri="{BB962C8B-B14F-4D97-AF65-F5344CB8AC3E}">
        <p14:creationId xmlns:p14="http://schemas.microsoft.com/office/powerpoint/2010/main" val="4270510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510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510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510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510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510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5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1022" grpId="0" animBg="1"/>
      <p:bldP spid="1451024" grpId="0" animBg="1"/>
      <p:bldP spid="1451026" grpId="0" animBg="1"/>
      <p:bldP spid="1451027" grpId="0" animBg="1"/>
      <p:bldP spid="1451028" grpId="0" animBg="1"/>
      <p:bldP spid="145103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5109" name="Text Box 5"/>
          <p:cNvSpPr txBox="1">
            <a:spLocks noChangeArrowheads="1"/>
          </p:cNvSpPr>
          <p:nvPr/>
        </p:nvSpPr>
        <p:spPr bwMode="auto">
          <a:xfrm>
            <a:off x="2824163" y="13493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endParaRPr lang="fr-FR" altLang="en-US" sz="2400">
              <a:ea typeface="ＭＳ Ｐゴシック" pitchFamily="34" charset="-128"/>
            </a:endParaRPr>
          </a:p>
        </p:txBody>
      </p:sp>
      <p:sp>
        <p:nvSpPr>
          <p:cNvPr id="1455110" name="Text Box 6"/>
          <p:cNvSpPr txBox="1">
            <a:spLocks noChangeArrowheads="1"/>
          </p:cNvSpPr>
          <p:nvPr/>
        </p:nvSpPr>
        <p:spPr bwMode="auto">
          <a:xfrm>
            <a:off x="496888" y="228600"/>
            <a:ext cx="8012113" cy="946150"/>
          </a:xfrm>
          <a:prstGeom prst="rect">
            <a:avLst/>
          </a:prstGeom>
          <a:solidFill>
            <a:srgbClr val="FFC000"/>
          </a:solidFill>
          <a:ln>
            <a:noFill/>
          </a:ln>
          <a:effectLst/>
        </p:spPr>
        <p:txBody>
          <a:bodyPr>
            <a:spAutoFit/>
          </a:bodyPr>
          <a:lstStyle/>
          <a:p>
            <a:pPr algn="ctr" eaLnBrk="0" hangingPunct="0"/>
            <a:r>
              <a:rPr lang="en-GB" altLang="en-US" sz="2800" b="1" dirty="0">
                <a:latin typeface="Arial" pitchFamily="34" charset="0"/>
                <a:ea typeface="ＭＳ Ｐゴシック" pitchFamily="34" charset="-128"/>
                <a:cs typeface="Arial" pitchFamily="34" charset="0"/>
              </a:rPr>
              <a:t>Intervention strategies to reduce catheter-associated bloodstream infections:</a:t>
            </a:r>
          </a:p>
        </p:txBody>
      </p:sp>
      <p:sp>
        <p:nvSpPr>
          <p:cNvPr id="1455111" name="Text Box 7"/>
          <p:cNvSpPr txBox="1">
            <a:spLocks noChangeArrowheads="1"/>
          </p:cNvSpPr>
          <p:nvPr/>
        </p:nvSpPr>
        <p:spPr bwMode="auto">
          <a:xfrm>
            <a:off x="496889" y="2382939"/>
            <a:ext cx="4379911" cy="3711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lnSpc>
                <a:spcPct val="120000"/>
              </a:lnSpc>
              <a:buFontTx/>
              <a:buChar char="-"/>
            </a:pPr>
            <a:r>
              <a:rPr lang="en-GB" altLang="en-US" sz="2400" dirty="0">
                <a:ea typeface="ＭＳ Ｐゴシック" pitchFamily="34" charset="-128"/>
              </a:rPr>
              <a:t> </a:t>
            </a:r>
            <a:r>
              <a:rPr lang="en-GB" altLang="en-US" sz="2800" dirty="0">
                <a:ea typeface="ＭＳ Ｐゴシック" pitchFamily="34" charset="-128"/>
              </a:rPr>
              <a:t>Hand hygiene</a:t>
            </a:r>
          </a:p>
          <a:p>
            <a:pPr eaLnBrk="0" hangingPunct="0">
              <a:lnSpc>
                <a:spcPct val="120000"/>
              </a:lnSpc>
              <a:buFontTx/>
              <a:buChar char="-"/>
            </a:pPr>
            <a:r>
              <a:rPr lang="en-GB" altLang="en-US" sz="2800" dirty="0">
                <a:ea typeface="ＭＳ Ｐゴシック" pitchFamily="34" charset="-128"/>
              </a:rPr>
              <a:t> Maximal sterile barrier precaution at insertion</a:t>
            </a:r>
          </a:p>
          <a:p>
            <a:pPr eaLnBrk="0" hangingPunct="0">
              <a:lnSpc>
                <a:spcPct val="120000"/>
              </a:lnSpc>
              <a:buFontTx/>
              <a:buChar char="-"/>
            </a:pPr>
            <a:r>
              <a:rPr lang="en-GB" altLang="en-US" sz="2800" dirty="0">
                <a:ea typeface="ＭＳ Ｐゴシック" pitchFamily="34" charset="-128"/>
              </a:rPr>
              <a:t> Skin antisepsis with alcohol-based chlorhexidine-</a:t>
            </a:r>
          </a:p>
          <a:p>
            <a:pPr lvl="1" eaLnBrk="0" hangingPunct="0">
              <a:lnSpc>
                <a:spcPct val="120000"/>
              </a:lnSpc>
            </a:pPr>
            <a:r>
              <a:rPr lang="en-GB" altLang="en-US" sz="2800" dirty="0">
                <a:ea typeface="ＭＳ Ｐゴシック" pitchFamily="34" charset="-128"/>
              </a:rPr>
              <a:t>containing products</a:t>
            </a:r>
          </a:p>
          <a:p>
            <a:pPr eaLnBrk="0" hangingPunct="0">
              <a:lnSpc>
                <a:spcPct val="120000"/>
              </a:lnSpc>
            </a:pPr>
            <a:r>
              <a:rPr lang="en-GB" altLang="en-US" sz="2800" dirty="0">
                <a:ea typeface="ＭＳ Ｐゴシック" pitchFamily="34" charset="-128"/>
              </a:rPr>
              <a:t> </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9715" y="4800600"/>
            <a:ext cx="262890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9715" y="3505200"/>
            <a:ext cx="2646106" cy="111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0971" y="1501876"/>
            <a:ext cx="451485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11880" y="5110218"/>
            <a:ext cx="1167479" cy="1131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5325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90600"/>
            <a:ext cx="8558583"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6383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098"/>
          <p:cNvSpPr>
            <a:spLocks noGrp="1" noChangeArrowheads="1"/>
          </p:cNvSpPr>
          <p:nvPr>
            <p:ph type="title"/>
          </p:nvPr>
        </p:nvSpPr>
        <p:spPr>
          <a:xfrm>
            <a:off x="381000" y="228600"/>
            <a:ext cx="8229600" cy="1143000"/>
          </a:xfrm>
        </p:spPr>
        <p:txBody>
          <a:bodyPr>
            <a:normAutofit/>
          </a:bodyPr>
          <a:lstStyle/>
          <a:p>
            <a:pPr algn="ctr"/>
            <a:r>
              <a:rPr lang="en-US" altLang="en-US" sz="3200" dirty="0">
                <a:solidFill>
                  <a:schemeClr val="bg1"/>
                </a:solidFill>
              </a:rPr>
              <a:t>Definition:</a:t>
            </a:r>
            <a:br>
              <a:rPr lang="en-US" altLang="en-US" sz="3200" dirty="0">
                <a:solidFill>
                  <a:schemeClr val="bg1"/>
                </a:solidFill>
              </a:rPr>
            </a:br>
            <a:r>
              <a:rPr lang="en-US" altLang="en-US" sz="3200" dirty="0">
                <a:solidFill>
                  <a:schemeClr val="bg1"/>
                </a:solidFill>
              </a:rPr>
              <a:t>Healthcare-Associated Infections (HAIs)</a:t>
            </a:r>
          </a:p>
        </p:txBody>
      </p:sp>
      <p:sp>
        <p:nvSpPr>
          <p:cNvPr id="9219" name="Rectangle 4099"/>
          <p:cNvSpPr>
            <a:spLocks noGrp="1" noChangeArrowheads="1"/>
          </p:cNvSpPr>
          <p:nvPr>
            <p:ph idx="1"/>
          </p:nvPr>
        </p:nvSpPr>
        <p:spPr/>
        <p:txBody>
          <a:bodyPr>
            <a:normAutofit/>
          </a:bodyPr>
          <a:lstStyle/>
          <a:p>
            <a:pPr>
              <a:lnSpc>
                <a:spcPct val="90000"/>
              </a:lnSpc>
            </a:pPr>
            <a:r>
              <a:rPr lang="en-US" altLang="en-US" sz="2800" b="1" dirty="0">
                <a:latin typeface="Arial" pitchFamily="34" charset="0"/>
                <a:cs typeface="Arial" pitchFamily="34" charset="0"/>
              </a:rPr>
              <a:t>Infections that patients acquire during the course of receiving treatment for other conditions within a healthcare setting (and not present or incubating on admission).</a:t>
            </a:r>
          </a:p>
          <a:p>
            <a:pPr>
              <a:lnSpc>
                <a:spcPct val="90000"/>
              </a:lnSpc>
            </a:pPr>
            <a:endParaRPr lang="en-US" altLang="en-US" sz="2800" b="1" dirty="0">
              <a:latin typeface="Arial" pitchFamily="34" charset="0"/>
              <a:cs typeface="Arial" pitchFamily="34" charset="0"/>
            </a:endParaRPr>
          </a:p>
          <a:p>
            <a:pPr>
              <a:lnSpc>
                <a:spcPct val="90000"/>
              </a:lnSpc>
            </a:pPr>
            <a:endParaRPr lang="en-US" altLang="en-US" sz="2800" b="1" dirty="0">
              <a:latin typeface="Arial" pitchFamily="34" charset="0"/>
              <a:cs typeface="Arial" pitchFamily="34" charset="0"/>
            </a:endParaRPr>
          </a:p>
          <a:p>
            <a:pPr>
              <a:lnSpc>
                <a:spcPct val="90000"/>
              </a:lnSpc>
            </a:pPr>
            <a:r>
              <a:rPr lang="en-US" altLang="en-US" sz="2800" b="1" dirty="0">
                <a:latin typeface="Arial" pitchFamily="34" charset="0"/>
                <a:cs typeface="Arial" pitchFamily="34" charset="0"/>
              </a:rPr>
              <a:t>*inpatient day care long erm placment</a:t>
            </a:r>
            <a:r>
              <a:rPr lang="en-US" altLang="en-US" b="1" dirty="0"/>
              <a:t>.</a:t>
            </a:r>
          </a:p>
        </p:txBody>
      </p:sp>
    </p:spTree>
    <p:extLst>
      <p:ext uri="{BB962C8B-B14F-4D97-AF65-F5344CB8AC3E}">
        <p14:creationId xmlns:p14="http://schemas.microsoft.com/office/powerpoint/2010/main" val="7104195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81128"/>
            <a:ext cx="8305800" cy="411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4736265"/>
            <a:ext cx="2390775"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685800" y="4975958"/>
            <a:ext cx="4876800" cy="1200329"/>
          </a:xfrm>
          <a:prstGeom prst="rect">
            <a:avLst/>
          </a:prstGeom>
          <a:noFill/>
        </p:spPr>
        <p:txBody>
          <a:bodyPr wrap="square" rtlCol="0">
            <a:spAutoFit/>
          </a:bodyPr>
          <a:lstStyle/>
          <a:p>
            <a:r>
              <a:rPr lang="en-US" sz="3600" dirty="0"/>
              <a:t>Improper use </a:t>
            </a:r>
          </a:p>
          <a:p>
            <a:r>
              <a:rPr lang="en-US" sz="3600" dirty="0"/>
              <a:t>lead to problems</a:t>
            </a:r>
          </a:p>
        </p:txBody>
      </p:sp>
      <p:sp>
        <p:nvSpPr>
          <p:cNvPr id="5" name="متقاطع 4"/>
          <p:cNvSpPr/>
          <p:nvPr/>
        </p:nvSpPr>
        <p:spPr>
          <a:xfrm rot="3013152">
            <a:off x="3467272" y="4595227"/>
            <a:ext cx="1777250" cy="1674121"/>
          </a:xfrm>
          <a:prstGeom prst="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5414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676400"/>
            <a:ext cx="7467600" cy="3200400"/>
          </a:xfrm>
        </p:spPr>
        <p:txBody>
          <a:bodyPr/>
          <a:lstStyle/>
          <a:p>
            <a:r>
              <a:rPr lang="en-US" sz="2800" dirty="0">
                <a:latin typeface="+mj-lt"/>
              </a:rPr>
              <a:t>Daily review of line necessity</a:t>
            </a:r>
          </a:p>
          <a:p>
            <a:r>
              <a:rPr lang="en-US" sz="2800" dirty="0">
                <a:latin typeface="+mj-lt"/>
              </a:rPr>
              <a:t> Standardized catheter care using a non-touch technique</a:t>
            </a:r>
          </a:p>
          <a:p>
            <a:r>
              <a:rPr lang="en-US" sz="2800" dirty="0">
                <a:latin typeface="+mj-lt"/>
              </a:rPr>
              <a:t> Respecting the recommendations for dressing change</a:t>
            </a:r>
          </a:p>
          <a:p>
            <a:endParaRPr lang="en-US" dirty="0">
              <a:latin typeface="+mj-lt"/>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4209143"/>
            <a:ext cx="3200400" cy="2191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4191000"/>
            <a:ext cx="3200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8186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a:t>Subclavian access as the preferred insertion site</a:t>
            </a:r>
          </a:p>
          <a:p>
            <a:pPr marL="36576" indent="0">
              <a:buNone/>
            </a:pP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6525" y="2666999"/>
            <a:ext cx="3114675" cy="3286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0262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304800"/>
            <a:ext cx="7696200"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75079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1909" name="Picture 1"/>
          <p:cNvPicPr>
            <a:picLocks noChangeAspect="1" noChangeArrowheads="1"/>
          </p:cNvPicPr>
          <p:nvPr/>
        </p:nvPicPr>
        <p:blipFill>
          <a:blip r:embed="rId2">
            <a:extLst>
              <a:ext uri="{28A0092B-C50C-407E-A947-70E740481C1C}">
                <a14:useLocalDpi xmlns:a14="http://schemas.microsoft.com/office/drawing/2010/main" val="0"/>
              </a:ext>
            </a:extLst>
          </a:blip>
          <a:srcRect l="12442" r="12556"/>
          <a:stretch>
            <a:fillRect/>
          </a:stretch>
        </p:blipFill>
        <p:spPr bwMode="auto">
          <a:xfrm>
            <a:off x="6629400" y="3470941"/>
            <a:ext cx="2534265" cy="35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B2B2B2"/>
                </a:solidFill>
                <a:miter lim="800000"/>
                <a:headEnd/>
                <a:tailEnd/>
              </a14:hiddenLine>
            </a:ext>
          </a:extLst>
        </p:spPr>
      </p:pic>
      <p:sp>
        <p:nvSpPr>
          <p:cNvPr id="1531906" name="Rectangle 1"/>
          <p:cNvSpPr>
            <a:spLocks noGrp="1" noChangeArrowheads="1"/>
          </p:cNvSpPr>
          <p:nvPr>
            <p:ph type="title"/>
          </p:nvPr>
        </p:nvSpPr>
        <p:spPr>
          <a:xfrm>
            <a:off x="457200" y="274638"/>
            <a:ext cx="8229600" cy="1143000"/>
          </a:xfrm>
          <a:solidFill>
            <a:srgbClr val="FFC000"/>
          </a:solidFill>
        </p:spPr>
        <p:txBody>
          <a:bodyPr lIns="21336" tIns="21336" rIns="21336" bIns="21336">
            <a:normAutofit fontScale="90000"/>
          </a:bodyPr>
          <a:lstStyle/>
          <a:p>
            <a:pPr algn="ctr"/>
            <a:r>
              <a:rPr lang="en-US" altLang="en-US" sz="4000" dirty="0"/>
              <a:t>Risk factors for Ventilator-Associated Pneumonia (VAP)</a:t>
            </a:r>
          </a:p>
        </p:txBody>
      </p:sp>
      <p:sp>
        <p:nvSpPr>
          <p:cNvPr id="1531907" name="Rectangle 2"/>
          <p:cNvSpPr>
            <a:spLocks noGrp="1" noChangeArrowheads="1"/>
          </p:cNvSpPr>
          <p:nvPr>
            <p:ph sz="half" idx="1"/>
          </p:nvPr>
        </p:nvSpPr>
        <p:spPr>
          <a:xfrm>
            <a:off x="250825" y="2071688"/>
            <a:ext cx="4244975" cy="4525962"/>
          </a:xfrm>
        </p:spPr>
        <p:txBody>
          <a:bodyPr lIns="21336" tIns="21336" rIns="21336" bIns="21336"/>
          <a:lstStyle/>
          <a:p>
            <a:pPr marL="965200" indent="-698500">
              <a:lnSpc>
                <a:spcPct val="110000"/>
              </a:lnSpc>
              <a:spcBef>
                <a:spcPct val="0"/>
              </a:spcBef>
              <a:buFontTx/>
              <a:buNone/>
            </a:pPr>
            <a:r>
              <a:rPr lang="en-US" altLang="en-US" b="1" dirty="0"/>
              <a:t>Patient</a:t>
            </a:r>
          </a:p>
          <a:p>
            <a:pPr marL="965200" indent="-698500">
              <a:lnSpc>
                <a:spcPct val="110000"/>
              </a:lnSpc>
              <a:spcBef>
                <a:spcPct val="0"/>
              </a:spcBef>
            </a:pPr>
            <a:r>
              <a:rPr lang="en-US" altLang="en-US" dirty="0"/>
              <a:t>Age</a:t>
            </a:r>
          </a:p>
          <a:p>
            <a:pPr marL="965200" indent="-698500">
              <a:lnSpc>
                <a:spcPct val="110000"/>
              </a:lnSpc>
              <a:spcBef>
                <a:spcPct val="0"/>
              </a:spcBef>
            </a:pPr>
            <a:r>
              <a:rPr lang="en-US" altLang="en-US" dirty="0"/>
              <a:t>Coma</a:t>
            </a:r>
          </a:p>
          <a:p>
            <a:pPr marL="965200" indent="-698500">
              <a:lnSpc>
                <a:spcPct val="110000"/>
              </a:lnSpc>
              <a:spcBef>
                <a:spcPct val="0"/>
              </a:spcBef>
            </a:pPr>
            <a:r>
              <a:rPr lang="en-US" altLang="en-US" dirty="0"/>
              <a:t>Lung disease</a:t>
            </a:r>
          </a:p>
          <a:p>
            <a:pPr marL="965200" indent="-698500">
              <a:lnSpc>
                <a:spcPct val="110000"/>
              </a:lnSpc>
              <a:spcBef>
                <a:spcPct val="0"/>
              </a:spcBef>
            </a:pPr>
            <a:r>
              <a:rPr lang="en-US" altLang="en-US" dirty="0"/>
              <a:t>Immunosuppression</a:t>
            </a:r>
          </a:p>
          <a:p>
            <a:pPr marL="965200" indent="-698500">
              <a:lnSpc>
                <a:spcPct val="110000"/>
              </a:lnSpc>
              <a:spcBef>
                <a:spcPct val="0"/>
              </a:spcBef>
            </a:pPr>
            <a:r>
              <a:rPr lang="en-US" altLang="en-US" dirty="0"/>
              <a:t>Malnutrition</a:t>
            </a:r>
          </a:p>
          <a:p>
            <a:pPr marL="965200" indent="-698500">
              <a:lnSpc>
                <a:spcPct val="110000"/>
              </a:lnSpc>
              <a:spcBef>
                <a:spcPct val="0"/>
              </a:spcBef>
            </a:pPr>
            <a:endParaRPr lang="en-US" altLang="en-US" dirty="0"/>
          </a:p>
        </p:txBody>
      </p:sp>
      <p:sp>
        <p:nvSpPr>
          <p:cNvPr id="1531908" name="Rectangle 4"/>
          <p:cNvSpPr>
            <a:spLocks noGrp="1" noChangeArrowheads="1"/>
          </p:cNvSpPr>
          <p:nvPr>
            <p:ph sz="half" idx="2"/>
          </p:nvPr>
        </p:nvSpPr>
        <p:spPr>
          <a:xfrm>
            <a:off x="4191000" y="2362200"/>
            <a:ext cx="3727450" cy="2590800"/>
          </a:xfrm>
        </p:spPr>
        <p:txBody>
          <a:bodyPr/>
          <a:lstStyle/>
          <a:p>
            <a:pPr>
              <a:lnSpc>
                <a:spcPct val="110000"/>
              </a:lnSpc>
              <a:spcBef>
                <a:spcPct val="0"/>
              </a:spcBef>
              <a:buFontTx/>
              <a:buNone/>
            </a:pPr>
            <a:r>
              <a:rPr lang="en-US" altLang="en-US" b="1" dirty="0"/>
              <a:t>Devices</a:t>
            </a:r>
            <a:endParaRPr lang="en-US" altLang="en-US" dirty="0"/>
          </a:p>
          <a:p>
            <a:pPr>
              <a:lnSpc>
                <a:spcPct val="110000"/>
              </a:lnSpc>
              <a:spcBef>
                <a:spcPct val="0"/>
              </a:spcBef>
            </a:pPr>
            <a:r>
              <a:rPr lang="en-US" altLang="en-US" dirty="0"/>
              <a:t>Duration of invasive ventilation</a:t>
            </a:r>
          </a:p>
          <a:p>
            <a:pPr>
              <a:lnSpc>
                <a:spcPct val="110000"/>
              </a:lnSpc>
              <a:spcBef>
                <a:spcPct val="0"/>
              </a:spcBef>
            </a:pPr>
            <a:r>
              <a:rPr lang="en-US" altLang="en-US" dirty="0"/>
              <a:t>Reintubation</a:t>
            </a:r>
          </a:p>
          <a:p>
            <a:pPr>
              <a:lnSpc>
                <a:spcPct val="110000"/>
              </a:lnSpc>
              <a:spcBef>
                <a:spcPct val="0"/>
              </a:spcBef>
            </a:pPr>
            <a:endParaRPr lang="en-US" altLang="en-US" dirty="0"/>
          </a:p>
        </p:txBody>
      </p:sp>
    </p:spTree>
    <p:extLst>
      <p:ext uri="{BB962C8B-B14F-4D97-AF65-F5344CB8AC3E}">
        <p14:creationId xmlns:p14="http://schemas.microsoft.com/office/powerpoint/2010/main" val="377872804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42" name="Picture 1"/>
          <p:cNvPicPr>
            <a:picLocks noChangeAspect="1" noChangeArrowheads="1"/>
          </p:cNvPicPr>
          <p:nvPr/>
        </p:nvPicPr>
        <p:blipFill>
          <a:blip r:embed="rId2">
            <a:extLst>
              <a:ext uri="{28A0092B-C50C-407E-A947-70E740481C1C}">
                <a14:useLocalDpi xmlns:a14="http://schemas.microsoft.com/office/drawing/2010/main" val="0"/>
              </a:ext>
            </a:extLst>
          </a:blip>
          <a:srcRect l="12442" r="12556"/>
          <a:stretch>
            <a:fillRect/>
          </a:stretch>
        </p:blipFill>
        <p:spPr bwMode="auto">
          <a:xfrm>
            <a:off x="6818313" y="0"/>
            <a:ext cx="2325687" cy="413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B2B2B2"/>
                </a:solidFill>
                <a:miter lim="800000"/>
                <a:headEnd/>
                <a:tailEnd/>
              </a14:hiddenLine>
            </a:ext>
          </a:extLst>
        </p:spPr>
      </p:pic>
      <p:sp>
        <p:nvSpPr>
          <p:cNvPr id="1546243" name="Rectangle 2"/>
          <p:cNvSpPr>
            <a:spLocks noGrp="1" noChangeArrowheads="1"/>
          </p:cNvSpPr>
          <p:nvPr>
            <p:ph type="title" idx="4294967295"/>
          </p:nvPr>
        </p:nvSpPr>
        <p:spPr>
          <a:xfrm>
            <a:off x="685800" y="304800"/>
            <a:ext cx="5943600" cy="1143000"/>
          </a:xfrm>
          <a:solidFill>
            <a:srgbClr val="FFC000"/>
          </a:solidFill>
        </p:spPr>
        <p:txBody>
          <a:bodyPr lIns="21336" tIns="21336" rIns="21336" bIns="21336"/>
          <a:lstStyle/>
          <a:p>
            <a:pPr algn="ctr"/>
            <a:r>
              <a:rPr lang="en-US" altLang="en-US" dirty="0"/>
              <a:t>VAP Prevention</a:t>
            </a:r>
          </a:p>
        </p:txBody>
      </p:sp>
      <p:sp>
        <p:nvSpPr>
          <p:cNvPr id="1546244" name="Rectangle 3"/>
          <p:cNvSpPr>
            <a:spLocks noGrp="1" noChangeArrowheads="1"/>
          </p:cNvSpPr>
          <p:nvPr>
            <p:ph type="body" idx="4294967295"/>
          </p:nvPr>
        </p:nvSpPr>
        <p:spPr>
          <a:xfrm>
            <a:off x="0" y="1628775"/>
            <a:ext cx="8713788" cy="5689600"/>
          </a:xfrm>
          <a:ln/>
        </p:spPr>
        <p:txBody>
          <a:bodyPr lIns="21336" tIns="21336" rIns="21336" bIns="21336" anchor="ctr"/>
          <a:lstStyle/>
          <a:p>
            <a:pPr marL="1016000" indent="-698500">
              <a:spcBef>
                <a:spcPct val="0"/>
              </a:spcBef>
              <a:buFontTx/>
              <a:buNone/>
            </a:pPr>
            <a:r>
              <a:rPr lang="en-US" altLang="en-US" sz="2800" dirty="0"/>
              <a:t>- Hand hygiene </a:t>
            </a:r>
            <a:r>
              <a:rPr lang="en-US" altLang="en-US" sz="2800" u="sng" dirty="0"/>
              <a:t>before</a:t>
            </a:r>
            <a:r>
              <a:rPr lang="en-US" altLang="en-US" sz="2800" dirty="0"/>
              <a:t> and </a:t>
            </a:r>
            <a:r>
              <a:rPr lang="en-US" altLang="en-US" sz="2800" u="sng" dirty="0"/>
              <a:t>after</a:t>
            </a:r>
            <a:r>
              <a:rPr lang="en-US" altLang="en-US" sz="2800" dirty="0"/>
              <a:t> patient contact, preferably using alcohol-based </a:t>
            </a:r>
            <a:r>
              <a:rPr lang="en-US" altLang="en-US" sz="2800" dirty="0" err="1"/>
              <a:t>handrubbing</a:t>
            </a:r>
            <a:endParaRPr lang="en-US" altLang="en-US" sz="2800" dirty="0"/>
          </a:p>
          <a:p>
            <a:pPr marL="1016000" indent="-698500">
              <a:spcBef>
                <a:spcPct val="0"/>
              </a:spcBef>
              <a:buFontTx/>
              <a:buNone/>
            </a:pPr>
            <a:endParaRPr lang="en-US" altLang="en-US" sz="1000" dirty="0"/>
          </a:p>
          <a:p>
            <a:pPr marL="1016000" indent="-698500">
              <a:spcBef>
                <a:spcPct val="0"/>
              </a:spcBef>
              <a:buFontTx/>
              <a:buNone/>
            </a:pPr>
            <a:r>
              <a:rPr lang="en-US" altLang="en-US" sz="2800" dirty="0"/>
              <a:t>- Avoid endotracheal intubation if possible</a:t>
            </a:r>
          </a:p>
          <a:p>
            <a:pPr marL="1016000" indent="-698500">
              <a:spcBef>
                <a:spcPct val="0"/>
              </a:spcBef>
              <a:buFontTx/>
              <a:buNone/>
            </a:pPr>
            <a:r>
              <a:rPr lang="en-US" altLang="en-US" sz="1000" dirty="0"/>
              <a:t> </a:t>
            </a:r>
          </a:p>
          <a:p>
            <a:pPr marL="1016000" indent="-698500">
              <a:spcBef>
                <a:spcPct val="0"/>
              </a:spcBef>
              <a:buFontTx/>
              <a:buNone/>
            </a:pPr>
            <a:endParaRPr lang="en-US" altLang="en-US" sz="1000" dirty="0"/>
          </a:p>
          <a:p>
            <a:pPr marL="1016000" indent="-698500">
              <a:spcBef>
                <a:spcPct val="0"/>
              </a:spcBef>
              <a:buFontTx/>
              <a:buNone/>
            </a:pPr>
            <a:r>
              <a:rPr lang="en-US" altLang="en-US" sz="2800" dirty="0"/>
              <a:t>- Minimize the duration of mechanical ventilation </a:t>
            </a:r>
          </a:p>
          <a:p>
            <a:pPr marL="1016000" indent="-698500">
              <a:spcBef>
                <a:spcPct val="0"/>
              </a:spcBef>
              <a:buFontTx/>
              <a:buNone/>
            </a:pPr>
            <a:endParaRPr lang="en-US" altLang="en-US" sz="1000" dirty="0"/>
          </a:p>
          <a:p>
            <a:pPr marL="1016000" indent="-698500">
              <a:spcBef>
                <a:spcPct val="0"/>
              </a:spcBef>
              <a:buFontTx/>
              <a:buNone/>
            </a:pPr>
            <a:r>
              <a:rPr lang="en-US" altLang="en-US" sz="2800" dirty="0"/>
              <a:t>- Promote tracheostomy when ventilation is needed for a longer term </a:t>
            </a:r>
          </a:p>
          <a:p>
            <a:pPr marL="1016000" indent="-698500">
              <a:spcBef>
                <a:spcPct val="0"/>
              </a:spcBef>
              <a:buFontTx/>
              <a:buNone/>
            </a:pPr>
            <a:endParaRPr lang="en-US" altLang="en-US" sz="1000" dirty="0"/>
          </a:p>
          <a:p>
            <a:pPr marL="1016000" indent="-698500">
              <a:spcBef>
                <a:spcPct val="0"/>
              </a:spcBef>
              <a:buFontTx/>
              <a:buNone/>
            </a:pPr>
            <a:r>
              <a:rPr lang="en-US" altLang="en-US" sz="2800" dirty="0"/>
              <a:t>- Glove and gown use for endotracheal tube </a:t>
            </a:r>
            <a:r>
              <a:rPr lang="en-US" altLang="en-US" sz="2800" dirty="0" err="1"/>
              <a:t>manip</a:t>
            </a:r>
            <a:endParaRPr lang="en-US" altLang="en-US" sz="2800" dirty="0"/>
          </a:p>
          <a:p>
            <a:pPr marL="1016000" indent="-698500">
              <a:spcBef>
                <a:spcPct val="0"/>
              </a:spcBef>
              <a:buFontTx/>
              <a:buNone/>
            </a:pPr>
            <a:endParaRPr lang="en-US" altLang="en-US" sz="2800" dirty="0"/>
          </a:p>
        </p:txBody>
      </p:sp>
    </p:spTree>
    <p:extLst>
      <p:ext uri="{BB962C8B-B14F-4D97-AF65-F5344CB8AC3E}">
        <p14:creationId xmlns:p14="http://schemas.microsoft.com/office/powerpoint/2010/main" val="5619634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9795" name="Rectangle 2"/>
          <p:cNvSpPr>
            <a:spLocks noGrp="1" noChangeArrowheads="1"/>
          </p:cNvSpPr>
          <p:nvPr>
            <p:ph type="title"/>
          </p:nvPr>
        </p:nvSpPr>
        <p:spPr/>
        <p:txBody>
          <a:bodyPr lIns="21336" tIns="21336" rIns="21336" bIns="21336"/>
          <a:lstStyle/>
          <a:p>
            <a:pPr algn="ctr"/>
            <a:r>
              <a:rPr lang="en-US" altLang="en-US" dirty="0"/>
              <a:t>VAP Prevention (con’t)</a:t>
            </a:r>
          </a:p>
        </p:txBody>
      </p:sp>
      <p:sp>
        <p:nvSpPr>
          <p:cNvPr id="1569796" name="Rectangle 3"/>
          <p:cNvSpPr>
            <a:spLocks noGrp="1" noChangeArrowheads="1"/>
          </p:cNvSpPr>
          <p:nvPr>
            <p:ph type="body" sz="half" idx="1"/>
          </p:nvPr>
        </p:nvSpPr>
        <p:spPr>
          <a:ln/>
        </p:spPr>
        <p:txBody>
          <a:bodyPr lIns="21336" tIns="21336" rIns="21336" bIns="21336" anchor="ctr"/>
          <a:lstStyle/>
          <a:p>
            <a:pPr marL="1016000" indent="-698500">
              <a:lnSpc>
                <a:spcPct val="90000"/>
              </a:lnSpc>
              <a:spcBef>
                <a:spcPct val="0"/>
              </a:spcBef>
              <a:buFontTx/>
              <a:buNone/>
            </a:pPr>
            <a:endParaRPr lang="en-US" altLang="en-US" sz="2800" dirty="0"/>
          </a:p>
          <a:p>
            <a:pPr marL="1016000" indent="-698500">
              <a:lnSpc>
                <a:spcPct val="90000"/>
              </a:lnSpc>
              <a:spcBef>
                <a:spcPct val="0"/>
              </a:spcBef>
              <a:buFontTx/>
              <a:buNone/>
            </a:pPr>
            <a:endParaRPr lang="en-US" altLang="en-US" sz="1000" dirty="0"/>
          </a:p>
          <a:p>
            <a:pPr marL="1016000" indent="-698500">
              <a:lnSpc>
                <a:spcPct val="90000"/>
              </a:lnSpc>
              <a:spcBef>
                <a:spcPct val="0"/>
              </a:spcBef>
              <a:buFontTx/>
              <a:buNone/>
            </a:pPr>
            <a:r>
              <a:rPr lang="en-US" altLang="en-US" sz="2800" dirty="0"/>
              <a:t>- Oral hygiene with chlorhexidine</a:t>
            </a:r>
          </a:p>
          <a:p>
            <a:pPr marL="1016000" indent="-698500">
              <a:lnSpc>
                <a:spcPct val="90000"/>
              </a:lnSpc>
              <a:spcBef>
                <a:spcPct val="0"/>
              </a:spcBef>
              <a:buFontTx/>
              <a:buNone/>
            </a:pPr>
            <a:endParaRPr lang="en-US" altLang="en-US" sz="1000" dirty="0"/>
          </a:p>
          <a:p>
            <a:pPr marL="1016000" indent="-698500">
              <a:lnSpc>
                <a:spcPct val="90000"/>
              </a:lnSpc>
              <a:spcBef>
                <a:spcPct val="0"/>
              </a:spcBef>
              <a:buFontTx/>
              <a:buNone/>
            </a:pPr>
            <a:r>
              <a:rPr lang="en-US" altLang="en-US" sz="2800" dirty="0"/>
              <a:t>- Backrest elevation 30-45</a:t>
            </a:r>
            <a:r>
              <a:rPr lang="en-US" altLang="en-US" sz="2800" baseline="30000" dirty="0"/>
              <a:t>o</a:t>
            </a:r>
          </a:p>
          <a:p>
            <a:pPr marL="1016000" indent="-698500">
              <a:lnSpc>
                <a:spcPct val="90000"/>
              </a:lnSpc>
              <a:spcBef>
                <a:spcPct val="0"/>
              </a:spcBef>
              <a:buFontTx/>
              <a:buNone/>
            </a:pPr>
            <a:endParaRPr lang="en-US" altLang="en-US" sz="1000" dirty="0"/>
          </a:p>
          <a:p>
            <a:pPr marL="1016000" indent="-698500">
              <a:lnSpc>
                <a:spcPct val="90000"/>
              </a:lnSpc>
              <a:spcBef>
                <a:spcPct val="0"/>
              </a:spcBef>
              <a:buFontTx/>
              <a:buNone/>
            </a:pPr>
            <a:endParaRPr lang="en-US" altLang="en-US" sz="1000" dirty="0"/>
          </a:p>
          <a:p>
            <a:pPr marL="1016000" indent="-698500">
              <a:lnSpc>
                <a:spcPct val="90000"/>
              </a:lnSpc>
              <a:spcBef>
                <a:spcPct val="0"/>
              </a:spcBef>
              <a:buFontTx/>
              <a:buNone/>
            </a:pPr>
            <a:r>
              <a:rPr lang="en-US" altLang="en-US" sz="2800" dirty="0"/>
              <a:t>- Promote enteral feeding </a:t>
            </a:r>
          </a:p>
          <a:p>
            <a:pPr marL="1016000" indent="-698500">
              <a:lnSpc>
                <a:spcPct val="90000"/>
              </a:lnSpc>
              <a:spcBef>
                <a:spcPct val="0"/>
              </a:spcBef>
              <a:buFontTx/>
              <a:buNone/>
            </a:pPr>
            <a:endParaRPr lang="en-US" altLang="en-US" sz="1000" dirty="0"/>
          </a:p>
          <a:p>
            <a:pPr marL="1016000" indent="-698500">
              <a:lnSpc>
                <a:spcPct val="90000"/>
              </a:lnSpc>
              <a:spcBef>
                <a:spcPct val="0"/>
              </a:spcBef>
              <a:buFontTx/>
              <a:buNone/>
            </a:pPr>
            <a:endParaRPr lang="en-US" altLang="en-US" sz="10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2590801"/>
            <a:ext cx="3695700" cy="2401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4953000" y="5221069"/>
            <a:ext cx="3619500" cy="646331"/>
          </a:xfrm>
          <a:prstGeom prst="rect">
            <a:avLst/>
          </a:prstGeom>
          <a:solidFill>
            <a:srgbClr val="FFC000"/>
          </a:solidFill>
        </p:spPr>
        <p:txBody>
          <a:bodyPr wrap="square" rtlCol="0">
            <a:spAutoFit/>
          </a:bodyPr>
          <a:lstStyle/>
          <a:p>
            <a:r>
              <a:rPr lang="en-US" dirty="0"/>
              <a:t>Elevation of the head of bed (HOB</a:t>
            </a:r>
          </a:p>
          <a:p>
            <a:r>
              <a:rPr lang="en-US" dirty="0"/>
              <a:t>)</a:t>
            </a:r>
          </a:p>
        </p:txBody>
      </p:sp>
    </p:spTree>
    <p:extLst>
      <p:ext uri="{BB962C8B-B14F-4D97-AF65-F5344CB8AC3E}">
        <p14:creationId xmlns:p14="http://schemas.microsoft.com/office/powerpoint/2010/main" val="846536863"/>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576263" y="354013"/>
            <a:ext cx="161925" cy="519112"/>
          </a:xfrm>
          <a:prstGeom prst="rect">
            <a:avLst/>
          </a:prstGeom>
          <a:noFill/>
          <a:ln w="9525">
            <a:noFill/>
            <a:miter lim="800000"/>
            <a:headEnd/>
            <a:tailEnd/>
          </a:ln>
        </p:spPr>
        <p:txBody>
          <a:bodyPr wrap="none" lIns="82058" tIns="41029" rIns="82058" bIns="41029">
            <a:spAutoFit/>
          </a:bodyPr>
          <a:lstStyle/>
          <a:p>
            <a:pPr algn="l" defTabSz="820738" rtl="0" eaLnBrk="0" hangingPunct="0"/>
            <a:endParaRPr lang="en-US" sz="2500">
              <a:solidFill>
                <a:schemeClr val="tx2"/>
              </a:solidFill>
              <a:cs typeface="Times New Roman" pitchFamily="18" charset="0"/>
            </a:endParaRPr>
          </a:p>
        </p:txBody>
      </p:sp>
      <p:sp>
        <p:nvSpPr>
          <p:cNvPr id="25603" name="Text Box 3"/>
          <p:cNvSpPr txBox="1">
            <a:spLocks noChangeArrowheads="1"/>
          </p:cNvSpPr>
          <p:nvPr/>
        </p:nvSpPr>
        <p:spPr bwMode="auto">
          <a:xfrm>
            <a:off x="798513" y="2700338"/>
            <a:ext cx="242887" cy="403225"/>
          </a:xfrm>
          <a:prstGeom prst="rect">
            <a:avLst/>
          </a:prstGeom>
          <a:noFill/>
          <a:ln w="9525">
            <a:noFill/>
            <a:miter lim="800000"/>
            <a:headEnd/>
            <a:tailEnd/>
          </a:ln>
        </p:spPr>
        <p:txBody>
          <a:bodyPr wrap="none" lIns="82058" tIns="41029" rIns="82058" bIns="41029">
            <a:spAutoFit/>
          </a:bodyPr>
          <a:lstStyle/>
          <a:p>
            <a:pPr algn="l" defTabSz="820738" rtl="0" eaLnBrk="0" hangingPunct="0">
              <a:buClr>
                <a:srgbClr val="CC0000"/>
              </a:buClr>
            </a:pPr>
            <a:r>
              <a:rPr lang="en-US" sz="2200" b="1">
                <a:cs typeface="Times New Roman" pitchFamily="18" charset="0"/>
              </a:rPr>
              <a:t> </a:t>
            </a:r>
            <a:endParaRPr lang="en-US" sz="2500" b="1">
              <a:cs typeface="Times New Roman" pitchFamily="18" charset="0"/>
            </a:endParaRPr>
          </a:p>
        </p:txBody>
      </p:sp>
      <p:sp>
        <p:nvSpPr>
          <p:cNvPr id="46084" name="Rectangle 4"/>
          <p:cNvSpPr>
            <a:spLocks noGrp="1" noChangeArrowheads="1"/>
          </p:cNvSpPr>
          <p:nvPr>
            <p:ph idx="1"/>
          </p:nvPr>
        </p:nvSpPr>
        <p:spPr>
          <a:xfrm>
            <a:off x="611188" y="76200"/>
            <a:ext cx="8105775" cy="1219200"/>
          </a:xfrm>
          <a:solidFill>
            <a:srgbClr val="FFC000"/>
          </a:solidFill>
        </p:spPr>
        <p:txBody>
          <a:bodyPr lIns="0" tIns="0" rIns="0" bIns="0" anchor="b"/>
          <a:lstStyle/>
          <a:p>
            <a:pPr marL="0" indent="0" algn="ctr" defTabSz="376238" eaLnBrk="1" hangingPunct="1">
              <a:spcBef>
                <a:spcPct val="0"/>
              </a:spcBef>
              <a:buClr>
                <a:srgbClr val="C20041"/>
              </a:buClr>
              <a:buSzPct val="90000"/>
              <a:buFont typeface="Monotype Sorts" pitchFamily="2" charset="2"/>
              <a:buNone/>
              <a:defRPr/>
            </a:pPr>
            <a:r>
              <a:rPr lang="en-US" dirty="0">
                <a:latin typeface="Arial" pitchFamily="34" charset="0"/>
                <a:cs typeface="Arial" pitchFamily="34" charset="0"/>
              </a:rPr>
              <a:t>Healthcare-associated Infections</a:t>
            </a:r>
          </a:p>
          <a:p>
            <a:pPr marL="0" indent="0" algn="ctr" defTabSz="376238" eaLnBrk="1" hangingPunct="1">
              <a:spcBef>
                <a:spcPct val="0"/>
              </a:spcBef>
              <a:buClr>
                <a:srgbClr val="C20041"/>
              </a:buClr>
              <a:buSzPct val="90000"/>
              <a:buFont typeface="Monotype Sorts" pitchFamily="2" charset="2"/>
              <a:buNone/>
              <a:defRPr/>
            </a:pPr>
            <a:r>
              <a:rPr lang="en-US" dirty="0">
                <a:latin typeface="Arial" pitchFamily="34" charset="0"/>
                <a:cs typeface="Arial" pitchFamily="34" charset="0"/>
              </a:rPr>
              <a:t>Impact   </a:t>
            </a:r>
          </a:p>
        </p:txBody>
      </p:sp>
      <p:sp>
        <p:nvSpPr>
          <p:cNvPr id="46085" name="Text Box 5"/>
          <p:cNvSpPr txBox="1">
            <a:spLocks noChangeArrowheads="1"/>
          </p:cNvSpPr>
          <p:nvPr/>
        </p:nvSpPr>
        <p:spPr bwMode="auto">
          <a:xfrm>
            <a:off x="657224" y="1143000"/>
            <a:ext cx="8105775" cy="5602212"/>
          </a:xfrm>
          <a:prstGeom prst="rect">
            <a:avLst/>
          </a:prstGeom>
          <a:noFill/>
          <a:ln w="9525">
            <a:noFill/>
            <a:miter lim="800000"/>
            <a:headEnd/>
            <a:tailEnd/>
          </a:ln>
          <a:effectLst/>
        </p:spPr>
        <p:txBody>
          <a:bodyPr wrap="square" lIns="360000" tIns="360000" rIns="360000" bIns="360000">
            <a:spAutoFit/>
          </a:bodyPr>
          <a:lstStyle/>
          <a:p>
            <a:pPr marL="342900" indent="-342900" algn="l" defTabSz="820738" rtl="0">
              <a:lnSpc>
                <a:spcPct val="110000"/>
              </a:lnSpc>
              <a:buClr>
                <a:srgbClr val="FF0000"/>
              </a:buClr>
              <a:buFont typeface="Wingdings" pitchFamily="2" charset="2"/>
              <a:buChar char="q"/>
              <a:defRPr/>
            </a:pPr>
            <a:r>
              <a:rPr lang="en-US" sz="2400" b="1" dirty="0">
                <a:solidFill>
                  <a:schemeClr val="bg1"/>
                </a:solidFill>
                <a:effectLst>
                  <a:outerShdw blurRad="38100" dist="38100" dir="2700000" algn="tl">
                    <a:srgbClr val="000000"/>
                  </a:outerShdw>
                </a:effectLst>
                <a:latin typeface="Arial" charset="0"/>
                <a:cs typeface="Arial" charset="0"/>
              </a:rPr>
              <a:t> </a:t>
            </a:r>
            <a:r>
              <a:rPr lang="en-US" sz="2400" dirty="0">
                <a:effectLst>
                  <a:outerShdw blurRad="38100" dist="38100" dir="2700000" algn="tl">
                    <a:srgbClr val="000000"/>
                  </a:outerShdw>
                </a:effectLst>
                <a:latin typeface="Arial" charset="0"/>
                <a:cs typeface="Arial" charset="0"/>
              </a:rPr>
              <a:t>HAIs rank among the most important causes of death in the developing world</a:t>
            </a:r>
            <a:endParaRPr lang="en-US" sz="2400" dirty="0">
              <a:effectLst>
                <a:outerShdw blurRad="38100" dist="38100" dir="2700000" algn="tl">
                  <a:srgbClr val="000000"/>
                </a:outerShdw>
              </a:effectLst>
              <a:latin typeface="Arial" charset="0"/>
              <a:cs typeface="Times New Roman" pitchFamily="18" charset="0"/>
            </a:endParaRPr>
          </a:p>
          <a:p>
            <a:pPr marL="342900" indent="-342900" algn="l" defTabSz="820738" rtl="0" eaLnBrk="0" hangingPunct="0">
              <a:lnSpc>
                <a:spcPct val="110000"/>
              </a:lnSpc>
              <a:buClr>
                <a:srgbClr val="FF0000"/>
              </a:buClr>
              <a:buFont typeface="Wingdings" pitchFamily="2" charset="2"/>
              <a:buChar char="q"/>
              <a:defRPr/>
            </a:pPr>
            <a:endParaRPr lang="en-US" sz="2400" dirty="0">
              <a:effectLst>
                <a:outerShdw blurRad="38100" dist="38100" dir="2700000" algn="tl">
                  <a:srgbClr val="000000"/>
                </a:outerShdw>
              </a:effectLst>
              <a:latin typeface="Arial" charset="0"/>
              <a:cs typeface="Times New Roman" pitchFamily="18" charset="0"/>
            </a:endParaRPr>
          </a:p>
          <a:p>
            <a:pPr marL="342900" indent="-342900" algn="l" defTabSz="820738" rtl="0" eaLnBrk="0" hangingPunct="0">
              <a:lnSpc>
                <a:spcPct val="110000"/>
              </a:lnSpc>
              <a:buClr>
                <a:srgbClr val="FF0000"/>
              </a:buClr>
              <a:buFont typeface="Wingdings" pitchFamily="2" charset="2"/>
              <a:buChar char="q"/>
              <a:defRPr/>
            </a:pPr>
            <a:r>
              <a:rPr lang="en-US" sz="2400" dirty="0">
                <a:effectLst>
                  <a:outerShdw blurRad="38100" dist="38100" dir="2700000" algn="tl">
                    <a:srgbClr val="000000"/>
                  </a:outerShdw>
                </a:effectLst>
                <a:latin typeface="Arial" charset="0"/>
                <a:cs typeface="Times New Roman" pitchFamily="18" charset="0"/>
              </a:rPr>
              <a:t> </a:t>
            </a:r>
            <a:r>
              <a:rPr lang="en-US" sz="2400" dirty="0">
                <a:effectLst>
                  <a:outerShdw blurRad="38100" dist="38100" dir="2700000" algn="tl">
                    <a:srgbClr val="000000"/>
                  </a:outerShdw>
                </a:effectLst>
                <a:latin typeface="Arial" charset="0"/>
                <a:cs typeface="Arial" charset="0"/>
              </a:rPr>
              <a:t>High cost of healthcare</a:t>
            </a:r>
          </a:p>
          <a:p>
            <a:pPr marL="752475" lvl="1" indent="-342900" algn="l" defTabSz="820738" rtl="0" eaLnBrk="0" hangingPunct="0">
              <a:lnSpc>
                <a:spcPct val="110000"/>
              </a:lnSpc>
              <a:buClr>
                <a:srgbClr val="FFFF00"/>
              </a:buClr>
              <a:buFont typeface="Wingdings" pitchFamily="2" charset="2"/>
              <a:buChar char="q"/>
              <a:defRPr/>
            </a:pPr>
            <a:r>
              <a:rPr lang="en-US" sz="2400" dirty="0">
                <a:effectLst>
                  <a:outerShdw blurRad="38100" dist="38100" dir="2700000" algn="tl">
                    <a:srgbClr val="000000"/>
                  </a:outerShdw>
                </a:effectLst>
                <a:latin typeface="Arial" charset="0"/>
                <a:cs typeface="Arial" charset="0"/>
              </a:rPr>
              <a:t> Length of stay,  increased use of antibiotics,</a:t>
            </a:r>
          </a:p>
          <a:p>
            <a:pPr marL="752475" lvl="1" indent="-342900" algn="l" defTabSz="820738" rtl="0" eaLnBrk="0" hangingPunct="0">
              <a:lnSpc>
                <a:spcPct val="110000"/>
              </a:lnSpc>
              <a:buClr>
                <a:srgbClr val="FFFF00"/>
              </a:buClr>
              <a:buFont typeface="Wingdings" pitchFamily="2" charset="2"/>
              <a:buChar char="q"/>
              <a:defRPr/>
            </a:pPr>
            <a:r>
              <a:rPr lang="en-US" sz="2400" dirty="0">
                <a:effectLst>
                  <a:outerShdw blurRad="38100" dist="38100" dir="2700000" algn="tl">
                    <a:srgbClr val="000000"/>
                  </a:outerShdw>
                </a:effectLst>
                <a:latin typeface="Arial" charset="0"/>
                <a:cs typeface="Arial" charset="0"/>
              </a:rPr>
              <a:t> Need for isolation, additional laboratory investigations</a:t>
            </a:r>
          </a:p>
          <a:p>
            <a:pPr marL="752475" lvl="1" indent="-342900" algn="l" defTabSz="820738" rtl="0" eaLnBrk="0" hangingPunct="0">
              <a:lnSpc>
                <a:spcPct val="110000"/>
              </a:lnSpc>
              <a:buClr>
                <a:srgbClr val="FFFF00"/>
              </a:buClr>
              <a:buFont typeface="Wingdings" pitchFamily="2" charset="2"/>
              <a:buChar char="q"/>
              <a:defRPr/>
            </a:pPr>
            <a:endParaRPr lang="en-US" sz="2400" dirty="0">
              <a:effectLst>
                <a:outerShdw blurRad="38100" dist="38100" dir="2700000" algn="tl">
                  <a:srgbClr val="000000"/>
                </a:outerShdw>
              </a:effectLst>
              <a:latin typeface="Arial" charset="0"/>
              <a:cs typeface="Arial" charset="0"/>
            </a:endParaRPr>
          </a:p>
          <a:p>
            <a:pPr marL="342900" indent="-342900" algn="l" defTabSz="820738" rtl="0" eaLnBrk="0" hangingPunct="0">
              <a:lnSpc>
                <a:spcPct val="110000"/>
              </a:lnSpc>
              <a:buClr>
                <a:srgbClr val="FF0000"/>
              </a:buClr>
              <a:buFont typeface="Wingdings" pitchFamily="2" charset="2"/>
              <a:buChar char="q"/>
              <a:defRPr/>
            </a:pPr>
            <a:r>
              <a:rPr lang="en-US" sz="2400" dirty="0">
                <a:effectLst>
                  <a:outerShdw blurRad="38100" dist="38100" dir="2700000" algn="tl">
                    <a:srgbClr val="000000"/>
                  </a:outerShdw>
                </a:effectLst>
                <a:latin typeface="Arial" charset="0"/>
                <a:cs typeface="Arial" charset="0"/>
              </a:rPr>
              <a:t> Organisms may be transmitted to the community </a:t>
            </a:r>
          </a:p>
          <a:p>
            <a:pPr marL="752475" lvl="1" indent="-342900" algn="l" defTabSz="820738" rtl="0" eaLnBrk="0" hangingPunct="0">
              <a:lnSpc>
                <a:spcPct val="110000"/>
              </a:lnSpc>
              <a:buClr>
                <a:srgbClr val="FFFF00"/>
              </a:buClr>
              <a:buFont typeface="Wingdings" pitchFamily="2" charset="2"/>
              <a:buChar char="q"/>
              <a:defRPr/>
            </a:pPr>
            <a:r>
              <a:rPr lang="en-US" sz="2400" dirty="0">
                <a:effectLst>
                  <a:outerShdw blurRad="38100" dist="38100" dir="2700000" algn="tl">
                    <a:srgbClr val="000000"/>
                  </a:outerShdw>
                </a:effectLst>
                <a:latin typeface="Arial" charset="0"/>
                <a:cs typeface="Arial" charset="0"/>
              </a:rPr>
              <a:t> (patients,  staff,  visitors)</a:t>
            </a:r>
          </a:p>
          <a:p>
            <a:pPr marL="752475" lvl="1" indent="-342900" algn="l" defTabSz="820738" rtl="0" eaLnBrk="0" hangingPunct="0">
              <a:lnSpc>
                <a:spcPct val="110000"/>
              </a:lnSpc>
              <a:buClr>
                <a:srgbClr val="FF0000"/>
              </a:buClr>
              <a:buFont typeface="Wingdings" pitchFamily="2" charset="2"/>
              <a:buChar char="q"/>
              <a:defRPr/>
            </a:pPr>
            <a:endParaRPr lang="en-US" sz="2400" dirty="0">
              <a:effectLst>
                <a:outerShdw blurRad="38100" dist="38100" dir="2700000" algn="tl">
                  <a:srgbClr val="000000"/>
                </a:outerShdw>
              </a:effectLst>
              <a:latin typeface="Arial" charset="0"/>
              <a:cs typeface="Arial" charset="0"/>
            </a:endParaRPr>
          </a:p>
          <a:p>
            <a:pPr marL="342900" indent="-342900" algn="l" defTabSz="820738" rtl="0" eaLnBrk="0" hangingPunct="0">
              <a:lnSpc>
                <a:spcPct val="110000"/>
              </a:lnSpc>
              <a:buClr>
                <a:srgbClr val="FF0000"/>
              </a:buClr>
              <a:buFont typeface="Wingdings" pitchFamily="2" charset="2"/>
              <a:buChar char="q"/>
              <a:defRPr/>
            </a:pPr>
            <a:r>
              <a:rPr lang="en-US" sz="2400" dirty="0">
                <a:effectLst>
                  <a:outerShdw blurRad="38100" dist="38100" dir="2700000" algn="tl">
                    <a:srgbClr val="000000"/>
                  </a:outerShdw>
                </a:effectLst>
                <a:latin typeface="Arial" charset="0"/>
                <a:cs typeface="Times New Roman" pitchFamily="18" charset="0"/>
              </a:rPr>
              <a:t> </a:t>
            </a:r>
            <a:r>
              <a:rPr lang="en-US" sz="2400" dirty="0">
                <a:effectLst>
                  <a:outerShdw blurRad="38100" dist="38100" dir="2700000" algn="tl">
                    <a:srgbClr val="000000"/>
                  </a:outerShdw>
                </a:effectLst>
                <a:latin typeface="Arial" charset="0"/>
                <a:cs typeface="Arial" charset="0"/>
              </a:rPr>
              <a:t>Increase in antimicrobial resistance.</a:t>
            </a:r>
            <a:endParaRPr lang="en-US" sz="2400" b="1" dirty="0">
              <a:solidFill>
                <a:schemeClr val="bg1"/>
              </a:solidFill>
              <a:effectLst>
                <a:outerShdw blurRad="38100" dist="38100" dir="2700000" algn="tl">
                  <a:srgbClr val="000000"/>
                </a:outerShdw>
              </a:effectLst>
              <a:latin typeface="Arial" charset="0"/>
              <a:cs typeface="Times New Roman" pitchFamily="18" charset="0"/>
            </a:endParaRPr>
          </a:p>
        </p:txBody>
      </p:sp>
    </p:spTree>
  </p:cSld>
  <p:clrMapOvr>
    <a:masterClrMapping/>
  </p:clrMapOvr>
  <p:transition>
    <p:wipe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685800" y="0"/>
            <a:ext cx="7772400" cy="1143000"/>
          </a:xfrm>
          <a:prstGeom prst="rect">
            <a:avLst/>
          </a:prstGeom>
          <a:solidFill>
            <a:srgbClr val="FFC000"/>
          </a:solidFill>
          <a:ln w="9525">
            <a:noFill/>
            <a:miter lim="800000"/>
            <a:headEnd/>
            <a:tailEnd/>
          </a:ln>
          <a:effectLst/>
        </p:spPr>
        <p:txBody>
          <a:bodyPr lIns="92075" tIns="46038" rIns="92075" bIns="46038" anchor="ctr"/>
          <a:lstStyle/>
          <a:p>
            <a:pPr algn="ctr" rtl="0">
              <a:defRPr/>
            </a:pPr>
            <a:r>
              <a:rPr lang="en-US" sz="3200" b="1" dirty="0">
                <a:effectLst>
                  <a:outerShdw blurRad="38100" dist="38100" dir="2700000" algn="tl">
                    <a:srgbClr val="000000"/>
                  </a:outerShdw>
                </a:effectLst>
                <a:latin typeface="Arial" charset="0"/>
                <a:cs typeface="Arial" charset="0"/>
              </a:rPr>
              <a:t>Transmission of Healthcare- associated Infections</a:t>
            </a:r>
          </a:p>
        </p:txBody>
      </p:sp>
      <p:graphicFrame>
        <p:nvGraphicFramePr>
          <p:cNvPr id="1026" name="Object 3"/>
          <p:cNvGraphicFramePr>
            <a:graphicFrameLocks noChangeAspect="1"/>
          </p:cNvGraphicFramePr>
          <p:nvPr/>
        </p:nvGraphicFramePr>
        <p:xfrm>
          <a:off x="3781425" y="1905000"/>
          <a:ext cx="1447800" cy="1338263"/>
        </p:xfrm>
        <a:graphic>
          <a:graphicData uri="http://schemas.openxmlformats.org/presentationml/2006/ole">
            <mc:AlternateContent xmlns:mc="http://schemas.openxmlformats.org/markup-compatibility/2006">
              <mc:Choice xmlns:v="urn:schemas-microsoft-com:vml" Requires="v">
                <p:oleObj spid="_x0000_s1164" name="ClipArt" r:id="rId3" imgW="2502360" imgH="2313720" progId="">
                  <p:embed/>
                </p:oleObj>
              </mc:Choice>
              <mc:Fallback>
                <p:oleObj name="ClipArt" r:id="rId3" imgW="2502360" imgH="2313720" progId="">
                  <p:embed/>
                  <p:pic>
                    <p:nvPicPr>
                      <p:cNvPr id="0" name="Object 3"/>
                      <p:cNvPicPr>
                        <a:picLocks noChangeAspect="1" noChangeArrowheads="1"/>
                      </p:cNvPicPr>
                      <p:nvPr/>
                    </p:nvPicPr>
                    <p:blipFill>
                      <a:blip r:embed="rId4">
                        <a:lum bright="-30000" contrast="-30000"/>
                        <a:extLst>
                          <a:ext uri="{28A0092B-C50C-407E-A947-70E740481C1C}">
                            <a14:useLocalDpi xmlns:a14="http://schemas.microsoft.com/office/drawing/2010/main" val="0"/>
                          </a:ext>
                        </a:extLst>
                      </a:blip>
                      <a:srcRect/>
                      <a:stretch>
                        <a:fillRect/>
                      </a:stretch>
                    </p:blipFill>
                    <p:spPr bwMode="auto">
                      <a:xfrm>
                        <a:off x="3781425" y="1905000"/>
                        <a:ext cx="1447800" cy="1338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4"/>
          <p:cNvGraphicFramePr>
            <a:graphicFrameLocks noChangeAspect="1"/>
          </p:cNvGraphicFramePr>
          <p:nvPr/>
        </p:nvGraphicFramePr>
        <p:xfrm>
          <a:off x="1681163" y="4191000"/>
          <a:ext cx="1447800" cy="1423988"/>
        </p:xfrm>
        <a:graphic>
          <a:graphicData uri="http://schemas.openxmlformats.org/presentationml/2006/ole">
            <mc:AlternateContent xmlns:mc="http://schemas.openxmlformats.org/markup-compatibility/2006">
              <mc:Choice xmlns:v="urn:schemas-microsoft-com:vml" Requires="v">
                <p:oleObj spid="_x0000_s1165" name="ClipArt" r:id="rId5" imgW="1782000" imgH="1753560" progId="">
                  <p:embed/>
                </p:oleObj>
              </mc:Choice>
              <mc:Fallback>
                <p:oleObj name="ClipArt" r:id="rId5" imgW="1782000" imgH="1753560" progId="">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81163" y="4191000"/>
                        <a:ext cx="1447800" cy="1423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8" name="Object 5"/>
          <p:cNvGraphicFramePr>
            <a:graphicFrameLocks noChangeAspect="1"/>
          </p:cNvGraphicFramePr>
          <p:nvPr/>
        </p:nvGraphicFramePr>
        <p:xfrm>
          <a:off x="6173788" y="4191000"/>
          <a:ext cx="1333500" cy="1447800"/>
        </p:xfrm>
        <a:graphic>
          <a:graphicData uri="http://schemas.openxmlformats.org/presentationml/2006/ole">
            <mc:AlternateContent xmlns:mc="http://schemas.openxmlformats.org/markup-compatibility/2006">
              <mc:Choice xmlns:v="urn:schemas-microsoft-com:vml" Requires="v">
                <p:oleObj spid="_x0000_s1166" name="ClipArt" r:id="rId7" imgW="1836360" imgH="1993320" progId="">
                  <p:embed/>
                </p:oleObj>
              </mc:Choice>
              <mc:Fallback>
                <p:oleObj name="ClipArt" r:id="rId7" imgW="1836360" imgH="1993320" progId="">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73788" y="4191000"/>
                        <a:ext cx="1333500" cy="144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0" name="Line 6"/>
          <p:cNvSpPr>
            <a:spLocks noChangeShapeType="1"/>
          </p:cNvSpPr>
          <p:nvPr/>
        </p:nvSpPr>
        <p:spPr bwMode="auto">
          <a:xfrm>
            <a:off x="3182938" y="4953000"/>
            <a:ext cx="2778125" cy="0"/>
          </a:xfrm>
          <a:prstGeom prst="line">
            <a:avLst/>
          </a:prstGeom>
          <a:noFill/>
          <a:ln w="190500">
            <a:solidFill>
              <a:srgbClr val="FF0000"/>
            </a:solidFill>
            <a:round/>
            <a:headEnd type="triangle" w="med" len="med"/>
            <a:tailEnd type="triangle" w="med" len="med"/>
          </a:ln>
        </p:spPr>
        <p:txBody>
          <a:bodyPr wrap="none" anchor="ctr"/>
          <a:lstStyle/>
          <a:p>
            <a:endParaRPr lang="en-US"/>
          </a:p>
        </p:txBody>
      </p:sp>
      <p:sp>
        <p:nvSpPr>
          <p:cNvPr id="1031" name="Line 7"/>
          <p:cNvSpPr>
            <a:spLocks noChangeShapeType="1"/>
          </p:cNvSpPr>
          <p:nvPr/>
        </p:nvSpPr>
        <p:spPr bwMode="auto">
          <a:xfrm flipH="1">
            <a:off x="3048000" y="3200400"/>
            <a:ext cx="812800" cy="762000"/>
          </a:xfrm>
          <a:prstGeom prst="line">
            <a:avLst/>
          </a:prstGeom>
          <a:noFill/>
          <a:ln w="25400">
            <a:solidFill>
              <a:srgbClr val="993300"/>
            </a:solidFill>
            <a:round/>
            <a:headEnd/>
            <a:tailEnd type="triangle" w="med" len="med"/>
          </a:ln>
        </p:spPr>
        <p:txBody>
          <a:bodyPr wrap="none" anchor="ctr"/>
          <a:lstStyle/>
          <a:p>
            <a:endParaRPr lang="en-US"/>
          </a:p>
        </p:txBody>
      </p:sp>
      <p:sp>
        <p:nvSpPr>
          <p:cNvPr id="1032" name="Line 8"/>
          <p:cNvSpPr>
            <a:spLocks noChangeShapeType="1"/>
          </p:cNvSpPr>
          <p:nvPr/>
        </p:nvSpPr>
        <p:spPr bwMode="auto">
          <a:xfrm>
            <a:off x="5080000" y="3124200"/>
            <a:ext cx="881063" cy="914400"/>
          </a:xfrm>
          <a:prstGeom prst="line">
            <a:avLst/>
          </a:prstGeom>
          <a:noFill/>
          <a:ln w="63500">
            <a:solidFill>
              <a:srgbClr val="993300"/>
            </a:solidFill>
            <a:round/>
            <a:headEnd type="triangle" w="med" len="med"/>
            <a:tailEnd/>
          </a:ln>
        </p:spPr>
        <p:txBody>
          <a:bodyPr wrap="none" anchor="ctr"/>
          <a:lstStyle/>
          <a:p>
            <a:endParaRPr lang="en-US"/>
          </a:p>
        </p:txBody>
      </p:sp>
      <p:sp>
        <p:nvSpPr>
          <p:cNvPr id="10249" name="Text Box 9"/>
          <p:cNvSpPr txBox="1">
            <a:spLocks noChangeArrowheads="1"/>
          </p:cNvSpPr>
          <p:nvPr/>
        </p:nvSpPr>
        <p:spPr bwMode="auto">
          <a:xfrm>
            <a:off x="3254375" y="5264150"/>
            <a:ext cx="2494593" cy="461665"/>
          </a:xfrm>
          <a:prstGeom prst="rect">
            <a:avLst/>
          </a:prstGeom>
          <a:noFill/>
          <a:ln w="9525">
            <a:noFill/>
            <a:miter lim="800000"/>
            <a:headEnd/>
            <a:tailEnd/>
          </a:ln>
          <a:effectLst/>
        </p:spPr>
        <p:txBody>
          <a:bodyPr wrap="none">
            <a:spAutoFit/>
          </a:bodyPr>
          <a:lstStyle/>
          <a:p>
            <a:pPr algn="ctr" rtl="0">
              <a:defRPr/>
            </a:pPr>
            <a:r>
              <a:rPr lang="en-US" sz="2400" dirty="0">
                <a:effectLst>
                  <a:outerShdw blurRad="38100" dist="38100" dir="2700000" algn="tl">
                    <a:srgbClr val="000000"/>
                  </a:outerShdw>
                </a:effectLst>
                <a:latin typeface="Arial" charset="0"/>
                <a:cs typeface="Arial" charset="0"/>
              </a:rPr>
              <a:t>Patient to patient</a:t>
            </a:r>
          </a:p>
        </p:txBody>
      </p:sp>
      <p:sp>
        <p:nvSpPr>
          <p:cNvPr id="10250" name="Text Box 10"/>
          <p:cNvSpPr txBox="1">
            <a:spLocks noChangeArrowheads="1"/>
          </p:cNvSpPr>
          <p:nvPr/>
        </p:nvSpPr>
        <p:spPr bwMode="auto">
          <a:xfrm>
            <a:off x="5383213" y="2749550"/>
            <a:ext cx="2634054" cy="830997"/>
          </a:xfrm>
          <a:prstGeom prst="rect">
            <a:avLst/>
          </a:prstGeom>
          <a:noFill/>
          <a:ln w="9525" algn="ctr">
            <a:noFill/>
            <a:miter lim="800000"/>
            <a:headEnd/>
            <a:tailEnd/>
          </a:ln>
          <a:effectLst/>
        </p:spPr>
        <p:txBody>
          <a:bodyPr wrap="none">
            <a:spAutoFit/>
          </a:bodyPr>
          <a:lstStyle/>
          <a:p>
            <a:pPr algn="ctr" rtl="0">
              <a:defRPr/>
            </a:pPr>
            <a:r>
              <a:rPr lang="en-US" sz="2400" dirty="0">
                <a:effectLst>
                  <a:outerShdw blurRad="38100" dist="38100" dir="2700000" algn="tl">
                    <a:srgbClr val="000000"/>
                  </a:outerShdw>
                </a:effectLst>
                <a:latin typeface="Arial" charset="0"/>
                <a:cs typeface="Arial" charset="0"/>
              </a:rPr>
              <a:t>Patient to </a:t>
            </a:r>
            <a:br>
              <a:rPr lang="en-US" sz="2400" dirty="0">
                <a:effectLst>
                  <a:outerShdw blurRad="38100" dist="38100" dir="2700000" algn="tl">
                    <a:srgbClr val="000000"/>
                  </a:outerShdw>
                </a:effectLst>
                <a:latin typeface="Arial" charset="0"/>
                <a:cs typeface="Arial" charset="0"/>
              </a:rPr>
            </a:br>
            <a:r>
              <a:rPr lang="en-US" sz="2400" dirty="0">
                <a:effectLst>
                  <a:outerShdw blurRad="38100" dist="38100" dir="2700000" algn="tl">
                    <a:srgbClr val="000000"/>
                  </a:outerShdw>
                </a:effectLst>
                <a:latin typeface="Arial" charset="0"/>
                <a:cs typeface="Arial" charset="0"/>
              </a:rPr>
              <a:t>healthcare worker</a:t>
            </a:r>
          </a:p>
        </p:txBody>
      </p:sp>
      <p:sp>
        <p:nvSpPr>
          <p:cNvPr id="10251" name="Text Box 11"/>
          <p:cNvSpPr txBox="1">
            <a:spLocks noChangeArrowheads="1"/>
          </p:cNvSpPr>
          <p:nvPr/>
        </p:nvSpPr>
        <p:spPr bwMode="auto">
          <a:xfrm>
            <a:off x="776288" y="2743200"/>
            <a:ext cx="2770309" cy="830997"/>
          </a:xfrm>
          <a:prstGeom prst="rect">
            <a:avLst/>
          </a:prstGeom>
          <a:noFill/>
          <a:ln w="9525" algn="ctr">
            <a:noFill/>
            <a:miter lim="800000"/>
            <a:headEnd/>
            <a:tailEnd/>
          </a:ln>
          <a:effectLst/>
        </p:spPr>
        <p:txBody>
          <a:bodyPr wrap="none">
            <a:spAutoFit/>
          </a:bodyPr>
          <a:lstStyle/>
          <a:p>
            <a:pPr algn="ctr" rtl="0">
              <a:defRPr/>
            </a:pPr>
            <a:r>
              <a:rPr lang="en-US" sz="2400" dirty="0">
                <a:effectLst>
                  <a:outerShdw blurRad="38100" dist="38100" dir="2700000" algn="tl">
                    <a:srgbClr val="000000"/>
                  </a:outerShdw>
                </a:effectLst>
                <a:latin typeface="Arial" charset="0"/>
                <a:cs typeface="Arial" charset="0"/>
              </a:rPr>
              <a:t>Healthcare worker </a:t>
            </a:r>
            <a:br>
              <a:rPr lang="en-US" sz="2400" dirty="0">
                <a:effectLst>
                  <a:outerShdw blurRad="38100" dist="38100" dir="2700000" algn="tl">
                    <a:srgbClr val="000000"/>
                  </a:outerShdw>
                </a:effectLst>
                <a:latin typeface="Arial" charset="0"/>
                <a:cs typeface="Arial" charset="0"/>
              </a:rPr>
            </a:br>
            <a:r>
              <a:rPr lang="en-US" sz="2400" dirty="0">
                <a:effectLst>
                  <a:outerShdw blurRad="38100" dist="38100" dir="2700000" algn="tl">
                    <a:srgbClr val="000000"/>
                  </a:outerShdw>
                </a:effectLst>
                <a:latin typeface="Arial" charset="0"/>
                <a:cs typeface="Arial" charset="0"/>
              </a:rPr>
              <a:t>to patient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458200" cy="1143000"/>
          </a:xfrm>
          <a:solidFill>
            <a:srgbClr val="FFC000"/>
          </a:solidFill>
        </p:spPr>
        <p:txBody>
          <a:bodyPr/>
          <a:lstStyle/>
          <a:p>
            <a:pPr algn="ctr" fontAlgn="auto">
              <a:spcAft>
                <a:spcPts val="0"/>
              </a:spcAft>
              <a:defRPr/>
            </a:pPr>
            <a:r>
              <a:rPr lang="en-US" sz="3600" b="1" dirty="0"/>
              <a:t>Standard precautions</a:t>
            </a:r>
          </a:p>
        </p:txBody>
      </p:sp>
      <p:sp>
        <p:nvSpPr>
          <p:cNvPr id="45059" name="Rectangle 3"/>
          <p:cNvSpPr>
            <a:spLocks noGrp="1" noChangeArrowheads="1"/>
          </p:cNvSpPr>
          <p:nvPr>
            <p:ph idx="1"/>
          </p:nvPr>
        </p:nvSpPr>
        <p:spPr>
          <a:xfrm>
            <a:off x="457200" y="1600200"/>
            <a:ext cx="8458200" cy="4525963"/>
          </a:xfrm>
        </p:spPr>
        <p:txBody>
          <a:bodyPr>
            <a:normAutofit/>
          </a:bodyPr>
          <a:lstStyle/>
          <a:p>
            <a:pPr>
              <a:lnSpc>
                <a:spcPct val="90000"/>
              </a:lnSpc>
              <a:buClr>
                <a:srgbClr val="983E47"/>
              </a:buClr>
              <a:buFont typeface="Wingdings" pitchFamily="2" charset="2"/>
              <a:buChar char="§"/>
            </a:pPr>
            <a:endParaRPr lang="en-US" sz="2800" b="1" dirty="0">
              <a:latin typeface="Arial" pitchFamily="34" charset="0"/>
              <a:cs typeface="Arial" pitchFamily="34" charset="0"/>
            </a:endParaRPr>
          </a:p>
          <a:p>
            <a:pPr>
              <a:lnSpc>
                <a:spcPct val="90000"/>
              </a:lnSpc>
              <a:buClr>
                <a:srgbClr val="983E47"/>
              </a:buClr>
              <a:buFont typeface="Wingdings" pitchFamily="2" charset="2"/>
              <a:buChar char="§"/>
            </a:pPr>
            <a:r>
              <a:rPr lang="en-US" sz="2800" b="1" dirty="0">
                <a:latin typeface="Arial" pitchFamily="34" charset="0"/>
                <a:cs typeface="Arial" pitchFamily="34" charset="0"/>
              </a:rPr>
              <a:t>Routine</a:t>
            </a:r>
            <a:r>
              <a:rPr lang="en-US" sz="2800" dirty="0">
                <a:latin typeface="Arial" pitchFamily="34" charset="0"/>
                <a:cs typeface="Arial" pitchFamily="34" charset="0"/>
              </a:rPr>
              <a:t> infection control precautions that should apply to </a:t>
            </a:r>
            <a:r>
              <a:rPr lang="en-US" sz="2800" b="1" dirty="0">
                <a:latin typeface="Arial" pitchFamily="34" charset="0"/>
                <a:cs typeface="Arial" pitchFamily="34" charset="0"/>
              </a:rPr>
              <a:t>ALL</a:t>
            </a:r>
            <a:r>
              <a:rPr lang="en-US" sz="2800" dirty="0">
                <a:latin typeface="Arial" pitchFamily="34" charset="0"/>
                <a:cs typeface="Arial" pitchFamily="34" charset="0"/>
              </a:rPr>
              <a:t> patients, in </a:t>
            </a:r>
            <a:r>
              <a:rPr lang="en-US" sz="2800" b="1" dirty="0">
                <a:latin typeface="Arial" pitchFamily="34" charset="0"/>
                <a:cs typeface="Arial" pitchFamily="34" charset="0"/>
              </a:rPr>
              <a:t>ALL</a:t>
            </a:r>
            <a:r>
              <a:rPr lang="en-US" sz="2800" dirty="0">
                <a:latin typeface="Arial" pitchFamily="34" charset="0"/>
                <a:cs typeface="Arial" pitchFamily="34" charset="0"/>
              </a:rPr>
              <a:t> healthcare settings.</a:t>
            </a:r>
          </a:p>
          <a:p>
            <a:pPr>
              <a:lnSpc>
                <a:spcPct val="90000"/>
              </a:lnSpc>
              <a:buClr>
                <a:srgbClr val="983E47"/>
              </a:buClr>
              <a:buFont typeface="Wingdings" pitchFamily="2" charset="2"/>
              <a:buChar char="§"/>
            </a:pPr>
            <a:endParaRPr lang="en-US" sz="2800" dirty="0">
              <a:latin typeface="Arial" pitchFamily="34" charset="0"/>
              <a:cs typeface="Arial" pitchFamily="34" charset="0"/>
            </a:endParaRPr>
          </a:p>
          <a:p>
            <a:pPr>
              <a:lnSpc>
                <a:spcPct val="90000"/>
              </a:lnSpc>
              <a:buClr>
                <a:srgbClr val="983E47"/>
              </a:buClr>
              <a:buFont typeface="Wingdings" pitchFamily="2" charset="2"/>
              <a:buChar char="§"/>
            </a:pPr>
            <a:r>
              <a:rPr lang="en-US" sz="2800" dirty="0">
                <a:latin typeface="Arial" pitchFamily="34" charset="0"/>
                <a:cs typeface="Arial" pitchFamily="34" charset="0"/>
              </a:rPr>
              <a:t>Designed to facilitate </a:t>
            </a:r>
            <a:r>
              <a:rPr lang="en-US" sz="2800" b="1" dirty="0">
                <a:latin typeface="Arial" pitchFamily="34" charset="0"/>
                <a:cs typeface="Arial" pitchFamily="34" charset="0"/>
              </a:rPr>
              <a:t>SAFE</a:t>
            </a:r>
            <a:r>
              <a:rPr lang="en-US" sz="2800" dirty="0">
                <a:latin typeface="Arial" pitchFamily="34" charset="0"/>
                <a:cs typeface="Arial" pitchFamily="34" charset="0"/>
              </a:rPr>
              <a:t> medical procedures.</a:t>
            </a:r>
          </a:p>
          <a:p>
            <a:pPr>
              <a:lnSpc>
                <a:spcPct val="90000"/>
              </a:lnSpc>
              <a:buClr>
                <a:srgbClr val="983E47"/>
              </a:buClr>
              <a:buFont typeface="Wingdings" pitchFamily="2" charset="2"/>
              <a:buChar char="§"/>
            </a:pPr>
            <a:endParaRPr lang="en-US" sz="2800" dirty="0">
              <a:latin typeface="Arial" pitchFamily="34" charset="0"/>
              <a:cs typeface="Arial" pitchFamily="34" charset="0"/>
            </a:endParaRPr>
          </a:p>
          <a:p>
            <a:pPr>
              <a:lnSpc>
                <a:spcPct val="90000"/>
              </a:lnSpc>
              <a:buClr>
                <a:srgbClr val="983E47"/>
              </a:buClr>
              <a:buFont typeface="Wingdings" pitchFamily="2" charset="2"/>
              <a:buChar char="§"/>
            </a:pPr>
            <a:r>
              <a:rPr lang="en-US" sz="2800" dirty="0">
                <a:latin typeface="Arial" pitchFamily="34" charset="0"/>
                <a:cs typeface="Arial" pitchFamily="34" charset="0"/>
              </a:rPr>
              <a:t>Protect patients as well as the healthcare workers.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Text Box 2"/>
          <p:cNvSpPr txBox="1">
            <a:spLocks noChangeArrowheads="1"/>
          </p:cNvSpPr>
          <p:nvPr/>
        </p:nvSpPr>
        <p:spPr bwMode="auto">
          <a:xfrm>
            <a:off x="685800" y="5165725"/>
            <a:ext cx="82296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eaLnBrk="1" hangingPunct="1">
              <a:spcBef>
                <a:spcPct val="50000"/>
              </a:spcBef>
            </a:pPr>
            <a:r>
              <a:rPr lang="en-US" altLang="en-US" sz="2600" b="0" dirty="0">
                <a:latin typeface="Arial" charset="0"/>
              </a:rPr>
              <a:t>She was progressing in the neonatal intensive care unit until she developed a bloodstream infection related to her umbilical catheter.</a:t>
            </a:r>
          </a:p>
        </p:txBody>
      </p:sp>
      <p:sp>
        <p:nvSpPr>
          <p:cNvPr id="10243" name="Text Box 3"/>
          <p:cNvSpPr txBox="1">
            <a:spLocks noChangeArrowheads="1"/>
          </p:cNvSpPr>
          <p:nvPr/>
        </p:nvSpPr>
        <p:spPr bwMode="auto">
          <a:xfrm>
            <a:off x="1371600" y="533400"/>
            <a:ext cx="6858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eaLnBrk="1" hangingPunct="1"/>
            <a:r>
              <a:rPr lang="en-US" altLang="en-US" sz="3200" b="0" dirty="0">
                <a:latin typeface="Arial" charset="0"/>
              </a:rPr>
              <a:t>A baby was born prematurely.</a:t>
            </a:r>
          </a:p>
        </p:txBody>
      </p:sp>
      <p:pic>
        <p:nvPicPr>
          <p:cNvPr id="10244" name="Picture 4" descr="nicu"/>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828800" y="1143000"/>
            <a:ext cx="5791200" cy="3898900"/>
          </a:xfrm>
          <a:noFill/>
        </p:spPr>
      </p:pic>
    </p:spTree>
    <p:custDataLst>
      <p:tags r:id="rId1"/>
    </p:custDataLst>
    <p:extLst>
      <p:ext uri="{BB962C8B-B14F-4D97-AF65-F5344CB8AC3E}">
        <p14:creationId xmlns:p14="http://schemas.microsoft.com/office/powerpoint/2010/main" val="41086588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96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6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274638"/>
            <a:ext cx="8229600" cy="1143000"/>
          </a:xfrm>
          <a:solidFill>
            <a:srgbClr val="FFC000"/>
          </a:solidFill>
        </p:spPr>
        <p:txBody>
          <a:bodyPr/>
          <a:lstStyle/>
          <a:p>
            <a:pPr algn="ctr" eaLnBrk="1" hangingPunct="1"/>
            <a:r>
              <a:rPr lang="en-US" sz="3600" b="1" dirty="0"/>
              <a:t>Standard Precautions</a:t>
            </a:r>
          </a:p>
        </p:txBody>
      </p:sp>
      <p:sp>
        <p:nvSpPr>
          <p:cNvPr id="46083" name="Rectangle 3"/>
          <p:cNvSpPr>
            <a:spLocks noGrp="1" noChangeArrowheads="1"/>
          </p:cNvSpPr>
          <p:nvPr>
            <p:ph idx="1"/>
          </p:nvPr>
        </p:nvSpPr>
        <p:spPr>
          <a:xfrm>
            <a:off x="457200" y="1600200"/>
            <a:ext cx="8229600" cy="4525963"/>
          </a:xfrm>
        </p:spPr>
        <p:txBody>
          <a:bodyPr lIns="360000" tIns="360000" rIns="360000" bIns="360000">
            <a:normAutofit fontScale="92500" lnSpcReduction="10000"/>
          </a:bodyPr>
          <a:lstStyle/>
          <a:p>
            <a:pPr algn="l" rtl="0" eaLnBrk="1" hangingPunct="1">
              <a:lnSpc>
                <a:spcPct val="90000"/>
              </a:lnSpc>
              <a:buClr>
                <a:srgbClr val="983E47"/>
              </a:buClr>
              <a:buFont typeface="Wingdings" pitchFamily="2" charset="2"/>
              <a:buChar char="§"/>
            </a:pPr>
            <a:r>
              <a:rPr lang="en-US" sz="2400" dirty="0">
                <a:latin typeface="Arial" pitchFamily="34" charset="0"/>
                <a:cs typeface="Arial" pitchFamily="34" charset="0"/>
              </a:rPr>
              <a:t>Hand hygiene.</a:t>
            </a:r>
          </a:p>
          <a:p>
            <a:pPr algn="l" rtl="0" eaLnBrk="1" hangingPunct="1">
              <a:lnSpc>
                <a:spcPct val="90000"/>
              </a:lnSpc>
              <a:buClr>
                <a:srgbClr val="983E47"/>
              </a:buClr>
              <a:buFont typeface="Wingdings" pitchFamily="2" charset="2"/>
              <a:buNone/>
            </a:pPr>
            <a:endParaRPr lang="en-US" sz="2400" dirty="0">
              <a:latin typeface="Arial" pitchFamily="34" charset="0"/>
              <a:cs typeface="Arial" pitchFamily="34" charset="0"/>
            </a:endParaRPr>
          </a:p>
          <a:p>
            <a:pPr algn="l" rtl="0" eaLnBrk="1" hangingPunct="1">
              <a:lnSpc>
                <a:spcPct val="90000"/>
              </a:lnSpc>
              <a:buClr>
                <a:srgbClr val="983E47"/>
              </a:buClr>
              <a:buFont typeface="Wingdings" pitchFamily="2" charset="2"/>
              <a:buChar char="§"/>
            </a:pPr>
            <a:r>
              <a:rPr lang="en-US" sz="2400" dirty="0">
                <a:latin typeface="Arial" pitchFamily="34" charset="0"/>
                <a:cs typeface="Arial" pitchFamily="34" charset="0"/>
              </a:rPr>
              <a:t>Use of personal protective equipments.</a:t>
            </a:r>
          </a:p>
          <a:p>
            <a:pPr algn="l" rtl="0" eaLnBrk="1" hangingPunct="1">
              <a:lnSpc>
                <a:spcPct val="90000"/>
              </a:lnSpc>
              <a:buClr>
                <a:srgbClr val="983E47"/>
              </a:buClr>
              <a:buFont typeface="Wingdings" pitchFamily="2" charset="2"/>
              <a:buNone/>
            </a:pPr>
            <a:endParaRPr lang="en-US" sz="2400" dirty="0">
              <a:latin typeface="Arial" pitchFamily="34" charset="0"/>
              <a:cs typeface="Arial" pitchFamily="34" charset="0"/>
            </a:endParaRPr>
          </a:p>
          <a:p>
            <a:pPr algn="l" rtl="0" eaLnBrk="1" hangingPunct="1">
              <a:lnSpc>
                <a:spcPct val="90000"/>
              </a:lnSpc>
              <a:buClr>
                <a:srgbClr val="983E47"/>
              </a:buClr>
              <a:buFont typeface="Wingdings" pitchFamily="2" charset="2"/>
              <a:buChar char="§"/>
            </a:pPr>
            <a:r>
              <a:rPr lang="en-US" sz="2400" dirty="0">
                <a:latin typeface="Arial" pitchFamily="34" charset="0"/>
                <a:cs typeface="Arial" pitchFamily="34" charset="0"/>
              </a:rPr>
              <a:t>Instrument reprocessing .</a:t>
            </a:r>
          </a:p>
          <a:p>
            <a:pPr algn="l" rtl="0" eaLnBrk="1" hangingPunct="1">
              <a:lnSpc>
                <a:spcPct val="90000"/>
              </a:lnSpc>
              <a:buClr>
                <a:srgbClr val="983E47"/>
              </a:buClr>
              <a:buFont typeface="Wingdings" pitchFamily="2" charset="2"/>
              <a:buNone/>
            </a:pPr>
            <a:endParaRPr lang="en-US" sz="2400" dirty="0">
              <a:latin typeface="Arial" pitchFamily="34" charset="0"/>
              <a:cs typeface="Arial" pitchFamily="34" charset="0"/>
            </a:endParaRPr>
          </a:p>
          <a:p>
            <a:pPr algn="l" rtl="0" eaLnBrk="1" hangingPunct="1">
              <a:lnSpc>
                <a:spcPct val="90000"/>
              </a:lnSpc>
              <a:buClr>
                <a:srgbClr val="983E47"/>
              </a:buClr>
              <a:buFont typeface="Wingdings" pitchFamily="2" charset="2"/>
              <a:buChar char="§"/>
            </a:pPr>
            <a:r>
              <a:rPr lang="en-US" sz="2400" dirty="0">
                <a:latin typeface="Arial" pitchFamily="34" charset="0"/>
                <a:cs typeface="Arial" pitchFamily="34" charset="0"/>
              </a:rPr>
              <a:t>Aseptic techniques.</a:t>
            </a:r>
          </a:p>
          <a:p>
            <a:pPr algn="l" rtl="0" eaLnBrk="1" hangingPunct="1">
              <a:lnSpc>
                <a:spcPct val="90000"/>
              </a:lnSpc>
              <a:buClr>
                <a:srgbClr val="983E47"/>
              </a:buClr>
              <a:buFont typeface="Wingdings" pitchFamily="2" charset="2"/>
              <a:buNone/>
            </a:pPr>
            <a:endParaRPr lang="en-US" sz="2400" dirty="0">
              <a:latin typeface="Arial" pitchFamily="34" charset="0"/>
              <a:cs typeface="Arial" pitchFamily="34" charset="0"/>
            </a:endParaRPr>
          </a:p>
          <a:p>
            <a:pPr algn="l" rtl="0" eaLnBrk="1" hangingPunct="1">
              <a:lnSpc>
                <a:spcPct val="90000"/>
              </a:lnSpc>
              <a:buClr>
                <a:srgbClr val="983E47"/>
              </a:buClr>
              <a:buFont typeface="Wingdings" pitchFamily="2" charset="2"/>
              <a:buChar char="§"/>
            </a:pPr>
            <a:r>
              <a:rPr lang="en-US" sz="2400" dirty="0">
                <a:latin typeface="Arial" pitchFamily="34" charset="0"/>
                <a:cs typeface="Arial" pitchFamily="34" charset="0"/>
              </a:rPr>
              <a:t>Environmental cleaning and disinfection.</a:t>
            </a:r>
          </a:p>
          <a:p>
            <a:pPr algn="l" rtl="0" eaLnBrk="1" hangingPunct="1">
              <a:lnSpc>
                <a:spcPct val="90000"/>
              </a:lnSpc>
              <a:buClr>
                <a:srgbClr val="983E47"/>
              </a:buClr>
              <a:buFont typeface="Wingdings" pitchFamily="2" charset="2"/>
              <a:buNone/>
            </a:pPr>
            <a:endParaRPr lang="en-US" sz="2400" dirty="0">
              <a:latin typeface="Arial" pitchFamily="34" charset="0"/>
              <a:cs typeface="Arial" pitchFamily="34" charset="0"/>
            </a:endParaRPr>
          </a:p>
          <a:p>
            <a:pPr algn="l" rtl="0" eaLnBrk="1" hangingPunct="1">
              <a:lnSpc>
                <a:spcPct val="90000"/>
              </a:lnSpc>
              <a:buClr>
                <a:srgbClr val="983E47"/>
              </a:buClr>
              <a:buFont typeface="Wingdings" pitchFamily="2" charset="2"/>
              <a:buChar char="§"/>
            </a:pPr>
            <a:r>
              <a:rPr lang="en-US" sz="2400" dirty="0">
                <a:latin typeface="Arial" pitchFamily="34" charset="0"/>
                <a:cs typeface="Arial" pitchFamily="34" charset="0"/>
              </a:rPr>
              <a:t>Waste management.</a:t>
            </a:r>
          </a:p>
          <a:p>
            <a:pPr algn="l" rtl="0" eaLnBrk="1" hangingPunct="1">
              <a:lnSpc>
                <a:spcPct val="90000"/>
              </a:lnSpc>
              <a:buClr>
                <a:srgbClr val="983E47"/>
              </a:buClr>
              <a:buFont typeface="Wingdings" pitchFamily="2" charset="2"/>
              <a:buChar char="§"/>
            </a:pPr>
            <a:endParaRPr lang="en-US"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a:solidFill>
            <a:srgbClr val="FFC000"/>
          </a:solidFill>
        </p:spPr>
        <p:txBody>
          <a:bodyPr/>
          <a:lstStyle/>
          <a:p>
            <a:pPr algn="ctr" eaLnBrk="1" hangingPunct="1"/>
            <a:r>
              <a:rPr lang="en-US" sz="3200" b="1" dirty="0"/>
              <a:t>Why</a:t>
            </a:r>
            <a:r>
              <a:rPr lang="en-US" sz="3600" b="1" dirty="0"/>
              <a:t> hand hygiene?</a:t>
            </a:r>
          </a:p>
        </p:txBody>
      </p:sp>
      <p:sp>
        <p:nvSpPr>
          <p:cNvPr id="6149" name="Rectangle 3"/>
          <p:cNvSpPr>
            <a:spLocks noGrp="1" noChangeArrowheads="1"/>
          </p:cNvSpPr>
          <p:nvPr>
            <p:ph type="body" sz="half" idx="1"/>
          </p:nvPr>
        </p:nvSpPr>
        <p:spPr>
          <a:xfrm>
            <a:off x="457200" y="1600200"/>
            <a:ext cx="8382000" cy="4530725"/>
          </a:xfrm>
        </p:spPr>
        <p:txBody>
          <a:bodyPr/>
          <a:lstStyle/>
          <a:p>
            <a:pPr algn="ctr" rtl="0" eaLnBrk="1" hangingPunct="1">
              <a:lnSpc>
                <a:spcPct val="85000"/>
              </a:lnSpc>
              <a:spcBef>
                <a:spcPct val="50000"/>
              </a:spcBef>
              <a:buFontTx/>
              <a:buNone/>
            </a:pPr>
            <a:r>
              <a:rPr lang="en-US" sz="2800" dirty="0">
                <a:latin typeface="Arial" pitchFamily="34" charset="0"/>
                <a:cs typeface="Arial" pitchFamily="34" charset="0"/>
              </a:rPr>
              <a:t>Most common modes of transmission of pathogens in the hospitals are via hands of health care workers!</a:t>
            </a:r>
          </a:p>
        </p:txBody>
      </p:sp>
      <p:sp>
        <p:nvSpPr>
          <p:cNvPr id="6150" name="Slide Number Placeholder 7"/>
          <p:cNvSpPr>
            <a:spLocks noGrp="1"/>
          </p:cNvSpPr>
          <p:nvPr>
            <p:ph type="sldNum" sz="quarter" idx="12"/>
          </p:nvPr>
        </p:nvSpPr>
        <p:spPr>
          <a:noFill/>
        </p:spPr>
        <p:txBody>
          <a:bodyPr/>
          <a:lstStyle/>
          <a:p>
            <a:fld id="{8D39AD69-9BEA-4847-8136-D386EB6C1D66}" type="slidenum">
              <a:rPr lang="en-US">
                <a:latin typeface="Arial" pitchFamily="34" charset="0"/>
                <a:cs typeface="Arial" pitchFamily="34" charset="0"/>
              </a:rPr>
              <a:pPr/>
              <a:t>31</a:t>
            </a:fld>
            <a:endParaRPr lang="en-US">
              <a:latin typeface="Arial" pitchFamily="34" charset="0"/>
              <a:cs typeface="Arial" pitchFamily="34" charset="0"/>
            </a:endParaRPr>
          </a:p>
        </p:txBody>
      </p:sp>
      <p:sp>
        <p:nvSpPr>
          <p:cNvPr id="6151" name="AutoShape 4"/>
          <p:cNvSpPr>
            <a:spLocks noChangeArrowheads="1"/>
          </p:cNvSpPr>
          <p:nvPr/>
        </p:nvSpPr>
        <p:spPr bwMode="auto">
          <a:xfrm>
            <a:off x="1828800" y="5486400"/>
            <a:ext cx="457200" cy="485775"/>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152" name="AutoShape 5"/>
          <p:cNvSpPr>
            <a:spLocks noChangeArrowheads="1"/>
          </p:cNvSpPr>
          <p:nvPr/>
        </p:nvSpPr>
        <p:spPr bwMode="auto">
          <a:xfrm>
            <a:off x="4140200" y="5486400"/>
            <a:ext cx="457200" cy="485775"/>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153" name="AutoShape 6"/>
          <p:cNvSpPr>
            <a:spLocks noChangeArrowheads="1"/>
          </p:cNvSpPr>
          <p:nvPr/>
        </p:nvSpPr>
        <p:spPr bwMode="auto">
          <a:xfrm>
            <a:off x="6781800" y="5486400"/>
            <a:ext cx="457200" cy="485775"/>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154" name="Text Box 7"/>
          <p:cNvSpPr txBox="1">
            <a:spLocks noChangeArrowheads="1"/>
          </p:cNvSpPr>
          <p:nvPr/>
        </p:nvSpPr>
        <p:spPr bwMode="auto">
          <a:xfrm>
            <a:off x="762000" y="5448300"/>
            <a:ext cx="7772400" cy="1004888"/>
          </a:xfrm>
          <a:prstGeom prst="rect">
            <a:avLst/>
          </a:prstGeom>
          <a:solidFill>
            <a:schemeClr val="bg1"/>
          </a:solidFill>
          <a:ln w="9525">
            <a:noFill/>
            <a:miter lim="800000"/>
            <a:headEnd/>
            <a:tailEnd/>
          </a:ln>
        </p:spPr>
        <p:txBody>
          <a:bodyPr>
            <a:spAutoFit/>
          </a:bodyPr>
          <a:lstStyle/>
          <a:p>
            <a:pPr eaLnBrk="0" hangingPunct="0">
              <a:spcBef>
                <a:spcPct val="50000"/>
              </a:spcBef>
            </a:pPr>
            <a:r>
              <a:rPr lang="en-US" sz="2400" b="1">
                <a:latin typeface="Times" pitchFamily="18" charset="0"/>
              </a:rPr>
              <a:t>Patient </a:t>
            </a:r>
            <a:r>
              <a:rPr lang="en-US" sz="2400">
                <a:latin typeface="Times" pitchFamily="18" charset="0"/>
              </a:rPr>
              <a:t>              </a:t>
            </a:r>
            <a:r>
              <a:rPr lang="en-US" sz="2400" b="1">
                <a:latin typeface="Times" pitchFamily="18" charset="0"/>
              </a:rPr>
              <a:t>Object</a:t>
            </a:r>
            <a:r>
              <a:rPr lang="en-US" sz="2400">
                <a:latin typeface="Times" pitchFamily="18" charset="0"/>
              </a:rPr>
              <a:t>     	     </a:t>
            </a:r>
            <a:r>
              <a:rPr lang="en-US" sz="2400" b="1">
                <a:latin typeface="Times" pitchFamily="18" charset="0"/>
              </a:rPr>
              <a:t>HCW Hands</a:t>
            </a:r>
            <a:r>
              <a:rPr lang="en-US" sz="2400">
                <a:latin typeface="Times" pitchFamily="18" charset="0"/>
              </a:rPr>
              <a:t>	</a:t>
            </a:r>
            <a:r>
              <a:rPr lang="en-US" sz="2400" b="1">
                <a:latin typeface="Times" pitchFamily="18" charset="0"/>
              </a:rPr>
              <a:t>Patient</a:t>
            </a:r>
          </a:p>
          <a:p>
            <a:pPr eaLnBrk="0" hangingPunct="0">
              <a:spcBef>
                <a:spcPct val="50000"/>
              </a:spcBef>
            </a:pPr>
            <a:r>
              <a:rPr lang="en-US" sz="2400">
                <a:latin typeface="Times" pitchFamily="18" charset="0"/>
              </a:rPr>
              <a:t>                                         </a:t>
            </a:r>
          </a:p>
        </p:txBody>
      </p:sp>
      <p:sp>
        <p:nvSpPr>
          <p:cNvPr id="6155" name="Line 8"/>
          <p:cNvSpPr>
            <a:spLocks noChangeShapeType="1"/>
          </p:cNvSpPr>
          <p:nvPr/>
        </p:nvSpPr>
        <p:spPr bwMode="auto">
          <a:xfrm>
            <a:off x="2051050" y="5734050"/>
            <a:ext cx="720725" cy="0"/>
          </a:xfrm>
          <a:prstGeom prst="line">
            <a:avLst/>
          </a:prstGeom>
          <a:noFill/>
          <a:ln w="9525">
            <a:solidFill>
              <a:schemeClr val="tx1"/>
            </a:solidFill>
            <a:round/>
            <a:headEnd/>
            <a:tailEnd type="triangle" w="med" len="med"/>
          </a:ln>
        </p:spPr>
        <p:txBody>
          <a:bodyPr/>
          <a:lstStyle/>
          <a:p>
            <a:endParaRPr lang="en-US"/>
          </a:p>
        </p:txBody>
      </p:sp>
      <p:sp>
        <p:nvSpPr>
          <p:cNvPr id="6156" name="Line 9"/>
          <p:cNvSpPr>
            <a:spLocks noChangeShapeType="1"/>
          </p:cNvSpPr>
          <p:nvPr/>
        </p:nvSpPr>
        <p:spPr bwMode="auto">
          <a:xfrm>
            <a:off x="3995738" y="5734050"/>
            <a:ext cx="720725" cy="0"/>
          </a:xfrm>
          <a:prstGeom prst="line">
            <a:avLst/>
          </a:prstGeom>
          <a:noFill/>
          <a:ln w="9525">
            <a:solidFill>
              <a:schemeClr val="tx1"/>
            </a:solidFill>
            <a:round/>
            <a:headEnd/>
            <a:tailEnd type="triangle" w="med" len="med"/>
          </a:ln>
        </p:spPr>
        <p:txBody>
          <a:bodyPr/>
          <a:lstStyle/>
          <a:p>
            <a:endParaRPr lang="en-US"/>
          </a:p>
        </p:txBody>
      </p:sp>
      <p:sp>
        <p:nvSpPr>
          <p:cNvPr id="6157" name="Line 10"/>
          <p:cNvSpPr>
            <a:spLocks noChangeShapeType="1"/>
          </p:cNvSpPr>
          <p:nvPr/>
        </p:nvSpPr>
        <p:spPr bwMode="auto">
          <a:xfrm>
            <a:off x="6659563" y="5734050"/>
            <a:ext cx="576262" cy="0"/>
          </a:xfrm>
          <a:prstGeom prst="line">
            <a:avLst/>
          </a:prstGeom>
          <a:noFill/>
          <a:ln w="9525">
            <a:solidFill>
              <a:schemeClr val="tx1"/>
            </a:solidFill>
            <a:round/>
            <a:headEnd/>
            <a:tailEnd type="triangle" w="med" len="med"/>
          </a:ln>
        </p:spPr>
        <p:txBody>
          <a:bodyPr/>
          <a:lstStyle/>
          <a:p>
            <a:endParaRPr lang="en-US"/>
          </a:p>
        </p:txBody>
      </p:sp>
      <p:grpSp>
        <p:nvGrpSpPr>
          <p:cNvPr id="2" name="Group 11"/>
          <p:cNvGrpSpPr>
            <a:grpSpLocks/>
          </p:cNvGrpSpPr>
          <p:nvPr/>
        </p:nvGrpSpPr>
        <p:grpSpPr bwMode="auto">
          <a:xfrm>
            <a:off x="611188" y="3141663"/>
            <a:ext cx="8135937" cy="2305050"/>
            <a:chOff x="340" y="2272"/>
            <a:chExt cx="5125" cy="1452"/>
          </a:xfrm>
        </p:grpSpPr>
        <p:pic>
          <p:nvPicPr>
            <p:cNvPr id="6159" name="Picture 12"/>
            <p:cNvPicPr>
              <a:picLocks noChangeAspect="1" noChangeArrowheads="1"/>
            </p:cNvPicPr>
            <p:nvPr/>
          </p:nvPicPr>
          <p:blipFill>
            <a:blip r:embed="rId4"/>
            <a:srcRect/>
            <a:stretch>
              <a:fillRect/>
            </a:stretch>
          </p:blipFill>
          <p:spPr bwMode="auto">
            <a:xfrm>
              <a:off x="2789" y="2317"/>
              <a:ext cx="1317" cy="1407"/>
            </a:xfrm>
            <a:prstGeom prst="rect">
              <a:avLst/>
            </a:prstGeom>
            <a:noFill/>
            <a:ln w="9525">
              <a:noFill/>
              <a:miter lim="800000"/>
              <a:headEnd/>
              <a:tailEnd/>
            </a:ln>
          </p:spPr>
        </p:pic>
        <p:graphicFrame>
          <p:nvGraphicFramePr>
            <p:cNvPr id="6146" name="Object 2"/>
            <p:cNvGraphicFramePr>
              <a:graphicFrameLocks noChangeAspect="1"/>
            </p:cNvGraphicFramePr>
            <p:nvPr/>
          </p:nvGraphicFramePr>
          <p:xfrm>
            <a:off x="340" y="2317"/>
            <a:ext cx="1123" cy="1105"/>
          </p:xfrm>
          <a:graphic>
            <a:graphicData uri="http://schemas.openxmlformats.org/presentationml/2006/ole">
              <mc:AlternateContent xmlns:mc="http://schemas.openxmlformats.org/markup-compatibility/2006">
                <mc:Choice xmlns:v="urn:schemas-microsoft-com:vml" Requires="v">
                  <p:oleObj spid="_x0000_s2142" name="ClipArt" r:id="rId5" imgW="1782000" imgH="1753560" progId="">
                    <p:embed/>
                  </p:oleObj>
                </mc:Choice>
                <mc:Fallback>
                  <p:oleObj name="ClipArt" r:id="rId5" imgW="1782000" imgH="1753560" progId="">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0" y="2317"/>
                          <a:ext cx="1123" cy="110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7" name="Object 3"/>
            <p:cNvGraphicFramePr>
              <a:graphicFrameLocks noChangeAspect="1"/>
            </p:cNvGraphicFramePr>
            <p:nvPr/>
          </p:nvGraphicFramePr>
          <p:xfrm>
            <a:off x="4315" y="2272"/>
            <a:ext cx="1150" cy="1248"/>
          </p:xfrm>
          <a:graphic>
            <a:graphicData uri="http://schemas.openxmlformats.org/presentationml/2006/ole">
              <mc:AlternateContent xmlns:mc="http://schemas.openxmlformats.org/markup-compatibility/2006">
                <mc:Choice xmlns:v="urn:schemas-microsoft-com:vml" Requires="v">
                  <p:oleObj spid="_x0000_s2143" name="ClipArt" r:id="rId7" imgW="1836360" imgH="1993320" progId="">
                    <p:embed/>
                  </p:oleObj>
                </mc:Choice>
                <mc:Fallback>
                  <p:oleObj name="ClipArt" r:id="rId7" imgW="1836360" imgH="1993320" progId="">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15" y="2272"/>
                          <a:ext cx="1150" cy="12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160" name="Picture 15"/>
            <p:cNvPicPr>
              <a:picLocks noChangeAspect="1" noChangeArrowheads="1"/>
            </p:cNvPicPr>
            <p:nvPr/>
          </p:nvPicPr>
          <p:blipFill>
            <a:blip r:embed="rId9"/>
            <a:srcRect/>
            <a:stretch>
              <a:fillRect/>
            </a:stretch>
          </p:blipFill>
          <p:spPr bwMode="auto">
            <a:xfrm>
              <a:off x="1610" y="2318"/>
              <a:ext cx="1134" cy="1043"/>
            </a:xfrm>
            <a:prstGeom prst="rect">
              <a:avLst/>
            </a:prstGeom>
            <a:noFill/>
            <a:ln w="9525">
              <a:noFill/>
              <a:miter lim="800000"/>
              <a:headEnd/>
              <a:tailEnd/>
            </a:ln>
          </p:spPr>
        </p:pic>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ChangeArrowheads="1"/>
          </p:cNvSpPr>
          <p:nvPr>
            <p:ph type="title"/>
          </p:nvPr>
        </p:nvSpPr>
        <p:spPr/>
        <p:txBody>
          <a:bodyPr/>
          <a:lstStyle/>
          <a:p>
            <a:pPr eaLnBrk="1" hangingPunct="1"/>
            <a:r>
              <a:rPr lang="en-US" sz="3600" b="1" dirty="0"/>
              <a:t>Goal of hand hygiene</a:t>
            </a:r>
            <a:r>
              <a:rPr lang="en-US" dirty="0"/>
              <a:t> </a:t>
            </a:r>
          </a:p>
        </p:txBody>
      </p:sp>
      <p:sp>
        <p:nvSpPr>
          <p:cNvPr id="47108" name="Rectangle 3"/>
          <p:cNvSpPr>
            <a:spLocks noGrp="1" noChangeArrowheads="1"/>
          </p:cNvSpPr>
          <p:nvPr>
            <p:ph type="body" sz="half" idx="1"/>
          </p:nvPr>
        </p:nvSpPr>
        <p:spPr>
          <a:xfrm>
            <a:off x="0" y="1412875"/>
            <a:ext cx="4530725" cy="4116388"/>
          </a:xfrm>
        </p:spPr>
        <p:txBody>
          <a:bodyPr/>
          <a:lstStyle/>
          <a:p>
            <a:pPr algn="l" rtl="0" eaLnBrk="1" hangingPunct="1">
              <a:lnSpc>
                <a:spcPct val="200000"/>
              </a:lnSpc>
              <a:buFont typeface="Wingdings" pitchFamily="2" charset="2"/>
              <a:buNone/>
            </a:pPr>
            <a:r>
              <a:rPr lang="en-US" sz="2800" dirty="0"/>
              <a:t>    Decrease the portion of Nosocomial infections spread by hand contact</a:t>
            </a:r>
          </a:p>
        </p:txBody>
      </p:sp>
      <p:pic>
        <p:nvPicPr>
          <p:cNvPr id="47109" name="Picture 5"/>
          <p:cNvPicPr>
            <a:picLocks noGrp="1" noChangeAspect="1" noChangeArrowheads="1"/>
          </p:cNvPicPr>
          <p:nvPr>
            <p:ph type="chart" sz="half" idx="2"/>
          </p:nvPr>
        </p:nvPicPr>
        <p:blipFill>
          <a:blip r:embed="rId3">
            <a:lum contrast="52000"/>
          </a:blip>
          <a:stretch>
            <a:fillRect/>
          </a:stretch>
        </p:blipFill>
        <p:spPr>
          <a:xfrm>
            <a:off x="4572000" y="2667000"/>
            <a:ext cx="4038600" cy="1098136"/>
          </a:xfrm>
          <a:noFill/>
        </p:spPr>
      </p:pic>
      <p:sp>
        <p:nvSpPr>
          <p:cNvPr id="47106" name="Slide Number Placeholder 6"/>
          <p:cNvSpPr>
            <a:spLocks noGrp="1"/>
          </p:cNvSpPr>
          <p:nvPr>
            <p:ph type="sldNum" sz="quarter" idx="12"/>
          </p:nvPr>
        </p:nvSpPr>
        <p:spPr>
          <a:noFill/>
        </p:spPr>
        <p:txBody>
          <a:bodyPr/>
          <a:lstStyle/>
          <a:p>
            <a:fld id="{9BAC3EFC-B2A4-455F-B9E4-5AAA39D80D34}" type="slidenum">
              <a:rPr lang="en-US">
                <a:latin typeface="Arial" pitchFamily="34" charset="0"/>
                <a:cs typeface="Arial" pitchFamily="34" charset="0"/>
              </a:rPr>
              <a:pPr/>
              <a:t>32</a:t>
            </a:fld>
            <a:endParaRPr lang="en-US">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8245" name="Rectangle 5"/>
          <p:cNvSpPr>
            <a:spLocks noChangeArrowheads="1"/>
          </p:cNvSpPr>
          <p:nvPr/>
        </p:nvSpPr>
        <p:spPr bwMode="auto">
          <a:xfrm>
            <a:off x="-973138" y="-1108075"/>
            <a:ext cx="10945813" cy="94329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418242" name="Picture 2" descr="FIVE MOMENTS-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263" y="658813"/>
            <a:ext cx="7600950" cy="5711825"/>
          </a:xfrm>
          <a:prstGeom prst="rect">
            <a:avLst/>
          </a:prstGeom>
          <a:noFill/>
          <a:extLst>
            <a:ext uri="{909E8E84-426E-40DD-AFC4-6F175D3DCCD1}">
              <a14:hiddenFill xmlns:a14="http://schemas.microsoft.com/office/drawing/2010/main">
                <a:solidFill>
                  <a:srgbClr val="FFFFFF"/>
                </a:solidFill>
              </a14:hiddenFill>
            </a:ext>
          </a:extLst>
        </p:spPr>
      </p:pic>
      <p:sp>
        <p:nvSpPr>
          <p:cNvPr id="1418244" name="Rectangle 4"/>
          <p:cNvSpPr>
            <a:spLocks noGrp="1" noChangeArrowheads="1"/>
          </p:cNvSpPr>
          <p:nvPr>
            <p:ph type="title"/>
          </p:nvPr>
        </p:nvSpPr>
        <p:spPr>
          <a:xfrm>
            <a:off x="-188913" y="184150"/>
            <a:ext cx="9224963" cy="652463"/>
          </a:xfrm>
        </p:spPr>
        <p:txBody>
          <a:bodyPr>
            <a:normAutofit fontScale="90000"/>
          </a:bodyPr>
          <a:lstStyle/>
          <a:p>
            <a:r>
              <a:rPr lang="en-GB" altLang="en-US" sz="4000" b="1">
                <a:solidFill>
                  <a:schemeClr val="accent2"/>
                </a:solidFill>
              </a:rPr>
              <a:t>“My 5 Moments for Hand Hygiene”</a:t>
            </a:r>
          </a:p>
        </p:txBody>
      </p:sp>
    </p:spTree>
    <p:extLst>
      <p:ext uri="{BB962C8B-B14F-4D97-AF65-F5344CB8AC3E}">
        <p14:creationId xmlns:p14="http://schemas.microsoft.com/office/powerpoint/2010/main" val="854359479"/>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57200" y="274638"/>
            <a:ext cx="8382000" cy="1143000"/>
          </a:xfrm>
        </p:spPr>
        <p:txBody>
          <a:bodyPr>
            <a:normAutofit fontScale="90000"/>
          </a:bodyPr>
          <a:lstStyle/>
          <a:p>
            <a:pPr algn="ctr" eaLnBrk="1" hangingPunct="1"/>
            <a:r>
              <a:rPr lang="en-US" sz="3600" b="1" dirty="0"/>
              <a:t>PPE Use in Healthcare Settings</a:t>
            </a:r>
            <a:br>
              <a:rPr lang="en-US" sz="3600" b="1" dirty="0"/>
            </a:br>
            <a:r>
              <a:rPr lang="en-US" sz="3600" b="1" dirty="0"/>
              <a:t>Goal</a:t>
            </a:r>
          </a:p>
        </p:txBody>
      </p:sp>
      <p:sp>
        <p:nvSpPr>
          <p:cNvPr id="63491" name="Rectangle 3"/>
          <p:cNvSpPr>
            <a:spLocks noGrp="1" noChangeArrowheads="1"/>
          </p:cNvSpPr>
          <p:nvPr>
            <p:ph idx="1"/>
          </p:nvPr>
        </p:nvSpPr>
        <p:spPr>
          <a:xfrm>
            <a:off x="457200" y="1600200"/>
            <a:ext cx="3792538" cy="4530725"/>
          </a:xfrm>
        </p:spPr>
        <p:txBody>
          <a:bodyPr/>
          <a:lstStyle/>
          <a:p>
            <a:pPr algn="l" rtl="0" eaLnBrk="1" hangingPunct="1">
              <a:buClr>
                <a:srgbClr val="CC0000"/>
              </a:buClr>
              <a:buFont typeface="Wingdings" pitchFamily="2" charset="2"/>
              <a:buChar char="§"/>
            </a:pPr>
            <a:r>
              <a:rPr lang="en-US" dirty="0">
                <a:latin typeface="Arial" pitchFamily="34" charset="0"/>
                <a:cs typeface="Arial" pitchFamily="34" charset="0"/>
              </a:rPr>
              <a:t>Improve personnel safety in the healthcare environment through appropriate use of PPE</a:t>
            </a:r>
          </a:p>
        </p:txBody>
      </p:sp>
      <p:pic>
        <p:nvPicPr>
          <p:cNvPr id="63492" name="Picture 4"/>
          <p:cNvPicPr>
            <a:picLocks noChangeAspect="1" noChangeArrowheads="1"/>
          </p:cNvPicPr>
          <p:nvPr/>
        </p:nvPicPr>
        <p:blipFill>
          <a:blip r:embed="rId3"/>
          <a:srcRect/>
          <a:stretch>
            <a:fillRect/>
          </a:stretch>
        </p:blipFill>
        <p:spPr bwMode="auto">
          <a:xfrm>
            <a:off x="4724400" y="1524000"/>
            <a:ext cx="3676650" cy="45720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normAutofit fontScale="90000"/>
          </a:bodyPr>
          <a:lstStyle/>
          <a:p>
            <a:pPr eaLnBrk="1" hangingPunct="1"/>
            <a:r>
              <a:rPr lang="en-US" sz="3600" b="1" dirty="0"/>
              <a:t>What is  Personal Protective Equipment (PPE)?</a:t>
            </a:r>
          </a:p>
        </p:txBody>
      </p:sp>
      <p:sp>
        <p:nvSpPr>
          <p:cNvPr id="64515" name="Rectangle 3"/>
          <p:cNvSpPr>
            <a:spLocks noGrp="1" noChangeArrowheads="1"/>
          </p:cNvSpPr>
          <p:nvPr>
            <p:ph idx="1"/>
          </p:nvPr>
        </p:nvSpPr>
        <p:spPr>
          <a:xfrm>
            <a:off x="457200" y="1600200"/>
            <a:ext cx="3792538" cy="4530725"/>
          </a:xfrm>
        </p:spPr>
        <p:txBody>
          <a:bodyPr/>
          <a:lstStyle/>
          <a:p>
            <a:pPr algn="l" rtl="0" eaLnBrk="1" hangingPunct="1">
              <a:buClr>
                <a:srgbClr val="CC0000"/>
              </a:buClr>
              <a:buFont typeface="Wingdings" pitchFamily="2" charset="2"/>
              <a:buChar char="§"/>
            </a:pPr>
            <a:r>
              <a:rPr lang="en-US"/>
              <a:t>Specialized clothing or equipment worn by an employee for protection against infectious diseases</a:t>
            </a:r>
          </a:p>
        </p:txBody>
      </p:sp>
      <p:pic>
        <p:nvPicPr>
          <p:cNvPr id="64516" name="Picture 4"/>
          <p:cNvPicPr>
            <a:picLocks noChangeAspect="1" noChangeArrowheads="1"/>
          </p:cNvPicPr>
          <p:nvPr/>
        </p:nvPicPr>
        <p:blipFill>
          <a:blip r:embed="rId3"/>
          <a:srcRect/>
          <a:stretch>
            <a:fillRect/>
          </a:stretch>
        </p:blipFill>
        <p:spPr bwMode="auto">
          <a:xfrm>
            <a:off x="4724400" y="1981200"/>
            <a:ext cx="3676650" cy="41148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274638"/>
            <a:ext cx="8305800" cy="1143000"/>
          </a:xfrm>
          <a:solidFill>
            <a:srgbClr val="FFC000"/>
          </a:solidFill>
        </p:spPr>
        <p:txBody>
          <a:bodyPr>
            <a:normAutofit/>
          </a:bodyPr>
          <a:lstStyle/>
          <a:p>
            <a:pPr algn="ctr" eaLnBrk="1" hangingPunct="1"/>
            <a:r>
              <a:rPr lang="en-US" sz="3200" b="1" dirty="0"/>
              <a:t>Personal Protective Equipment</a:t>
            </a:r>
          </a:p>
        </p:txBody>
      </p:sp>
      <p:sp>
        <p:nvSpPr>
          <p:cNvPr id="65539" name="Rectangle 3"/>
          <p:cNvSpPr>
            <a:spLocks noGrp="1" noChangeArrowheads="1"/>
          </p:cNvSpPr>
          <p:nvPr>
            <p:ph idx="1"/>
          </p:nvPr>
        </p:nvSpPr>
        <p:spPr>
          <a:xfrm>
            <a:off x="457200" y="1600200"/>
            <a:ext cx="8229600" cy="4749800"/>
          </a:xfrm>
        </p:spPr>
        <p:txBody>
          <a:bodyPr/>
          <a:lstStyle/>
          <a:p>
            <a:pPr algn="l" rtl="0" eaLnBrk="1" hangingPunct="1">
              <a:lnSpc>
                <a:spcPct val="90000"/>
              </a:lnSpc>
              <a:buClr>
                <a:srgbClr val="CC0000"/>
              </a:buClr>
              <a:buFont typeface="Wingdings" pitchFamily="2" charset="2"/>
              <a:buChar char="§"/>
            </a:pPr>
            <a:r>
              <a:rPr lang="en-US" sz="2800" dirty="0">
                <a:latin typeface="+mj-lt"/>
              </a:rPr>
              <a:t>Gloves – protect hands</a:t>
            </a:r>
          </a:p>
          <a:p>
            <a:pPr eaLnBrk="1" hangingPunct="1">
              <a:lnSpc>
                <a:spcPct val="90000"/>
              </a:lnSpc>
              <a:buClr>
                <a:srgbClr val="CC0000"/>
              </a:buClr>
              <a:buFont typeface="Wingdings" pitchFamily="2" charset="2"/>
              <a:buChar char="§"/>
            </a:pPr>
            <a:endParaRPr lang="en-US" sz="2800" dirty="0">
              <a:latin typeface="+mj-lt"/>
            </a:endParaRPr>
          </a:p>
          <a:p>
            <a:pPr algn="l" rtl="0" eaLnBrk="1" hangingPunct="1">
              <a:lnSpc>
                <a:spcPct val="90000"/>
              </a:lnSpc>
              <a:buClr>
                <a:srgbClr val="CC0000"/>
              </a:buClr>
              <a:buFont typeface="Wingdings" pitchFamily="2" charset="2"/>
              <a:buChar char="§"/>
            </a:pPr>
            <a:r>
              <a:rPr lang="en-US" sz="2800" dirty="0">
                <a:latin typeface="+mj-lt"/>
              </a:rPr>
              <a:t>Gowns – protect skin and/or clothing</a:t>
            </a:r>
          </a:p>
          <a:p>
            <a:pPr eaLnBrk="1" hangingPunct="1">
              <a:lnSpc>
                <a:spcPct val="90000"/>
              </a:lnSpc>
              <a:buClr>
                <a:srgbClr val="CC0000"/>
              </a:buClr>
              <a:buFont typeface="Wingdings" pitchFamily="2" charset="2"/>
              <a:buChar char="§"/>
            </a:pPr>
            <a:endParaRPr lang="en-US" sz="2800" dirty="0">
              <a:latin typeface="+mj-lt"/>
            </a:endParaRPr>
          </a:p>
          <a:p>
            <a:pPr algn="l" rtl="0" eaLnBrk="1" hangingPunct="1">
              <a:lnSpc>
                <a:spcPct val="90000"/>
              </a:lnSpc>
              <a:buClr>
                <a:srgbClr val="CC0000"/>
              </a:buClr>
              <a:buFont typeface="Wingdings" pitchFamily="2" charset="2"/>
              <a:buChar char="§"/>
            </a:pPr>
            <a:r>
              <a:rPr lang="en-US" sz="2800" dirty="0">
                <a:latin typeface="+mj-lt"/>
              </a:rPr>
              <a:t>Masks and respirators – protect mouth/nose </a:t>
            </a:r>
          </a:p>
          <a:p>
            <a:pPr eaLnBrk="1" hangingPunct="1">
              <a:lnSpc>
                <a:spcPct val="90000"/>
              </a:lnSpc>
              <a:buClr>
                <a:srgbClr val="CC0000"/>
              </a:buClr>
              <a:buFont typeface="Wingdings" pitchFamily="2" charset="2"/>
              <a:buChar char="§"/>
            </a:pPr>
            <a:endParaRPr lang="en-US" sz="2800" dirty="0">
              <a:latin typeface="+mj-lt"/>
            </a:endParaRPr>
          </a:p>
          <a:p>
            <a:pPr algn="l" rtl="0" eaLnBrk="1" hangingPunct="1">
              <a:lnSpc>
                <a:spcPct val="90000"/>
              </a:lnSpc>
              <a:buClr>
                <a:srgbClr val="CC0000"/>
              </a:buClr>
              <a:buFont typeface="Wingdings" pitchFamily="2" charset="2"/>
              <a:buChar char="§"/>
            </a:pPr>
            <a:r>
              <a:rPr lang="en-US" sz="2800" dirty="0">
                <a:latin typeface="+mj-lt"/>
              </a:rPr>
              <a:t>Goggles – protect eyes</a:t>
            </a:r>
          </a:p>
          <a:p>
            <a:pPr eaLnBrk="1" hangingPunct="1">
              <a:lnSpc>
                <a:spcPct val="90000"/>
              </a:lnSpc>
              <a:buClr>
                <a:srgbClr val="CC0000"/>
              </a:buClr>
              <a:buFont typeface="Wingdings" pitchFamily="2" charset="2"/>
              <a:buChar char="§"/>
            </a:pPr>
            <a:endParaRPr lang="en-US" sz="2800" dirty="0">
              <a:latin typeface="+mj-lt"/>
            </a:endParaRPr>
          </a:p>
          <a:p>
            <a:pPr algn="l" rtl="0" eaLnBrk="1" hangingPunct="1">
              <a:lnSpc>
                <a:spcPct val="90000"/>
              </a:lnSpc>
              <a:buClr>
                <a:srgbClr val="CC0000"/>
              </a:buClr>
              <a:buFont typeface="Wingdings" pitchFamily="2" charset="2"/>
              <a:buChar char="§"/>
            </a:pPr>
            <a:r>
              <a:rPr lang="en-US" sz="2800" dirty="0">
                <a:latin typeface="+mj-lt"/>
              </a:rPr>
              <a:t>Face shields – protect face, mouth, nose and eyes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solidFill>
            <a:srgbClr val="FFC000"/>
          </a:solidFill>
        </p:spPr>
        <p:txBody>
          <a:bodyPr/>
          <a:lstStyle/>
          <a:p>
            <a:pPr algn="ctr"/>
            <a:r>
              <a:rPr lang="en-US" dirty="0"/>
              <a:t>FACE SHIELD</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752600"/>
            <a:ext cx="382905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1752600"/>
            <a:ext cx="3276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96829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74638"/>
            <a:ext cx="8382000" cy="1143000"/>
          </a:xfrm>
          <a:solidFill>
            <a:srgbClr val="FFC000"/>
          </a:solidFill>
        </p:spPr>
        <p:txBody>
          <a:bodyPr/>
          <a:lstStyle/>
          <a:p>
            <a:pPr algn="ctr"/>
            <a:r>
              <a:rPr lang="en-US" sz="3600" b="1" dirty="0"/>
              <a:t>Aseptic techniques</a:t>
            </a:r>
          </a:p>
        </p:txBody>
      </p:sp>
      <p:sp>
        <p:nvSpPr>
          <p:cNvPr id="17411" name="Rectangle 3"/>
          <p:cNvSpPr>
            <a:spLocks noGrp="1" noChangeArrowheads="1"/>
          </p:cNvSpPr>
          <p:nvPr>
            <p:ph idx="1"/>
          </p:nvPr>
        </p:nvSpPr>
        <p:spPr/>
        <p:txBody>
          <a:bodyPr/>
          <a:lstStyle/>
          <a:p>
            <a:pPr>
              <a:lnSpc>
                <a:spcPct val="90000"/>
              </a:lnSpc>
              <a:buClr>
                <a:srgbClr val="983E47"/>
              </a:buClr>
              <a:buFont typeface="Wingdings" pitchFamily="2" charset="2"/>
              <a:buChar char="§"/>
            </a:pPr>
            <a:r>
              <a:rPr lang="en-GB" sz="2400" b="1" dirty="0">
                <a:latin typeface="Arial" pitchFamily="34" charset="0"/>
                <a:cs typeface="Arial" pitchFamily="34" charset="0"/>
              </a:rPr>
              <a:t>Aseptic</a:t>
            </a:r>
            <a:r>
              <a:rPr lang="en-GB" sz="2400" dirty="0">
                <a:latin typeface="Arial" pitchFamily="34" charset="0"/>
                <a:cs typeface="Arial" pitchFamily="34" charset="0"/>
              </a:rPr>
              <a:t> means "without microorganisms." </a:t>
            </a:r>
          </a:p>
          <a:p>
            <a:pPr>
              <a:lnSpc>
                <a:spcPct val="90000"/>
              </a:lnSpc>
              <a:buClr>
                <a:srgbClr val="983E47"/>
              </a:buClr>
              <a:buFont typeface="Wingdings" pitchFamily="2" charset="2"/>
              <a:buNone/>
            </a:pPr>
            <a:endParaRPr lang="en-GB" sz="2400" dirty="0">
              <a:latin typeface="Arial" pitchFamily="34" charset="0"/>
              <a:cs typeface="Arial" pitchFamily="34" charset="0"/>
            </a:endParaRPr>
          </a:p>
          <a:p>
            <a:pPr>
              <a:lnSpc>
                <a:spcPct val="90000"/>
              </a:lnSpc>
              <a:buClr>
                <a:srgbClr val="983E47"/>
              </a:buClr>
              <a:buFont typeface="Wingdings" pitchFamily="2" charset="2"/>
              <a:buChar char="§"/>
            </a:pPr>
            <a:r>
              <a:rPr lang="en-GB" sz="2400" b="1" dirty="0">
                <a:latin typeface="Arial" pitchFamily="34" charset="0"/>
                <a:cs typeface="Arial" pitchFamily="34" charset="0"/>
              </a:rPr>
              <a:t>Aseptic technique</a:t>
            </a:r>
            <a:r>
              <a:rPr lang="en-GB" sz="2400" dirty="0">
                <a:latin typeface="Arial" pitchFamily="34" charset="0"/>
                <a:cs typeface="Arial" pitchFamily="34" charset="0"/>
              </a:rPr>
              <a:t> refers to practices that help reduce the risk of post procedure infections in clients by decreasing the likelihood that microorganisms will enter the body during clinical procedures. </a:t>
            </a:r>
          </a:p>
          <a:p>
            <a:pPr>
              <a:lnSpc>
                <a:spcPct val="90000"/>
              </a:lnSpc>
              <a:buClr>
                <a:srgbClr val="983E47"/>
              </a:buClr>
              <a:buFont typeface="Wingdings" pitchFamily="2" charset="2"/>
              <a:buNone/>
            </a:pPr>
            <a:endParaRPr lang="en-GB" sz="2400" dirty="0">
              <a:latin typeface="Arial" pitchFamily="34" charset="0"/>
              <a:cs typeface="Arial" pitchFamily="34" charset="0"/>
            </a:endParaRPr>
          </a:p>
          <a:p>
            <a:pPr>
              <a:lnSpc>
                <a:spcPct val="90000"/>
              </a:lnSpc>
              <a:buClr>
                <a:srgbClr val="983E47"/>
              </a:buClr>
              <a:buFont typeface="Wingdings" pitchFamily="2" charset="2"/>
              <a:buChar char="§"/>
            </a:pPr>
            <a:r>
              <a:rPr lang="en-GB" sz="2400" dirty="0">
                <a:latin typeface="Arial" pitchFamily="34" charset="0"/>
                <a:cs typeface="Arial" pitchFamily="34" charset="0"/>
              </a:rPr>
              <a:t>Some of these practices are also designed to reduce service providers' risk of exposure to potentially infectious blood and tissues during clinical procedures</a:t>
            </a:r>
            <a:endParaRPr lang="en-US" sz="2400" dirty="0">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153400" cy="1143000"/>
          </a:xfrm>
          <a:solidFill>
            <a:srgbClr val="FFC000"/>
          </a:solidFill>
        </p:spPr>
        <p:txBody>
          <a:bodyPr/>
          <a:lstStyle/>
          <a:p>
            <a:pPr algn="ctr"/>
            <a:r>
              <a:rPr lang="en-US" sz="3600" b="1" dirty="0"/>
              <a:t>Instrument Reprocessing</a:t>
            </a:r>
          </a:p>
        </p:txBody>
      </p:sp>
      <p:sp>
        <p:nvSpPr>
          <p:cNvPr id="13315" name="Rectangle 3"/>
          <p:cNvSpPr>
            <a:spLocks noGrp="1" noChangeArrowheads="1"/>
          </p:cNvSpPr>
          <p:nvPr>
            <p:ph idx="1"/>
          </p:nvPr>
        </p:nvSpPr>
        <p:spPr/>
        <p:txBody>
          <a:bodyPr/>
          <a:lstStyle/>
          <a:p>
            <a:pPr>
              <a:buClr>
                <a:srgbClr val="983E47"/>
              </a:buClr>
              <a:buFont typeface="Wingdings" pitchFamily="2" charset="2"/>
              <a:buChar char="§"/>
            </a:pPr>
            <a:r>
              <a:rPr lang="en-US"/>
              <a:t> </a:t>
            </a:r>
            <a:r>
              <a:rPr lang="en-US" sz="2400"/>
              <a:t>Processing instruments used in healthcare make them safe for reuse</a:t>
            </a:r>
          </a:p>
          <a:p>
            <a:pPr>
              <a:buClr>
                <a:srgbClr val="983E47"/>
              </a:buClr>
              <a:buFont typeface="Wingdings" pitchFamily="2" charset="2"/>
              <a:buNone/>
            </a:pPr>
            <a:endParaRPr lang="en-US" sz="2400"/>
          </a:p>
          <a:p>
            <a:pPr>
              <a:buClr>
                <a:srgbClr val="983E47"/>
              </a:buClr>
              <a:buFont typeface="Wingdings" pitchFamily="2" charset="2"/>
              <a:buChar char="§"/>
            </a:pPr>
            <a:r>
              <a:rPr lang="en-US" sz="2400"/>
              <a:t>Single use items should be disposed off </a:t>
            </a:r>
          </a:p>
          <a:p>
            <a:pPr lvl="1">
              <a:buClr>
                <a:srgbClr val="983E47"/>
              </a:buClr>
              <a:buFont typeface="Wingdings" pitchFamily="2" charset="2"/>
              <a:buChar char="§"/>
            </a:pPr>
            <a:r>
              <a:rPr lang="en-US" sz="2400"/>
              <a:t>Never reprocess single use items</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2438400"/>
            <a:ext cx="2757488"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Text Box 1026"/>
          <p:cNvSpPr txBox="1">
            <a:spLocks noChangeArrowheads="1"/>
          </p:cNvSpPr>
          <p:nvPr/>
        </p:nvSpPr>
        <p:spPr bwMode="auto">
          <a:xfrm>
            <a:off x="5181600" y="2286000"/>
            <a:ext cx="3810000"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eaLnBrk="1" hangingPunct="1">
              <a:spcBef>
                <a:spcPct val="50000"/>
              </a:spcBef>
            </a:pPr>
            <a:r>
              <a:rPr lang="en-US" altLang="en-US" sz="2600" b="0" dirty="0">
                <a:latin typeface="Arial" charset="0"/>
              </a:rPr>
              <a:t>The surgery goes well but he later dies of a MRSA wound infection that developed after surgery.</a:t>
            </a:r>
          </a:p>
        </p:txBody>
      </p:sp>
      <p:sp>
        <p:nvSpPr>
          <p:cNvPr id="11267" name="Text Box 1027"/>
          <p:cNvSpPr txBox="1">
            <a:spLocks noChangeArrowheads="1"/>
          </p:cNvSpPr>
          <p:nvPr/>
        </p:nvSpPr>
        <p:spPr bwMode="auto">
          <a:xfrm>
            <a:off x="990600" y="457200"/>
            <a:ext cx="7239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hangingPunct="1">
              <a:spcBef>
                <a:spcPct val="50000"/>
              </a:spcBef>
            </a:pPr>
            <a:r>
              <a:rPr lang="en-US" altLang="en-US" sz="3200" dirty="0">
                <a:solidFill>
                  <a:srgbClr val="E69900"/>
                </a:solidFill>
                <a:latin typeface="Arial" charset="0"/>
              </a:rPr>
              <a:t>A man has open heart surgery.</a:t>
            </a:r>
          </a:p>
        </p:txBody>
      </p:sp>
      <p:pic>
        <p:nvPicPr>
          <p:cNvPr id="11268" name="Picture 1028" descr="surgery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762000" y="1066800"/>
            <a:ext cx="4146550" cy="5029200"/>
          </a:xfrm>
          <a:noFill/>
        </p:spPr>
      </p:pic>
    </p:spTree>
    <p:custDataLst>
      <p:tags r:id="rId1"/>
    </p:custDataLst>
    <p:extLst>
      <p:ext uri="{BB962C8B-B14F-4D97-AF65-F5344CB8AC3E}">
        <p14:creationId xmlns:p14="http://schemas.microsoft.com/office/powerpoint/2010/main" val="16911341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0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69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a:latin typeface="+mj-lt"/>
              </a:rPr>
              <a:t>Make sure that you understand and can help the patient follow their healthcare provider’s instructions for medication(s) and care.</a:t>
            </a:r>
          </a:p>
          <a:p>
            <a:r>
              <a:rPr lang="en-US" dirty="0">
                <a:latin typeface="+mj-lt"/>
              </a:rPr>
              <a:t>support for getting groceries, prescriptions, and other personal needs.</a:t>
            </a:r>
          </a:p>
        </p:txBody>
      </p:sp>
    </p:spTree>
    <p:extLst>
      <p:ext uri="{BB962C8B-B14F-4D97-AF65-F5344CB8AC3E}">
        <p14:creationId xmlns:p14="http://schemas.microsoft.com/office/powerpoint/2010/main" val="10259018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09600"/>
            <a:ext cx="8077200" cy="5516563"/>
          </a:xfrm>
        </p:spPr>
        <p:txBody>
          <a:bodyPr/>
          <a:lstStyle/>
          <a:p>
            <a:r>
              <a:rPr lang="en-US" dirty="0"/>
              <a:t>Monitor the patient’s symptoms. If the patient is getting sicker, call his or her healthcare provider and tell them that the patient laboratory result .</a:t>
            </a:r>
          </a:p>
          <a:p>
            <a:r>
              <a:rPr lang="en-US" dirty="0"/>
              <a:t>Household members should use a separate bedroom and bathroom.</a:t>
            </a:r>
          </a:p>
          <a:p>
            <a:r>
              <a:rPr lang="en-US" dirty="0"/>
              <a:t>Prohibit visitors.</a:t>
            </a:r>
          </a:p>
          <a:p>
            <a:r>
              <a:rPr lang="en-US" dirty="0"/>
              <a:t>Pets??.</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3352800"/>
            <a:ext cx="2595563" cy="2865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32956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28600"/>
            <a:ext cx="8153400" cy="5897563"/>
          </a:xfrm>
        </p:spPr>
        <p:txBody>
          <a:bodyPr>
            <a:normAutofit/>
          </a:bodyPr>
          <a:lstStyle/>
          <a:p>
            <a:r>
              <a:rPr lang="en-US" dirty="0"/>
              <a:t>Hand  washing repeat as necessary .</a:t>
            </a:r>
          </a:p>
          <a:p>
            <a:r>
              <a:rPr lang="en-US" dirty="0"/>
              <a:t>Pt should have mask .</a:t>
            </a:r>
          </a:p>
          <a:p>
            <a:r>
              <a:rPr lang="en-US" dirty="0"/>
              <a:t>U should wear it if dealing with fluids or pt is not wearing it because of dyspnea.</a:t>
            </a:r>
          </a:p>
          <a:p>
            <a:r>
              <a:rPr lang="en-US" dirty="0"/>
              <a:t>Dont reuse .</a:t>
            </a:r>
          </a:p>
          <a:p>
            <a:r>
              <a:rPr lang="en-US" dirty="0"/>
              <a:t>Use a  cleaning spray or wipe for surfaces.</a:t>
            </a:r>
          </a:p>
          <a:p>
            <a:r>
              <a:rPr lang="en-US" dirty="0"/>
              <a:t>Wear disposable gloves while handling soiled item.then remove  gloves and wash hands  remove mask.wash hand .remove gown wash hands wear new items.</a:t>
            </a:r>
          </a:p>
        </p:txBody>
      </p:sp>
    </p:spTree>
    <p:extLst>
      <p:ext uri="{BB962C8B-B14F-4D97-AF65-F5344CB8AC3E}">
        <p14:creationId xmlns:p14="http://schemas.microsoft.com/office/powerpoint/2010/main" val="38120248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362201"/>
            <a:ext cx="7467600" cy="1752600"/>
          </a:xfrm>
        </p:spPr>
        <p:txBody>
          <a:bodyPr/>
          <a:lstStyle/>
          <a:p>
            <a:r>
              <a:rPr lang="en-US" dirty="0"/>
              <a:t>Thank u</a:t>
            </a:r>
          </a:p>
        </p:txBody>
      </p:sp>
    </p:spTree>
    <p:extLst>
      <p:ext uri="{BB962C8B-B14F-4D97-AF65-F5344CB8AC3E}">
        <p14:creationId xmlns:p14="http://schemas.microsoft.com/office/powerpoint/2010/main" val="1660387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Text Box 2"/>
          <p:cNvSpPr txBox="1">
            <a:spLocks noChangeArrowheads="1"/>
          </p:cNvSpPr>
          <p:nvPr/>
        </p:nvSpPr>
        <p:spPr bwMode="auto">
          <a:xfrm>
            <a:off x="1143000" y="5302250"/>
            <a:ext cx="6629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eaLnBrk="1" hangingPunct="1">
              <a:spcBef>
                <a:spcPct val="50000"/>
              </a:spcBef>
            </a:pPr>
            <a:r>
              <a:rPr lang="en-US" altLang="en-US" b="0" dirty="0">
                <a:latin typeface="Arial" charset="0"/>
              </a:rPr>
              <a:t>She has lived with this unbearable infection through 6 months of relapses.</a:t>
            </a:r>
          </a:p>
        </p:txBody>
      </p:sp>
      <p:sp>
        <p:nvSpPr>
          <p:cNvPr id="12291" name="Text Box 3"/>
          <p:cNvSpPr txBox="1">
            <a:spLocks noChangeArrowheads="1"/>
          </p:cNvSpPr>
          <p:nvPr/>
        </p:nvSpPr>
        <p:spPr bwMode="auto">
          <a:xfrm>
            <a:off x="685800" y="304800"/>
            <a:ext cx="770357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algn="ctr" eaLnBrk="1" hangingPunct="1"/>
            <a:r>
              <a:rPr lang="en-US" altLang="en-US" sz="2800" b="0" dirty="0">
                <a:latin typeface="Arial" charset="0"/>
              </a:rPr>
              <a:t>lady contracts </a:t>
            </a:r>
            <a:r>
              <a:rPr lang="en-US" altLang="en-US" sz="2800" b="0" i="1" dirty="0">
                <a:latin typeface="Arial" charset="0"/>
              </a:rPr>
              <a:t>Clostridium difficile</a:t>
            </a:r>
            <a:r>
              <a:rPr lang="en-US" altLang="en-US" sz="2800" b="0" dirty="0">
                <a:latin typeface="Arial" charset="0"/>
              </a:rPr>
              <a:t> after giving birth.</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374" y="1524000"/>
            <a:ext cx="7620000"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4928199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17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0" y="0"/>
            <a:ext cx="542925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283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788" y="914400"/>
            <a:ext cx="8236836" cy="5029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1375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04800"/>
            <a:ext cx="8305800" cy="629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0203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447800"/>
            <a:ext cx="8153400" cy="512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وان 3"/>
          <p:cNvSpPr>
            <a:spLocks noGrp="1"/>
          </p:cNvSpPr>
          <p:nvPr>
            <p:ph type="title"/>
          </p:nvPr>
        </p:nvSpPr>
        <p:spPr/>
        <p:txBody>
          <a:bodyPr/>
          <a:lstStyle/>
          <a:p>
            <a:pPr algn="ctr"/>
            <a:r>
              <a:rPr lang="en-US" dirty="0"/>
              <a:t>VAP</a:t>
            </a:r>
          </a:p>
        </p:txBody>
      </p:sp>
    </p:spTree>
    <p:extLst>
      <p:ext uri="{BB962C8B-B14F-4D97-AF65-F5344CB8AC3E}">
        <p14:creationId xmlns:p14="http://schemas.microsoft.com/office/powerpoint/2010/main" val="2121739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6"/>
</p:tagLst>
</file>

<file path=ppt/tags/tag2.xml><?xml version="1.0" encoding="utf-8"?>
<p:tagLst xmlns:a="http://schemas.openxmlformats.org/drawingml/2006/main" xmlns:r="http://schemas.openxmlformats.org/officeDocument/2006/relationships" xmlns:p="http://schemas.openxmlformats.org/presentationml/2006/main">
  <p:tag name="TIMING" val="|2.6"/>
</p:tagLst>
</file>

<file path=ppt/tags/tag3.xml><?xml version="1.0" encoding="utf-8"?>
<p:tagLst xmlns:a="http://schemas.openxmlformats.org/drawingml/2006/main" xmlns:r="http://schemas.openxmlformats.org/officeDocument/2006/relationships" xmlns:p="http://schemas.openxmlformats.org/presentationml/2006/main">
  <p:tag name="TIMING" val="|4.5"/>
</p:tagLst>
</file>

<file path=ppt/theme/theme1.xml><?xml version="1.0" encoding="utf-8"?>
<a:theme xmlns:a="http://schemas.openxmlformats.org/drawingml/2006/main" name="تقنية">
  <a:themeElements>
    <a:clrScheme name="مخصص 2">
      <a:dk1>
        <a:srgbClr val="002060"/>
      </a:dk1>
      <a:lt1>
        <a:sysClr val="window" lastClr="FFFFFF"/>
      </a:lt1>
      <a:dk2>
        <a:srgbClr val="02485C"/>
      </a:dk2>
      <a:lt2>
        <a:srgbClr val="DBF5F9"/>
      </a:lt2>
      <a:accent1>
        <a:srgbClr val="009DD9"/>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كلاسيكي">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850</TotalTime>
  <Words>1444</Words>
  <Application>Microsoft Office PowerPoint</Application>
  <PresentationFormat>On-screen Show (4:3)</PresentationFormat>
  <Paragraphs>268</Paragraphs>
  <Slides>43</Slides>
  <Notes>14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3" baseType="lpstr">
      <vt:lpstr>ＭＳ Ｐゴシック</vt:lpstr>
      <vt:lpstr>Arial</vt:lpstr>
      <vt:lpstr>Calibri</vt:lpstr>
      <vt:lpstr>Monotype Sorts</vt:lpstr>
      <vt:lpstr>Times</vt:lpstr>
      <vt:lpstr>Times New Roman</vt:lpstr>
      <vt:lpstr>Wingdings</vt:lpstr>
      <vt:lpstr>Wingdings 2</vt:lpstr>
      <vt:lpstr>تقنية</vt:lpstr>
      <vt:lpstr>ClipArt</vt:lpstr>
      <vt:lpstr> NOSOCOMIAL(HEALTH CARE ASSOCIATED) INFECTIONS</vt:lpstr>
      <vt:lpstr>Definition: Healthcare-Associated Infections (HAIs)</vt:lpstr>
      <vt:lpstr>PowerPoint Presentation</vt:lpstr>
      <vt:lpstr>PowerPoint Presentation</vt:lpstr>
      <vt:lpstr>PowerPoint Presentation</vt:lpstr>
      <vt:lpstr>PowerPoint Presentation</vt:lpstr>
      <vt:lpstr>PowerPoint Presentation</vt:lpstr>
      <vt:lpstr>PowerPoint Presentation</vt:lpstr>
      <vt:lpstr>VAP</vt:lpstr>
      <vt:lpstr> </vt:lpstr>
      <vt:lpstr>Epidemiology of Nosocomial Infections </vt:lpstr>
      <vt:lpstr>Epidemiology of Nosocomial Infections </vt:lpstr>
      <vt:lpstr>Epidemiology of Nosocomial Infections </vt:lpstr>
      <vt:lpstr>1st principle of infection prevention</vt:lpstr>
      <vt:lpstr>Healthcare-Associated Urinary Tract Infection</vt:lpstr>
      <vt:lpstr>Prevention of Catheter-Associated Urinary Tract Infection (CA-UTI)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Risk factors for Ventilator-Associated Pneumonia (VAP)</vt:lpstr>
      <vt:lpstr>VAP Prevention</vt:lpstr>
      <vt:lpstr>VAP Prevention (con’t)</vt:lpstr>
      <vt:lpstr>PowerPoint Presentation</vt:lpstr>
      <vt:lpstr>PowerPoint Presentation</vt:lpstr>
      <vt:lpstr>Standard precautions</vt:lpstr>
      <vt:lpstr>Standard Precautions</vt:lpstr>
      <vt:lpstr>Why hand hygiene?</vt:lpstr>
      <vt:lpstr>Goal of hand hygiene </vt:lpstr>
      <vt:lpstr>“My 5 Moments for Hand Hygiene”</vt:lpstr>
      <vt:lpstr>PPE Use in Healthcare Settings Goal</vt:lpstr>
      <vt:lpstr>What is  Personal Protective Equipment (PPE)?</vt:lpstr>
      <vt:lpstr>Personal Protective Equipment</vt:lpstr>
      <vt:lpstr>FACE SHIELD</vt:lpstr>
      <vt:lpstr>Aseptic techniques</vt:lpstr>
      <vt:lpstr>Instrument Reprocessing</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Definitions (1)</dc:title>
  <dc:creator>lord</dc:creator>
  <cp:lastModifiedBy>SARA</cp:lastModifiedBy>
  <cp:revision>41</cp:revision>
  <dcterms:created xsi:type="dcterms:W3CDTF">2014-02-26T17:19:37Z</dcterms:created>
  <dcterms:modified xsi:type="dcterms:W3CDTF">2020-06-20T07:50:28Z</dcterms:modified>
</cp:coreProperties>
</file>