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37"/>
  </p:notesMasterIdLst>
  <p:sldIdLst>
    <p:sldId id="285" r:id="rId2"/>
    <p:sldId id="275" r:id="rId3"/>
    <p:sldId id="286" r:id="rId4"/>
    <p:sldId id="300" r:id="rId5"/>
    <p:sldId id="302" r:id="rId6"/>
    <p:sldId id="303" r:id="rId7"/>
    <p:sldId id="304" r:id="rId8"/>
    <p:sldId id="305" r:id="rId9"/>
    <p:sldId id="306" r:id="rId10"/>
    <p:sldId id="307" r:id="rId11"/>
    <p:sldId id="308" r:id="rId12"/>
    <p:sldId id="315" r:id="rId13"/>
    <p:sldId id="317" r:id="rId14"/>
    <p:sldId id="301" r:id="rId15"/>
    <p:sldId id="313" r:id="rId16"/>
    <p:sldId id="309" r:id="rId17"/>
    <p:sldId id="310" r:id="rId18"/>
    <p:sldId id="311" r:id="rId19"/>
    <p:sldId id="277" r:id="rId20"/>
    <p:sldId id="269" r:id="rId21"/>
    <p:sldId id="287" r:id="rId22"/>
    <p:sldId id="266" r:id="rId23"/>
    <p:sldId id="290" r:id="rId24"/>
    <p:sldId id="291" r:id="rId25"/>
    <p:sldId id="299" r:id="rId26"/>
    <p:sldId id="296" r:id="rId27"/>
    <p:sldId id="293" r:id="rId28"/>
    <p:sldId id="297" r:id="rId29"/>
    <p:sldId id="295" r:id="rId30"/>
    <p:sldId id="294" r:id="rId31"/>
    <p:sldId id="292" r:id="rId32"/>
    <p:sldId id="298" r:id="rId33"/>
    <p:sldId id="276" r:id="rId34"/>
    <p:sldId id="312" r:id="rId35"/>
    <p:sldId id="319" r:id="rId36"/>
  </p:sldIdLst>
  <p:sldSz cx="18288000" cy="10287000"/>
  <p:notesSz cx="6858000" cy="9144000"/>
  <p:embeddedFontLst>
    <p:embeddedFont>
      <p:font typeface="Arabic Typesetting" panose="03020402040406030203" pitchFamily="66" charset="-78"/>
      <p:regular r:id="rId38"/>
    </p:embeddedFont>
    <p:embeddedFont>
      <p:font typeface="Arimo" panose="020B0604020202020204" pitchFamily="34" charset="0"/>
      <p:regular r:id="rId39"/>
    </p:embeddedFont>
    <p:embeddedFont>
      <p:font typeface="Calibri" panose="020F0502020204030204" pitchFamily="34" charset="0"/>
      <p:regular r:id="rId40"/>
      <p:bold r:id="rId41"/>
      <p:italic r:id="rId42"/>
      <p:boldItalic r:id="rId43"/>
    </p:embeddedFont>
    <p:embeddedFont>
      <p:font typeface="Mardoto Bold" pitchFamily="2" charset="77"/>
      <p:regular r:id="rId44"/>
      <p:bold r:id="rId45"/>
    </p:embeddedFont>
    <p:embeddedFont>
      <p:font typeface="Mardoto Regular" pitchFamily="2" charset="77"/>
      <p:regular r:id="rId4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52" autoAdjust="0"/>
    <p:restoredTop sz="94764" autoAdjust="0"/>
  </p:normalViewPr>
  <p:slideViewPr>
    <p:cSldViewPr>
      <p:cViewPr varScale="1">
        <p:scale>
          <a:sx n="59" d="100"/>
          <a:sy n="59" d="100"/>
        </p:scale>
        <p:origin x="816" y="1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2.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5.fntdata"/><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font" Target="fonts/font3.fntdata"/><Relationship Id="rId45" Type="http://schemas.openxmlformats.org/officeDocument/2006/relationships/font" Target="fonts/font8.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6.fntdata"/><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1.fntdata"/><Relationship Id="rId46" Type="http://schemas.openxmlformats.org/officeDocument/2006/relationships/font" Target="fonts/font9.fntdata"/><Relationship Id="rId20" Type="http://schemas.openxmlformats.org/officeDocument/2006/relationships/slide" Target="slides/slide19.xml"/><Relationship Id="rId41"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LY"/>
          </a:p>
        </p:txBody>
      </p:sp>
      <p:sp>
        <p:nvSpPr>
          <p:cNvPr id="3" name="عنصر نائب للتاريخ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8587E126-6616-4A65-94CB-833BCBC5196A}" type="datetimeFigureOut">
              <a:rPr lang="ar-LY" smtClean="0"/>
              <a:t>14‏/3‏/1443</a:t>
            </a:fld>
            <a:endParaRPr lang="ar-LY"/>
          </a:p>
        </p:txBody>
      </p:sp>
      <p:sp>
        <p:nvSpPr>
          <p:cNvPr id="4" name="عنصر نائب لصورة الشريحة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1" anchor="ctr"/>
          <a:lstStyle/>
          <a:p>
            <a:endParaRPr lang="ar-LY"/>
          </a:p>
        </p:txBody>
      </p:sp>
      <p:sp>
        <p:nvSpPr>
          <p:cNvPr id="5" name="عنصر نائب للملاحظا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ar-LY"/>
          </a:p>
        </p:txBody>
      </p:sp>
      <p:sp>
        <p:nvSpPr>
          <p:cNvPr id="6" name="عنصر نائب للتذييل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LY"/>
          </a:p>
        </p:txBody>
      </p:sp>
      <p:sp>
        <p:nvSpPr>
          <p:cNvPr id="7" name="عنصر نائب لرقم الشريحة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E8A2D0F9-0B1E-43EE-8A94-5CA39644B372}" type="slidenum">
              <a:rPr lang="ar-LY" smtClean="0"/>
              <a:t>‹#›</a:t>
            </a:fld>
            <a:endParaRPr lang="ar-LY"/>
          </a:p>
        </p:txBody>
      </p:sp>
    </p:spTree>
    <p:extLst>
      <p:ext uri="{BB962C8B-B14F-4D97-AF65-F5344CB8AC3E}">
        <p14:creationId xmlns:p14="http://schemas.microsoft.com/office/powerpoint/2010/main" val="172584701"/>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A2D0F9-0B1E-43EE-8A94-5CA39644B372}" type="slidenum">
              <a:rPr lang="ar-LY" smtClean="0"/>
              <a:t>19</a:t>
            </a:fld>
            <a:endParaRPr lang="ar-LY"/>
          </a:p>
        </p:txBody>
      </p:sp>
    </p:spTree>
    <p:extLst>
      <p:ext uri="{BB962C8B-B14F-4D97-AF65-F5344CB8AC3E}">
        <p14:creationId xmlns:p14="http://schemas.microsoft.com/office/powerpoint/2010/main" val="30823133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A2D0F9-0B1E-43EE-8A94-5CA39644B372}" type="slidenum">
              <a:rPr lang="ar-LY" smtClean="0"/>
              <a:t>20</a:t>
            </a:fld>
            <a:endParaRPr lang="ar-LY"/>
          </a:p>
        </p:txBody>
      </p:sp>
    </p:spTree>
    <p:extLst>
      <p:ext uri="{BB962C8B-B14F-4D97-AF65-F5344CB8AC3E}">
        <p14:creationId xmlns:p14="http://schemas.microsoft.com/office/powerpoint/2010/main" val="13505156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10/20/21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10/20/21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10/20/21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us02web.zoom.us/j/83521891772" TargetMode="External"/><Relationship Id="rId3" Type="http://schemas.openxmlformats.org/officeDocument/2006/relationships/image" Target="../media/image2.svg"/><Relationship Id="rId7" Type="http://schemas.microsoft.com/office/2007/relationships/hdphoto" Target="../media/hdphoto2.wdp"/><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4.png"/><Relationship Id="rId5" Type="http://schemas.microsoft.com/office/2007/relationships/hdphoto" Target="../media/hdphoto1.wdp"/><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9.jpg"/><Relationship Id="rId5" Type="http://schemas.openxmlformats.org/officeDocument/2006/relationships/image" Target="../media/image8.sv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6.svg"/><Relationship Id="rId4" Type="http://schemas.openxmlformats.org/officeDocument/2006/relationships/image" Target="../media/image15.png"/></Relationships>
</file>

<file path=ppt/slides/_rels/slide5.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6.svg"/><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6.svg"/><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6.sv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6.svg"/><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6.svg"/><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6.svg"/><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7.jpg"/><Relationship Id="rId5" Type="http://schemas.openxmlformats.org/officeDocument/2006/relationships/image" Target="../media/image16.svg"/><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6.svg"/><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9.jpg"/><Relationship Id="rId5" Type="http://schemas.openxmlformats.org/officeDocument/2006/relationships/image" Target="../media/image16.svg"/><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6.svg"/><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6.svg"/><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6.svg"/><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6.svg"/><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6.svg"/><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25.jp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2.svg"/></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30.jp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29.svg"/><Relationship Id="rId5" Type="http://schemas.openxmlformats.org/officeDocument/2006/relationships/image" Target="../media/image28.png"/><Relationship Id="rId4" Type="http://schemas.openxmlformats.org/officeDocument/2006/relationships/image" Target="../media/image27.svg"/></Relationships>
</file>

<file path=ppt/slides/_rels/slide2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5" Type="http://schemas.microsoft.com/office/2007/relationships/hdphoto" Target="../media/hdphoto3.wdp"/><Relationship Id="rId4" Type="http://schemas.openxmlformats.org/officeDocument/2006/relationships/image" Target="../media/image31.png"/></Relationships>
</file>

<file path=ppt/slides/_rels/slide22.xml.rels><?xml version="1.0" encoding="UTF-8" standalone="yes"?>
<Relationships xmlns="http://schemas.openxmlformats.org/package/2006/relationships"><Relationship Id="rId3" Type="http://schemas.openxmlformats.org/officeDocument/2006/relationships/image" Target="../media/image33.svg"/><Relationship Id="rId7" Type="http://schemas.openxmlformats.org/officeDocument/2006/relationships/image" Target="../media/image35.jpg"/><Relationship Id="rId2" Type="http://schemas.openxmlformats.org/officeDocument/2006/relationships/image" Target="../media/image32.png"/><Relationship Id="rId1" Type="http://schemas.openxmlformats.org/officeDocument/2006/relationships/slideLayout" Target="../slideLayouts/slideLayout7.xml"/><Relationship Id="rId6" Type="http://schemas.openxmlformats.org/officeDocument/2006/relationships/image" Target="../media/image34.png"/><Relationship Id="rId5" Type="http://schemas.openxmlformats.org/officeDocument/2006/relationships/image" Target="../media/image11.svg"/><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3" Type="http://schemas.openxmlformats.org/officeDocument/2006/relationships/image" Target="../media/image33.svg"/><Relationship Id="rId7" Type="http://schemas.openxmlformats.org/officeDocument/2006/relationships/image" Target="../media/image37.jpg"/><Relationship Id="rId2" Type="http://schemas.openxmlformats.org/officeDocument/2006/relationships/image" Target="../media/image32.png"/><Relationship Id="rId1" Type="http://schemas.openxmlformats.org/officeDocument/2006/relationships/slideLayout" Target="../slideLayouts/slideLayout7.xml"/><Relationship Id="rId6" Type="http://schemas.openxmlformats.org/officeDocument/2006/relationships/image" Target="../media/image36.png"/><Relationship Id="rId5" Type="http://schemas.openxmlformats.org/officeDocument/2006/relationships/image" Target="../media/image11.svg"/><Relationship Id="rId4" Type="http://schemas.openxmlformats.org/officeDocument/2006/relationships/image" Target="../media/image10.png"/></Relationships>
</file>

<file path=ppt/slides/_rels/slide24.xml.rels><?xml version="1.0" encoding="UTF-8" standalone="yes"?>
<Relationships xmlns="http://schemas.openxmlformats.org/package/2006/relationships"><Relationship Id="rId3" Type="http://schemas.openxmlformats.org/officeDocument/2006/relationships/image" Target="../media/image33.svg"/><Relationship Id="rId7" Type="http://schemas.openxmlformats.org/officeDocument/2006/relationships/image" Target="../media/image39.jpg"/><Relationship Id="rId2" Type="http://schemas.openxmlformats.org/officeDocument/2006/relationships/image" Target="../media/image32.png"/><Relationship Id="rId1" Type="http://schemas.openxmlformats.org/officeDocument/2006/relationships/slideLayout" Target="../slideLayouts/slideLayout7.xml"/><Relationship Id="rId6" Type="http://schemas.openxmlformats.org/officeDocument/2006/relationships/image" Target="../media/image38.png"/><Relationship Id="rId5" Type="http://schemas.openxmlformats.org/officeDocument/2006/relationships/image" Target="../media/image11.svg"/><Relationship Id="rId4" Type="http://schemas.openxmlformats.org/officeDocument/2006/relationships/image" Target="../media/image10.png"/></Relationships>
</file>

<file path=ppt/slides/_rels/slide25.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2.png"/><Relationship Id="rId1" Type="http://schemas.openxmlformats.org/officeDocument/2006/relationships/slideLayout" Target="../slideLayouts/slideLayout7.xml"/><Relationship Id="rId6" Type="http://schemas.openxmlformats.org/officeDocument/2006/relationships/image" Target="../media/image40.png"/><Relationship Id="rId5" Type="http://schemas.openxmlformats.org/officeDocument/2006/relationships/image" Target="../media/image11.svg"/><Relationship Id="rId4" Type="http://schemas.openxmlformats.org/officeDocument/2006/relationships/image" Target="../media/image10.png"/></Relationships>
</file>

<file path=ppt/slides/_rels/slide26.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2.png"/><Relationship Id="rId1" Type="http://schemas.openxmlformats.org/officeDocument/2006/relationships/slideLayout" Target="../slideLayouts/slideLayout7.xml"/><Relationship Id="rId6" Type="http://schemas.openxmlformats.org/officeDocument/2006/relationships/image" Target="../media/image41.png"/><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2.png"/><Relationship Id="rId1" Type="http://schemas.openxmlformats.org/officeDocument/2006/relationships/slideLayout" Target="../slideLayouts/slideLayout7.xml"/><Relationship Id="rId6" Type="http://schemas.openxmlformats.org/officeDocument/2006/relationships/image" Target="../media/image42.png"/><Relationship Id="rId5" Type="http://schemas.openxmlformats.org/officeDocument/2006/relationships/image" Target="../media/image11.svg"/><Relationship Id="rId4" Type="http://schemas.openxmlformats.org/officeDocument/2006/relationships/image" Target="../media/image10.png"/></Relationships>
</file>

<file path=ppt/slides/_rels/slide28.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2.png"/><Relationship Id="rId1" Type="http://schemas.openxmlformats.org/officeDocument/2006/relationships/slideLayout" Target="../slideLayouts/slideLayout7.xml"/><Relationship Id="rId6" Type="http://schemas.openxmlformats.org/officeDocument/2006/relationships/image" Target="../media/image43.png"/><Relationship Id="rId5" Type="http://schemas.openxmlformats.org/officeDocument/2006/relationships/image" Target="../media/image11.svg"/><Relationship Id="rId4" Type="http://schemas.openxmlformats.org/officeDocument/2006/relationships/image" Target="../media/image10.png"/></Relationships>
</file>

<file path=ppt/slides/_rels/slide29.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2.png"/><Relationship Id="rId1" Type="http://schemas.openxmlformats.org/officeDocument/2006/relationships/slideLayout" Target="../slideLayouts/slideLayout7.xml"/><Relationship Id="rId6" Type="http://schemas.openxmlformats.org/officeDocument/2006/relationships/image" Target="../media/image44.png"/><Relationship Id="rId5" Type="http://schemas.openxmlformats.org/officeDocument/2006/relationships/image" Target="../media/image11.sv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2.png"/><Relationship Id="rId1" Type="http://schemas.openxmlformats.org/officeDocument/2006/relationships/slideLayout" Target="../slideLayouts/slideLayout7.xml"/><Relationship Id="rId6" Type="http://schemas.openxmlformats.org/officeDocument/2006/relationships/image" Target="../media/image45.png"/><Relationship Id="rId5" Type="http://schemas.openxmlformats.org/officeDocument/2006/relationships/image" Target="../media/image11.svg"/><Relationship Id="rId4" Type="http://schemas.openxmlformats.org/officeDocument/2006/relationships/image" Target="../media/image10.png"/></Relationships>
</file>

<file path=ppt/slides/_rels/slide31.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2.png"/><Relationship Id="rId1" Type="http://schemas.openxmlformats.org/officeDocument/2006/relationships/slideLayout" Target="../slideLayouts/slideLayout7.xml"/><Relationship Id="rId6" Type="http://schemas.openxmlformats.org/officeDocument/2006/relationships/image" Target="../media/image46.png"/><Relationship Id="rId5" Type="http://schemas.openxmlformats.org/officeDocument/2006/relationships/image" Target="../media/image11.svg"/><Relationship Id="rId4" Type="http://schemas.openxmlformats.org/officeDocument/2006/relationships/image" Target="../media/image10.png"/></Relationships>
</file>

<file path=ppt/slides/_rels/slide32.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2.png"/><Relationship Id="rId1" Type="http://schemas.openxmlformats.org/officeDocument/2006/relationships/slideLayout" Target="../slideLayouts/slideLayout7.xml"/><Relationship Id="rId6" Type="http://schemas.openxmlformats.org/officeDocument/2006/relationships/image" Target="../media/image47.png"/><Relationship Id="rId5" Type="http://schemas.openxmlformats.org/officeDocument/2006/relationships/image" Target="../media/image11.svg"/><Relationship Id="rId4" Type="http://schemas.openxmlformats.org/officeDocument/2006/relationships/image" Target="../media/image10.png"/></Relationships>
</file>

<file path=ppt/slides/_rels/slide33.xml.rels><?xml version="1.0" encoding="UTF-8" standalone="yes"?>
<Relationships xmlns="http://schemas.openxmlformats.org/package/2006/relationships"><Relationship Id="rId3" Type="http://schemas.openxmlformats.org/officeDocument/2006/relationships/image" Target="../media/image49.svg"/><Relationship Id="rId7" Type="http://schemas.openxmlformats.org/officeDocument/2006/relationships/image" Target="../media/image53.svg"/><Relationship Id="rId2" Type="http://schemas.openxmlformats.org/officeDocument/2006/relationships/image" Target="../media/image48.png"/><Relationship Id="rId1" Type="http://schemas.openxmlformats.org/officeDocument/2006/relationships/slideLayout" Target="../slideLayouts/slideLayout7.xml"/><Relationship Id="rId6" Type="http://schemas.openxmlformats.org/officeDocument/2006/relationships/image" Target="../media/image52.png"/><Relationship Id="rId5" Type="http://schemas.openxmlformats.org/officeDocument/2006/relationships/image" Target="../media/image51.svg"/><Relationship Id="rId4" Type="http://schemas.openxmlformats.org/officeDocument/2006/relationships/image" Target="../media/image50.png"/></Relationships>
</file>

<file path=ppt/slides/_rels/slide34.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6.svg"/><Relationship Id="rId4" Type="http://schemas.openxmlformats.org/officeDocument/2006/relationships/image" Target="../media/image15.png"/></Relationships>
</file>

<file path=ppt/slides/_rels/slide35.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6.svg"/><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6"/>
          <p:cNvSpPr txBox="1"/>
          <p:nvPr/>
        </p:nvSpPr>
        <p:spPr>
          <a:xfrm>
            <a:off x="1028700" y="1019175"/>
            <a:ext cx="9323039" cy="400050"/>
          </a:xfrm>
          <a:prstGeom prst="rect">
            <a:avLst/>
          </a:prstGeom>
        </p:spPr>
        <p:txBody>
          <a:bodyPr lIns="0" tIns="0" rIns="0" bIns="0" rtlCol="0" anchor="t">
            <a:spAutoFit/>
          </a:bodyPr>
          <a:lstStyle/>
          <a:p>
            <a:pPr>
              <a:lnSpc>
                <a:spcPts val="3120"/>
              </a:lnSpc>
            </a:pPr>
            <a:endParaRPr lang="en-US" sz="2600" dirty="0">
              <a:solidFill>
                <a:srgbClr val="FFFFFF"/>
              </a:solidFill>
              <a:latin typeface="Mardoto Bold"/>
            </a:endParaRPr>
          </a:p>
        </p:txBody>
      </p:sp>
      <p:grpSp>
        <p:nvGrpSpPr>
          <p:cNvPr id="7" name="Group 7"/>
          <p:cNvGrpSpPr/>
          <p:nvPr/>
        </p:nvGrpSpPr>
        <p:grpSpPr>
          <a:xfrm>
            <a:off x="8853949" y="2531134"/>
            <a:ext cx="8405351" cy="1739345"/>
            <a:chOff x="0" y="-66675"/>
            <a:chExt cx="11207135" cy="2319127"/>
          </a:xfrm>
        </p:grpSpPr>
        <p:sp>
          <p:nvSpPr>
            <p:cNvPr id="8" name="TextBox 8"/>
            <p:cNvSpPr txBox="1"/>
            <p:nvPr/>
          </p:nvSpPr>
          <p:spPr>
            <a:xfrm>
              <a:off x="0" y="-66675"/>
              <a:ext cx="11207135" cy="666849"/>
            </a:xfrm>
            <a:prstGeom prst="rect">
              <a:avLst/>
            </a:prstGeom>
          </p:spPr>
          <p:txBody>
            <a:bodyPr lIns="0" tIns="0" rIns="0" bIns="0" rtlCol="0" anchor="t">
              <a:spAutoFit/>
            </a:bodyPr>
            <a:lstStyle/>
            <a:p>
              <a:pPr>
                <a:lnSpc>
                  <a:spcPts val="4199"/>
                </a:lnSpc>
              </a:pPr>
              <a:endParaRPr lang="en-US" sz="2999" spc="59" dirty="0">
                <a:solidFill>
                  <a:srgbClr val="FFFFFF"/>
                </a:solidFill>
                <a:latin typeface="Mardoto Regular"/>
              </a:endParaRPr>
            </a:p>
          </p:txBody>
        </p:sp>
        <p:sp>
          <p:nvSpPr>
            <p:cNvPr id="9" name="TextBox 9"/>
            <p:cNvSpPr txBox="1"/>
            <p:nvPr/>
          </p:nvSpPr>
          <p:spPr>
            <a:xfrm>
              <a:off x="0" y="1743765"/>
              <a:ext cx="11207135" cy="508687"/>
            </a:xfrm>
            <a:prstGeom prst="rect">
              <a:avLst/>
            </a:prstGeom>
          </p:spPr>
          <p:txBody>
            <a:bodyPr lIns="0" tIns="0" rIns="0" bIns="0" rtlCol="0" anchor="t">
              <a:spAutoFit/>
            </a:bodyPr>
            <a:lstStyle/>
            <a:p>
              <a:pPr>
                <a:lnSpc>
                  <a:spcPts val="3219"/>
                </a:lnSpc>
              </a:pPr>
              <a:endParaRPr lang="en-US" sz="2299" spc="22" dirty="0">
                <a:solidFill>
                  <a:srgbClr val="FFFFFF"/>
                </a:solidFill>
                <a:latin typeface="Mardoto Regular"/>
              </a:endParaRPr>
            </a:p>
          </p:txBody>
        </p:sp>
      </p:grpSp>
      <p:grpSp>
        <p:nvGrpSpPr>
          <p:cNvPr id="10" name="Group 10"/>
          <p:cNvGrpSpPr/>
          <p:nvPr/>
        </p:nvGrpSpPr>
        <p:grpSpPr>
          <a:xfrm>
            <a:off x="8853949" y="3031271"/>
            <a:ext cx="8628254" cy="4873438"/>
            <a:chOff x="0" y="-4245464"/>
            <a:chExt cx="11504339" cy="6497915"/>
          </a:xfrm>
        </p:grpSpPr>
        <p:sp>
          <p:nvSpPr>
            <p:cNvPr id="11" name="TextBox 11"/>
            <p:cNvSpPr txBox="1"/>
            <p:nvPr/>
          </p:nvSpPr>
          <p:spPr>
            <a:xfrm>
              <a:off x="297204" y="-4245464"/>
              <a:ext cx="11207135" cy="666849"/>
            </a:xfrm>
            <a:prstGeom prst="rect">
              <a:avLst/>
            </a:prstGeom>
          </p:spPr>
          <p:txBody>
            <a:bodyPr lIns="0" tIns="0" rIns="0" bIns="0" rtlCol="0" anchor="t">
              <a:spAutoFit/>
            </a:bodyPr>
            <a:lstStyle/>
            <a:p>
              <a:pPr>
                <a:lnSpc>
                  <a:spcPts val="4199"/>
                </a:lnSpc>
              </a:pPr>
              <a:endParaRPr lang="en-US" sz="2999" spc="59" dirty="0">
                <a:solidFill>
                  <a:srgbClr val="FFFFFF"/>
                </a:solidFill>
                <a:latin typeface="Mardoto Regular"/>
              </a:endParaRPr>
            </a:p>
          </p:txBody>
        </p:sp>
        <p:sp>
          <p:nvSpPr>
            <p:cNvPr id="12" name="TextBox 12"/>
            <p:cNvSpPr txBox="1"/>
            <p:nvPr/>
          </p:nvSpPr>
          <p:spPr>
            <a:xfrm>
              <a:off x="0" y="1743764"/>
              <a:ext cx="11207135" cy="508687"/>
            </a:xfrm>
            <a:prstGeom prst="rect">
              <a:avLst/>
            </a:prstGeom>
          </p:spPr>
          <p:txBody>
            <a:bodyPr lIns="0" tIns="0" rIns="0" bIns="0" rtlCol="0" anchor="t">
              <a:spAutoFit/>
            </a:bodyPr>
            <a:lstStyle/>
            <a:p>
              <a:pPr>
                <a:lnSpc>
                  <a:spcPts val="3219"/>
                </a:lnSpc>
              </a:pPr>
              <a:endParaRPr lang="en-US" sz="2299" spc="22" dirty="0">
                <a:solidFill>
                  <a:srgbClr val="FFFFFF"/>
                </a:solidFill>
                <a:latin typeface="Mardoto Regular"/>
              </a:endParaRPr>
            </a:p>
          </p:txBody>
        </p:sp>
      </p:grpSp>
      <p:pic>
        <p:nvPicPr>
          <p:cNvPr id="14" name="Picture 2"/>
          <p:cNvPicPr>
            <a:picLocks noChangeAspect="1"/>
          </p:cNvPicPr>
          <p:nvPr/>
        </p:nvPicPr>
        <p:blipFill>
          <a:blip r:embed="rId2">
            <a:alphaModFix amt="7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 y="-2333"/>
            <a:ext cx="18288000" cy="10734942"/>
          </a:xfrm>
          <a:prstGeom prst="rect">
            <a:avLst/>
          </a:prstGeom>
        </p:spPr>
      </p:pic>
      <p:sp>
        <p:nvSpPr>
          <p:cNvPr id="13" name="مربع نص 12"/>
          <p:cNvSpPr txBox="1"/>
          <p:nvPr/>
        </p:nvSpPr>
        <p:spPr>
          <a:xfrm>
            <a:off x="10134600" y="2781202"/>
            <a:ext cx="5715000" cy="369332"/>
          </a:xfrm>
          <a:prstGeom prst="rect">
            <a:avLst/>
          </a:prstGeom>
          <a:noFill/>
        </p:spPr>
        <p:txBody>
          <a:bodyPr wrap="square" rtlCol="1">
            <a:spAutoFit/>
          </a:bodyPr>
          <a:lstStyle/>
          <a:p>
            <a:endParaRPr lang="ar-LY" dirty="0"/>
          </a:p>
        </p:txBody>
      </p:sp>
      <p:pic>
        <p:nvPicPr>
          <p:cNvPr id="4098" name="Picture 2" descr="C:\Users\Lenovo\Downloads\GRADUATION CEREMONY.png"/>
          <p:cNvPicPr>
            <a:picLocks noChangeAspect="1" noChangeArrowheads="1"/>
          </p:cNvPicPr>
          <p:nvPr/>
        </p:nvPicPr>
        <p:blipFill rotWithShape="1">
          <a:blip r:embed="rId4">
            <a:extLst>
              <a:ext uri="{BEBA8EAE-BF5A-486C-A8C5-ECC9F3942E4B}">
                <a14:imgProps xmlns:a14="http://schemas.microsoft.com/office/drawing/2010/main">
                  <a14:imgLayer r:embed="rId5">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rcRect b="23168"/>
          <a:stretch/>
        </p:blipFill>
        <p:spPr bwMode="auto">
          <a:xfrm>
            <a:off x="1" y="1419225"/>
            <a:ext cx="18434157" cy="8677275"/>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C:\Users\Lenovo\Downloads\Red Gold Drive-by College Graduation Announcement.png"/>
          <p:cNvPicPr>
            <a:picLocks noChangeAspect="1" noChangeArrowheads="1"/>
          </p:cNvPicPr>
          <p:nvPr/>
        </p:nvPicPr>
        <p:blipFill rotWithShape="1">
          <a:blip r:embed="rId6">
            <a:extLst>
              <a:ext uri="{BEBA8EAE-BF5A-486C-A8C5-ECC9F3942E4B}">
                <a14:imgProps xmlns:a14="http://schemas.microsoft.com/office/drawing/2010/main">
                  <a14:imgLayer r:embed="rId7">
                    <a14:imgEffect>
                      <a14:backgroundRemoval t="65273" b="85250" l="21605" r="70919">
                        <a14:backgroundMark x1="61300" y1="71450" x2="61300" y2="71450"/>
                      </a14:backgroundRemoval>
                    </a14:imgEffect>
                  </a14:imgLayer>
                </a14:imgProps>
              </a:ext>
              <a:ext uri="{28A0092B-C50C-407E-A947-70E740481C1C}">
                <a14:useLocalDpi xmlns:a14="http://schemas.microsoft.com/office/drawing/2010/main" val="0"/>
              </a:ext>
            </a:extLst>
          </a:blip>
          <a:srcRect l="15441" t="62776" r="22917" b="12253"/>
          <a:stretch/>
        </p:blipFill>
        <p:spPr bwMode="auto">
          <a:xfrm>
            <a:off x="6163467" y="-908948"/>
            <a:ext cx="4299724" cy="3483527"/>
          </a:xfrm>
          <a:prstGeom prst="rect">
            <a:avLst/>
          </a:prstGeom>
          <a:noFill/>
        </p:spPr>
      </p:pic>
      <p:sp>
        <p:nvSpPr>
          <p:cNvPr id="2" name="TextBox 1">
            <a:extLst>
              <a:ext uri="{FF2B5EF4-FFF2-40B4-BE49-F238E27FC236}">
                <a16:creationId xmlns:a16="http://schemas.microsoft.com/office/drawing/2014/main" id="{16B2E7D5-7821-BD46-B960-6917ADD42A42}"/>
              </a:ext>
            </a:extLst>
          </p:cNvPr>
          <p:cNvSpPr txBox="1"/>
          <p:nvPr/>
        </p:nvSpPr>
        <p:spPr>
          <a:xfrm>
            <a:off x="14020800" y="9532280"/>
            <a:ext cx="7848600" cy="1200329"/>
          </a:xfrm>
          <a:prstGeom prst="rect">
            <a:avLst/>
          </a:prstGeom>
          <a:noFill/>
        </p:spPr>
        <p:txBody>
          <a:bodyPr wrap="square" rtlCol="0">
            <a:spAutoFit/>
          </a:bodyPr>
          <a:lstStyle/>
          <a:p>
            <a:r>
              <a:rPr lang="en-US" dirty="0"/>
              <a:t>Join Zoom Meeting</a:t>
            </a:r>
          </a:p>
          <a:p>
            <a:r>
              <a:rPr lang="en-US" dirty="0">
                <a:hlinkClick r:id="rId8"/>
              </a:rPr>
              <a:t>https://us02web.zoom.us/j/83521891772</a:t>
            </a:r>
            <a:endParaRPr lang="en-US" dirty="0"/>
          </a:p>
          <a:p>
            <a:r>
              <a:rPr lang="en-US" dirty="0"/>
              <a:t>Meeting ID: 835 2189 1772</a:t>
            </a:r>
          </a:p>
          <a:p>
            <a:r>
              <a:rPr lang="en-US" dirty="0"/>
              <a:t>Passcode: 2222</a:t>
            </a:r>
          </a:p>
        </p:txBody>
      </p:sp>
    </p:spTree>
    <p:extLst>
      <p:ext uri="{BB962C8B-B14F-4D97-AF65-F5344CB8AC3E}">
        <p14:creationId xmlns:p14="http://schemas.microsoft.com/office/powerpoint/2010/main" val="8016338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flipH="1" flipV="1">
            <a:off x="-304800" y="-1011280"/>
            <a:ext cx="18830467" cy="11298280"/>
          </a:xfrm>
          <a:prstGeom prst="rect">
            <a:avLst/>
          </a:prstGeom>
        </p:spPr>
      </p:pic>
      <p:pic>
        <p:nvPicPr>
          <p:cNvPr id="3" name="Picture 3"/>
          <p:cNvPicPr>
            <a:picLocks noChangeAspect="1"/>
          </p:cNvPicPr>
          <p:nvPr/>
        </p:nvPicPr>
        <p:blipFill>
          <a:blip r:embed="rId4">
            <a:alphaModFix amt="41000"/>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0541697" y="-1885946"/>
            <a:ext cx="13411200" cy="12923520"/>
          </a:xfrm>
          <a:prstGeom prst="rect">
            <a:avLst/>
          </a:prstGeom>
        </p:spPr>
      </p:pic>
      <p:grpSp>
        <p:nvGrpSpPr>
          <p:cNvPr id="4" name="Group 4"/>
          <p:cNvGrpSpPr/>
          <p:nvPr/>
        </p:nvGrpSpPr>
        <p:grpSpPr>
          <a:xfrm>
            <a:off x="1028700" y="3962642"/>
            <a:ext cx="6220929" cy="1772047"/>
            <a:chOff x="0" y="-9525"/>
            <a:chExt cx="8294572" cy="2362729"/>
          </a:xfrm>
        </p:grpSpPr>
        <p:sp>
          <p:nvSpPr>
            <p:cNvPr id="5" name="TextBox 5"/>
            <p:cNvSpPr txBox="1"/>
            <p:nvPr/>
          </p:nvSpPr>
          <p:spPr>
            <a:xfrm>
              <a:off x="0" y="-9525"/>
              <a:ext cx="8294572" cy="1635125"/>
            </a:xfrm>
            <a:prstGeom prst="rect">
              <a:avLst/>
            </a:prstGeom>
          </p:spPr>
          <p:txBody>
            <a:bodyPr lIns="0" tIns="0" rIns="0" bIns="0" rtlCol="0" anchor="t">
              <a:spAutoFit/>
            </a:bodyPr>
            <a:lstStyle/>
            <a:p>
              <a:pPr>
                <a:lnSpc>
                  <a:spcPts val="9600"/>
                </a:lnSpc>
              </a:pPr>
              <a:endParaRPr lang="en-US" sz="8000" dirty="0">
                <a:solidFill>
                  <a:srgbClr val="FFFFFF"/>
                </a:solidFill>
                <a:latin typeface="Mardoto Bold"/>
              </a:endParaRPr>
            </a:p>
          </p:txBody>
        </p:sp>
        <p:sp>
          <p:nvSpPr>
            <p:cNvPr id="6" name="TextBox 6"/>
            <p:cNvSpPr txBox="1"/>
            <p:nvPr/>
          </p:nvSpPr>
          <p:spPr>
            <a:xfrm>
              <a:off x="0" y="1767829"/>
              <a:ext cx="8294572" cy="585375"/>
            </a:xfrm>
            <a:prstGeom prst="rect">
              <a:avLst/>
            </a:prstGeom>
          </p:spPr>
          <p:txBody>
            <a:bodyPr lIns="0" tIns="0" rIns="0" bIns="0" rtlCol="0" anchor="t">
              <a:spAutoFit/>
            </a:bodyPr>
            <a:lstStyle/>
            <a:p>
              <a:pPr>
                <a:lnSpc>
                  <a:spcPts val="4199"/>
                </a:lnSpc>
              </a:pPr>
              <a:endParaRPr lang="en-US" sz="1200" spc="24" dirty="0">
                <a:solidFill>
                  <a:srgbClr val="FFFFFF"/>
                </a:solidFill>
                <a:latin typeface="Arimo"/>
              </a:endParaRPr>
            </a:p>
          </p:txBody>
        </p:sp>
      </p:grpSp>
      <p:sp>
        <p:nvSpPr>
          <p:cNvPr id="12" name="TextBox 10"/>
          <p:cNvSpPr txBox="1"/>
          <p:nvPr/>
        </p:nvSpPr>
        <p:spPr>
          <a:xfrm>
            <a:off x="7334674" y="1257300"/>
            <a:ext cx="9924625" cy="6664645"/>
          </a:xfrm>
          <a:prstGeom prst="rect">
            <a:avLst/>
          </a:prstGeom>
        </p:spPr>
        <p:txBody>
          <a:bodyPr wrap="square" lIns="0" tIns="0" rIns="0" bIns="0" rtlCol="0" anchor="t">
            <a:spAutoFit/>
          </a:bodyPr>
          <a:lstStyle/>
          <a:p>
            <a:pPr algn="ctr" rtl="1"/>
            <a:r>
              <a:rPr lang="en-US" sz="13800" dirty="0" err="1">
                <a:solidFill>
                  <a:schemeClr val="tx2">
                    <a:lumMod val="75000"/>
                  </a:schemeClr>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كلمة</a:t>
            </a:r>
            <a:r>
              <a:rPr lang="en-US" sz="13800" dirty="0">
                <a:solidFill>
                  <a:schemeClr val="tx2">
                    <a:lumMod val="75000"/>
                  </a:schemeClr>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 </a:t>
            </a:r>
            <a:r>
              <a:rPr lang="ar-SA" sz="13800" dirty="0">
                <a:solidFill>
                  <a:schemeClr val="tx2">
                    <a:lumMod val="75000"/>
                  </a:schemeClr>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السيد الدكتور </a:t>
            </a:r>
            <a:r>
              <a:rPr lang="en-US" sz="13800" dirty="0" err="1">
                <a:solidFill>
                  <a:schemeClr val="tx2">
                    <a:lumMod val="75000"/>
                  </a:schemeClr>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رئيس</a:t>
            </a:r>
            <a:r>
              <a:rPr lang="en-US" sz="13800" dirty="0">
                <a:solidFill>
                  <a:schemeClr val="tx2">
                    <a:lumMod val="75000"/>
                  </a:schemeClr>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 </a:t>
            </a:r>
            <a:r>
              <a:rPr lang="en-US" sz="13800" dirty="0" err="1">
                <a:solidFill>
                  <a:schemeClr val="tx2">
                    <a:lumMod val="75000"/>
                  </a:schemeClr>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الجامعة</a:t>
            </a:r>
            <a:r>
              <a:rPr lang="en-US" sz="13800" dirty="0">
                <a:solidFill>
                  <a:schemeClr val="tx2">
                    <a:lumMod val="75000"/>
                  </a:schemeClr>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 </a:t>
            </a:r>
            <a:r>
              <a:rPr lang="ar-LY" sz="13800" dirty="0">
                <a:solidFill>
                  <a:schemeClr val="tx2">
                    <a:lumMod val="75000"/>
                  </a:schemeClr>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المكلف</a:t>
            </a:r>
          </a:p>
          <a:p>
            <a:pPr algn="ctr" rtl="1">
              <a:lnSpc>
                <a:spcPts val="8789"/>
              </a:lnSpc>
            </a:pPr>
            <a:endParaRPr lang="ar-LY" sz="13800" dirty="0">
              <a:solidFill>
                <a:schemeClr val="tx2">
                  <a:lumMod val="75000"/>
                </a:schemeClr>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endParaRPr>
          </a:p>
          <a:p>
            <a:pPr algn="ctr" rtl="1">
              <a:lnSpc>
                <a:spcPts val="8789"/>
              </a:lnSpc>
            </a:pPr>
            <a:r>
              <a:rPr lang="ar-LY" sz="11500" dirty="0">
                <a:solidFill>
                  <a:schemeClr val="tx2">
                    <a:lumMod val="75000"/>
                  </a:schemeClr>
                </a:solidFill>
                <a:latin typeface="Arabic Typesetting" panose="03020402040406030203" pitchFamily="66" charset="-78"/>
                <a:cs typeface="Arabic Typesetting" panose="03020402040406030203" pitchFamily="66" charset="-78"/>
              </a:rPr>
              <a:t>د. السنوسي الطاهر</a:t>
            </a:r>
            <a:r>
              <a:rPr lang="en-US" sz="11500" dirty="0">
                <a:solidFill>
                  <a:schemeClr val="tx2">
                    <a:lumMod val="75000"/>
                  </a:schemeClr>
                </a:solidFill>
                <a:latin typeface="Arabic Typesetting" panose="03020402040406030203" pitchFamily="66" charset="-78"/>
                <a:cs typeface="Arabic Typesetting" panose="03020402040406030203" pitchFamily="66" charset="-78"/>
              </a:rPr>
              <a:t> </a:t>
            </a:r>
          </a:p>
        </p:txBody>
      </p:sp>
      <p:pic>
        <p:nvPicPr>
          <p:cNvPr id="7" name="صورة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56823" y="-507884"/>
            <a:ext cx="6674413" cy="10362431"/>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C1A2A7"/>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83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3083489" y="-1537601"/>
            <a:ext cx="14167978" cy="14193785"/>
          </a:xfrm>
          <a:prstGeom prst="rect">
            <a:avLst/>
          </a:prstGeom>
        </p:spPr>
      </p:pic>
      <p:sp>
        <p:nvSpPr>
          <p:cNvPr id="5" name="TextBox 10"/>
          <p:cNvSpPr txBox="1"/>
          <p:nvPr/>
        </p:nvSpPr>
        <p:spPr>
          <a:xfrm>
            <a:off x="8396766" y="1422092"/>
            <a:ext cx="9923132" cy="7659789"/>
          </a:xfrm>
          <a:prstGeom prst="rect">
            <a:avLst/>
          </a:prstGeom>
        </p:spPr>
        <p:txBody>
          <a:bodyPr wrap="square" lIns="0" tIns="0" rIns="0" bIns="0" rtlCol="0" anchor="t">
            <a:spAutoFit/>
          </a:bodyPr>
          <a:lstStyle/>
          <a:p>
            <a:pPr algn="ctr"/>
            <a:r>
              <a:rPr lang="en-US" sz="13800" dirty="0" err="1">
                <a:solidFill>
                  <a:schemeClr val="tx2">
                    <a:lumMod val="75000"/>
                  </a:schemeClr>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كلمة</a:t>
            </a:r>
            <a:r>
              <a:rPr lang="ar-SA" sz="13800" dirty="0">
                <a:solidFill>
                  <a:schemeClr val="tx2">
                    <a:lumMod val="75000"/>
                  </a:schemeClr>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 السيدة الدكتورة</a:t>
            </a:r>
            <a:r>
              <a:rPr lang="ar-SY" sz="13800" dirty="0">
                <a:solidFill>
                  <a:schemeClr val="tx2">
                    <a:lumMod val="75000"/>
                  </a:schemeClr>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 عميد كلية الصيدلة</a:t>
            </a:r>
          </a:p>
          <a:p>
            <a:pPr algn="ctr"/>
            <a:endParaRPr lang="ar-LY" sz="13800" dirty="0">
              <a:solidFill>
                <a:schemeClr val="tx2">
                  <a:lumMod val="75000"/>
                </a:schemeClr>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endParaRPr>
          </a:p>
          <a:p>
            <a:pPr algn="ctr">
              <a:lnSpc>
                <a:spcPts val="8789"/>
              </a:lnSpc>
            </a:pPr>
            <a:r>
              <a:rPr lang="ar-LY" sz="11500" dirty="0">
                <a:solidFill>
                  <a:schemeClr val="tx2">
                    <a:lumMod val="75000"/>
                  </a:schemeClr>
                </a:solidFill>
                <a:latin typeface="Arabic Typesetting" panose="03020402040406030203" pitchFamily="66" charset="-78"/>
                <a:cs typeface="Arabic Typesetting" panose="03020402040406030203" pitchFamily="66" charset="-78"/>
              </a:rPr>
              <a:t>د. </a:t>
            </a:r>
            <a:r>
              <a:rPr lang="ar-SY" sz="11500" dirty="0">
                <a:solidFill>
                  <a:schemeClr val="tx2">
                    <a:lumMod val="75000"/>
                  </a:schemeClr>
                </a:solidFill>
                <a:latin typeface="Arabic Typesetting" panose="03020402040406030203" pitchFamily="66" charset="-78"/>
                <a:cs typeface="Arabic Typesetting" panose="03020402040406030203" pitchFamily="66" charset="-78"/>
              </a:rPr>
              <a:t>سالمة بوخطوة</a:t>
            </a:r>
            <a:endParaRPr lang="en-US" sz="11500" dirty="0">
              <a:solidFill>
                <a:schemeClr val="tx2">
                  <a:lumMod val="75000"/>
                </a:schemeClr>
              </a:solidFill>
              <a:latin typeface="Arabic Typesetting" panose="03020402040406030203" pitchFamily="66" charset="-78"/>
              <a:cs typeface="Arabic Typesetting" panose="03020402040406030203" pitchFamily="66" charset="-78"/>
            </a:endParaRPr>
          </a:p>
        </p:txBody>
      </p:sp>
      <p:sp>
        <p:nvSpPr>
          <p:cNvPr id="4" name="شكل بيضاوي 3"/>
          <p:cNvSpPr/>
          <p:nvPr/>
        </p:nvSpPr>
        <p:spPr>
          <a:xfrm>
            <a:off x="685800" y="1422092"/>
            <a:ext cx="6629400" cy="7467600"/>
          </a:xfrm>
          <a:prstGeom prst="ellipse">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Y"/>
          </a:p>
        </p:txBody>
      </p:sp>
    </p:spTree>
    <p:extLst>
      <p:ext uri="{BB962C8B-B14F-4D97-AF65-F5344CB8AC3E}">
        <p14:creationId xmlns:p14="http://schemas.microsoft.com/office/powerpoint/2010/main" val="34496735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flipH="1" flipV="1">
            <a:off x="-271234" y="-1011280"/>
            <a:ext cx="18830467" cy="11298280"/>
          </a:xfrm>
          <a:prstGeom prst="rect">
            <a:avLst/>
          </a:prstGeom>
        </p:spPr>
      </p:pic>
      <p:pic>
        <p:nvPicPr>
          <p:cNvPr id="3" name="Picture 3"/>
          <p:cNvPicPr>
            <a:picLocks noChangeAspect="1"/>
          </p:cNvPicPr>
          <p:nvPr/>
        </p:nvPicPr>
        <p:blipFill>
          <a:blip r:embed="rId4">
            <a:alphaModFix amt="49000"/>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9427780">
            <a:off x="-3202187" y="-4689248"/>
            <a:ext cx="6404373" cy="8807287"/>
          </a:xfrm>
          <a:prstGeom prst="rect">
            <a:avLst/>
          </a:prstGeom>
        </p:spPr>
      </p:pic>
      <p:grpSp>
        <p:nvGrpSpPr>
          <p:cNvPr id="4" name="Group 4"/>
          <p:cNvGrpSpPr/>
          <p:nvPr/>
        </p:nvGrpSpPr>
        <p:grpSpPr>
          <a:xfrm>
            <a:off x="1028700" y="4231723"/>
            <a:ext cx="6220929" cy="1823554"/>
            <a:chOff x="0" y="0"/>
            <a:chExt cx="8294572" cy="2431405"/>
          </a:xfrm>
        </p:grpSpPr>
        <p:sp>
          <p:nvSpPr>
            <p:cNvPr id="5" name="TextBox 5"/>
            <p:cNvSpPr txBox="1"/>
            <p:nvPr/>
          </p:nvSpPr>
          <p:spPr>
            <a:xfrm>
              <a:off x="0" y="-9525"/>
              <a:ext cx="8294572" cy="1635125"/>
            </a:xfrm>
            <a:prstGeom prst="rect">
              <a:avLst/>
            </a:prstGeom>
          </p:spPr>
          <p:txBody>
            <a:bodyPr lIns="0" tIns="0" rIns="0" bIns="0" rtlCol="0" anchor="t">
              <a:spAutoFit/>
            </a:bodyPr>
            <a:lstStyle/>
            <a:p>
              <a:pPr>
                <a:lnSpc>
                  <a:spcPts val="9600"/>
                </a:lnSpc>
              </a:pPr>
              <a:endParaRPr lang="en-US" sz="8000" dirty="0">
                <a:solidFill>
                  <a:srgbClr val="FFFFFF"/>
                </a:solidFill>
                <a:latin typeface="Mardoto Bold"/>
              </a:endParaRPr>
            </a:p>
          </p:txBody>
        </p:sp>
        <p:sp>
          <p:nvSpPr>
            <p:cNvPr id="6" name="TextBox 6"/>
            <p:cNvSpPr txBox="1"/>
            <p:nvPr/>
          </p:nvSpPr>
          <p:spPr>
            <a:xfrm>
              <a:off x="0" y="1767829"/>
              <a:ext cx="8294572" cy="663575"/>
            </a:xfrm>
            <a:prstGeom prst="rect">
              <a:avLst/>
            </a:prstGeom>
          </p:spPr>
          <p:txBody>
            <a:bodyPr lIns="0" tIns="0" rIns="0" bIns="0" rtlCol="0" anchor="t">
              <a:spAutoFit/>
            </a:bodyPr>
            <a:lstStyle/>
            <a:p>
              <a:pPr>
                <a:lnSpc>
                  <a:spcPts val="4199"/>
                </a:lnSpc>
              </a:pPr>
              <a:endParaRPr lang="en-US" sz="2999" spc="59" dirty="0">
                <a:solidFill>
                  <a:srgbClr val="FFFFFF"/>
                </a:solidFill>
                <a:latin typeface="Mardoto Regular"/>
              </a:endParaRPr>
            </a:p>
          </p:txBody>
        </p:sp>
      </p:grpSp>
      <p:sp>
        <p:nvSpPr>
          <p:cNvPr id="8" name="TextBox 7">
            <a:extLst>
              <a:ext uri="{FF2B5EF4-FFF2-40B4-BE49-F238E27FC236}">
                <a16:creationId xmlns:a16="http://schemas.microsoft.com/office/drawing/2014/main" id="{179DA905-9A32-E94F-B693-6FD79459EA0D}"/>
              </a:ext>
            </a:extLst>
          </p:cNvPr>
          <p:cNvSpPr txBox="1"/>
          <p:nvPr/>
        </p:nvSpPr>
        <p:spPr>
          <a:xfrm>
            <a:off x="-32658" y="-647700"/>
            <a:ext cx="18135600" cy="10987623"/>
          </a:xfrm>
          <a:prstGeom prst="rect">
            <a:avLst/>
          </a:prstGeom>
          <a:noFill/>
        </p:spPr>
        <p:txBody>
          <a:bodyPr wrap="square" rtlCol="0">
            <a:spAutoFit/>
          </a:bodyPr>
          <a:lstStyle/>
          <a:p>
            <a:pPr algn="r" rtl="1"/>
            <a:endParaRPr lang="en-US" sz="6000" b="1" dirty="0">
              <a:cs typeface="+mj-cs"/>
            </a:endParaRPr>
          </a:p>
          <a:p>
            <a:pPr algn="r" rtl="1"/>
            <a:r>
              <a:rPr lang="ar-SA" sz="6000" b="1" dirty="0"/>
              <a:t>السيد المحترم / رئيس الجامعة المكلف</a:t>
            </a:r>
            <a:endParaRPr lang="en-US" sz="6000" b="1" dirty="0">
              <a:cs typeface="+mj-cs"/>
            </a:endParaRPr>
          </a:p>
          <a:p>
            <a:pPr algn="r" rtl="1"/>
            <a:r>
              <a:rPr lang="ar-SA" sz="6000" b="1" dirty="0">
                <a:cs typeface="+mj-cs"/>
              </a:rPr>
              <a:t>السادة المحترمون / أعضاء مجلس الجامعة والمجلس الاكاديمي</a:t>
            </a:r>
            <a:endParaRPr lang="en-US" sz="4800" b="1" dirty="0">
              <a:cs typeface="+mj-cs"/>
            </a:endParaRPr>
          </a:p>
          <a:p>
            <a:pPr algn="r" rtl="1"/>
            <a:r>
              <a:rPr lang="ar-SA" sz="5400" b="1" dirty="0">
                <a:cs typeface="+mj-cs"/>
              </a:rPr>
              <a:t>السادة المحترمون / أعضاء مجلس كلية الصيدلة ولجان المناهج بالكلية ومكتب التعليم الصيدلي وكامل فريق العمل المميز بكلية الصيدلة</a:t>
            </a:r>
            <a:endParaRPr lang="en-US" sz="5400" b="1" dirty="0">
              <a:cs typeface="+mj-cs"/>
            </a:endParaRPr>
          </a:p>
          <a:p>
            <a:pPr algn="r" rtl="1"/>
            <a:r>
              <a:rPr lang="ar-SA" sz="4800" b="1" dirty="0">
                <a:cs typeface="+mj-cs"/>
              </a:rPr>
              <a:t> </a:t>
            </a:r>
            <a:endParaRPr lang="en-US" sz="4800" b="1" dirty="0">
              <a:cs typeface="+mj-cs"/>
            </a:endParaRPr>
          </a:p>
          <a:p>
            <a:pPr algn="just" rtl="1"/>
            <a:r>
              <a:rPr lang="ar-SA" sz="5400" b="1" dirty="0">
                <a:cs typeface="+mj-cs"/>
              </a:rPr>
              <a:t>نهنئكم جميعا بهذا المنجز الكبير والمهم، ولد كحلم وكبر بعقولكم وبأيديكم بني، سهرتم عليه إعدادا، ثم تنقيحا حتى تحول معرفة </a:t>
            </a:r>
            <a:r>
              <a:rPr lang="ar-SA" sz="5400" b="1" dirty="0" err="1">
                <a:cs typeface="+mj-cs"/>
              </a:rPr>
              <a:t>سقيتموها</a:t>
            </a:r>
            <a:r>
              <a:rPr lang="ar-SA" sz="5400" b="1" dirty="0">
                <a:cs typeface="+mj-cs"/>
              </a:rPr>
              <a:t> القوم تدريبا، واليوم حق لكم يا آل الجامعة الليبية الدولية للعلوم الطبية أن تفرحوا، بمنجز بكر لم </a:t>
            </a:r>
            <a:r>
              <a:rPr lang="ar-SA" sz="5400" b="1" dirty="0" err="1">
                <a:cs typeface="+mj-cs"/>
              </a:rPr>
              <a:t>تطأه</a:t>
            </a:r>
            <a:r>
              <a:rPr lang="ar-SA" sz="5400" b="1" dirty="0">
                <a:cs typeface="+mj-cs"/>
              </a:rPr>
              <a:t> أقدام من سبقوكم في دولتنا الحبيبة. بل كانوا </a:t>
            </a:r>
            <a:r>
              <a:rPr lang="ar-SA" sz="5400" b="1" dirty="0" err="1">
                <a:cs typeface="+mj-cs"/>
              </a:rPr>
              <a:t>بتوقفون</a:t>
            </a:r>
            <a:r>
              <a:rPr lang="ar-SA" sz="5400" b="1" dirty="0">
                <a:cs typeface="+mj-cs"/>
              </a:rPr>
              <a:t> تعجبا عند كل خطوة كبيرة أو منعطف مميز في تلك المسيرة ... حائرين من سرعة ودقة الإنجاز ولسان حالهم ان يسالوكم "كيف حققتم هذه المنجزات كلها في هذا الوقت القصير؟"</a:t>
            </a:r>
            <a:endParaRPr lang="en-US" sz="5400" b="1" dirty="0">
              <a:cs typeface="+mj-cs"/>
            </a:endParaRPr>
          </a:p>
          <a:p>
            <a:pPr marL="0" algn="r" defTabSz="914400" rtl="1" eaLnBrk="1" latinLnBrk="0" hangingPunct="1"/>
            <a:endParaRPr lang="en-US" sz="4800" b="1" dirty="0">
              <a:cs typeface="+mj-cs"/>
            </a:endParaRPr>
          </a:p>
        </p:txBody>
      </p:sp>
    </p:spTree>
    <p:extLst>
      <p:ext uri="{BB962C8B-B14F-4D97-AF65-F5344CB8AC3E}">
        <p14:creationId xmlns:p14="http://schemas.microsoft.com/office/powerpoint/2010/main" val="28471854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flipH="1" flipV="1">
            <a:off x="-271234" y="-1011280"/>
            <a:ext cx="18830467" cy="11298280"/>
          </a:xfrm>
          <a:prstGeom prst="rect">
            <a:avLst/>
          </a:prstGeom>
        </p:spPr>
      </p:pic>
      <p:pic>
        <p:nvPicPr>
          <p:cNvPr id="3" name="Picture 3"/>
          <p:cNvPicPr>
            <a:picLocks noChangeAspect="1"/>
          </p:cNvPicPr>
          <p:nvPr/>
        </p:nvPicPr>
        <p:blipFill>
          <a:blip r:embed="rId4">
            <a:alphaModFix amt="49000"/>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9427780">
            <a:off x="-3202187" y="-4689248"/>
            <a:ext cx="6404373" cy="8807287"/>
          </a:xfrm>
          <a:prstGeom prst="rect">
            <a:avLst/>
          </a:prstGeom>
        </p:spPr>
      </p:pic>
      <p:grpSp>
        <p:nvGrpSpPr>
          <p:cNvPr id="4" name="Group 4"/>
          <p:cNvGrpSpPr/>
          <p:nvPr/>
        </p:nvGrpSpPr>
        <p:grpSpPr>
          <a:xfrm>
            <a:off x="1028700" y="4231723"/>
            <a:ext cx="6220929" cy="1823554"/>
            <a:chOff x="0" y="0"/>
            <a:chExt cx="8294572" cy="2431405"/>
          </a:xfrm>
        </p:grpSpPr>
        <p:sp>
          <p:nvSpPr>
            <p:cNvPr id="5" name="TextBox 5"/>
            <p:cNvSpPr txBox="1"/>
            <p:nvPr/>
          </p:nvSpPr>
          <p:spPr>
            <a:xfrm>
              <a:off x="0" y="-9525"/>
              <a:ext cx="8294572" cy="1635125"/>
            </a:xfrm>
            <a:prstGeom prst="rect">
              <a:avLst/>
            </a:prstGeom>
          </p:spPr>
          <p:txBody>
            <a:bodyPr lIns="0" tIns="0" rIns="0" bIns="0" rtlCol="0" anchor="t">
              <a:spAutoFit/>
            </a:bodyPr>
            <a:lstStyle/>
            <a:p>
              <a:pPr>
                <a:lnSpc>
                  <a:spcPts val="9600"/>
                </a:lnSpc>
              </a:pPr>
              <a:endParaRPr lang="en-US" sz="8000" dirty="0">
                <a:solidFill>
                  <a:srgbClr val="FFFFFF"/>
                </a:solidFill>
                <a:latin typeface="Mardoto Bold"/>
              </a:endParaRPr>
            </a:p>
          </p:txBody>
        </p:sp>
        <p:sp>
          <p:nvSpPr>
            <p:cNvPr id="6" name="TextBox 6"/>
            <p:cNvSpPr txBox="1"/>
            <p:nvPr/>
          </p:nvSpPr>
          <p:spPr>
            <a:xfrm>
              <a:off x="0" y="1767829"/>
              <a:ext cx="8294572" cy="663575"/>
            </a:xfrm>
            <a:prstGeom prst="rect">
              <a:avLst/>
            </a:prstGeom>
          </p:spPr>
          <p:txBody>
            <a:bodyPr lIns="0" tIns="0" rIns="0" bIns="0" rtlCol="0" anchor="t">
              <a:spAutoFit/>
            </a:bodyPr>
            <a:lstStyle/>
            <a:p>
              <a:pPr>
                <a:lnSpc>
                  <a:spcPts val="4199"/>
                </a:lnSpc>
              </a:pPr>
              <a:endParaRPr lang="en-US" sz="2999" spc="59" dirty="0">
                <a:solidFill>
                  <a:srgbClr val="FFFFFF"/>
                </a:solidFill>
                <a:latin typeface="Mardoto Regular"/>
              </a:endParaRPr>
            </a:p>
          </p:txBody>
        </p:sp>
      </p:grpSp>
      <p:sp>
        <p:nvSpPr>
          <p:cNvPr id="8" name="TextBox 7">
            <a:extLst>
              <a:ext uri="{FF2B5EF4-FFF2-40B4-BE49-F238E27FC236}">
                <a16:creationId xmlns:a16="http://schemas.microsoft.com/office/drawing/2014/main" id="{179DA905-9A32-E94F-B693-6FD79459EA0D}"/>
              </a:ext>
            </a:extLst>
          </p:cNvPr>
          <p:cNvSpPr txBox="1"/>
          <p:nvPr/>
        </p:nvSpPr>
        <p:spPr>
          <a:xfrm>
            <a:off x="152400" y="1104900"/>
            <a:ext cx="18135600" cy="9325630"/>
          </a:xfrm>
          <a:prstGeom prst="rect">
            <a:avLst/>
          </a:prstGeom>
          <a:noFill/>
        </p:spPr>
        <p:txBody>
          <a:bodyPr wrap="square" rtlCol="0">
            <a:spAutoFit/>
          </a:bodyPr>
          <a:lstStyle/>
          <a:p>
            <a:pPr algn="just" rtl="1"/>
            <a:r>
              <a:rPr lang="ar-SA" sz="6000" b="1" dirty="0"/>
              <a:t>ولد هذا المنجز كحلم، لا بل كحقيقة تحت أصوات المدافع وشتى أنواع الأسلحة الأخرى في مبنى صغير في أحد الازقة الضيقة هناك في منطقة سيدي حسين والتي كانت في ذلك الوقت وتحديدا في العام </a:t>
            </a:r>
            <a:r>
              <a:rPr lang="en-US" sz="6000" b="1" dirty="0"/>
              <a:t>2015</a:t>
            </a:r>
            <a:r>
              <a:rPr lang="ar-SA" sz="6000" b="1" dirty="0" err="1"/>
              <a:t>م</a:t>
            </a:r>
            <a:r>
              <a:rPr lang="ar-SA" sz="6000" b="1" dirty="0"/>
              <a:t>، لا تبعد سوى امتار قليلة عن الجاهلين المغرضين وحقدهم على مدينتنا الحبيبة بنغازي وعلي جامعتنا الشامخة والابية "الجامعة الليبية الدولية للعلوم الطبية" ... ذلك المبني الذي احتضن على صغره طموحاتنا الكبيرة. ولد حلمنا كحقيقة تصرخ لا خوفا من أصوات طبول الحرب، بل تشبثا بمولد حياة جديدة تحمل برنامجا جديدا انفردنا به في وطننا الغالي. كنا خلال مسيرتنا ندرك جيدا أين نقف وأين يقف البقية من أصنام عائقا بين </a:t>
            </a:r>
            <a:r>
              <a:rPr lang="ar-SA" sz="6000" b="1" dirty="0" err="1"/>
              <a:t>مريديها</a:t>
            </a:r>
            <a:r>
              <a:rPr lang="ar-SA" sz="6000" b="1" dirty="0"/>
              <a:t> وانعتاق ارواحهم.</a:t>
            </a:r>
            <a:endParaRPr lang="en-US" sz="6000" b="1" dirty="0"/>
          </a:p>
        </p:txBody>
      </p:sp>
      <p:sp>
        <p:nvSpPr>
          <p:cNvPr id="7" name="TextBox 6">
            <a:extLst>
              <a:ext uri="{FF2B5EF4-FFF2-40B4-BE49-F238E27FC236}">
                <a16:creationId xmlns:a16="http://schemas.microsoft.com/office/drawing/2014/main" id="{DF7B47F8-5BE8-BD40-9624-1AAE9ECEC178}"/>
              </a:ext>
            </a:extLst>
          </p:cNvPr>
          <p:cNvSpPr txBox="1"/>
          <p:nvPr/>
        </p:nvSpPr>
        <p:spPr>
          <a:xfrm>
            <a:off x="4800600" y="-83760"/>
            <a:ext cx="12649200" cy="1569660"/>
          </a:xfrm>
          <a:prstGeom prst="rect">
            <a:avLst/>
          </a:prstGeom>
          <a:noFill/>
        </p:spPr>
        <p:txBody>
          <a:bodyPr wrap="square" rtlCol="0">
            <a:spAutoFit/>
          </a:bodyPr>
          <a:lstStyle/>
          <a:p>
            <a:r>
              <a:rPr lang="ar-SA" sz="9600" b="1" dirty="0">
                <a:solidFill>
                  <a:srgbClr val="FFC000"/>
                </a:solidFill>
              </a:rPr>
              <a:t>الجامعة والقائمون عليها</a:t>
            </a:r>
            <a:endParaRPr lang="en-US" sz="9600" b="1" dirty="0">
              <a:solidFill>
                <a:srgbClr val="FFC000"/>
              </a:solidFill>
            </a:endParaRPr>
          </a:p>
        </p:txBody>
      </p:sp>
    </p:spTree>
    <p:extLst>
      <p:ext uri="{BB962C8B-B14F-4D97-AF65-F5344CB8AC3E}">
        <p14:creationId xmlns:p14="http://schemas.microsoft.com/office/powerpoint/2010/main" val="39580352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flipH="1" flipV="1">
            <a:off x="-271234" y="-1181100"/>
            <a:ext cx="18830467" cy="11298280"/>
          </a:xfrm>
          <a:prstGeom prst="rect">
            <a:avLst/>
          </a:prstGeom>
        </p:spPr>
      </p:pic>
      <p:pic>
        <p:nvPicPr>
          <p:cNvPr id="3" name="Picture 3"/>
          <p:cNvPicPr>
            <a:picLocks noChangeAspect="1"/>
          </p:cNvPicPr>
          <p:nvPr/>
        </p:nvPicPr>
        <p:blipFill>
          <a:blip r:embed="rId4">
            <a:alphaModFix amt="49000"/>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9427780">
            <a:off x="-3202187" y="-4689248"/>
            <a:ext cx="6404373" cy="8807287"/>
          </a:xfrm>
          <a:prstGeom prst="rect">
            <a:avLst/>
          </a:prstGeom>
        </p:spPr>
      </p:pic>
      <p:grpSp>
        <p:nvGrpSpPr>
          <p:cNvPr id="4" name="Group 4"/>
          <p:cNvGrpSpPr/>
          <p:nvPr/>
        </p:nvGrpSpPr>
        <p:grpSpPr>
          <a:xfrm>
            <a:off x="1028700" y="4231723"/>
            <a:ext cx="6220929" cy="1823554"/>
            <a:chOff x="0" y="0"/>
            <a:chExt cx="8294572" cy="2431405"/>
          </a:xfrm>
        </p:grpSpPr>
        <p:sp>
          <p:nvSpPr>
            <p:cNvPr id="5" name="TextBox 5"/>
            <p:cNvSpPr txBox="1"/>
            <p:nvPr/>
          </p:nvSpPr>
          <p:spPr>
            <a:xfrm>
              <a:off x="0" y="-9525"/>
              <a:ext cx="8294572" cy="1635125"/>
            </a:xfrm>
            <a:prstGeom prst="rect">
              <a:avLst/>
            </a:prstGeom>
          </p:spPr>
          <p:txBody>
            <a:bodyPr lIns="0" tIns="0" rIns="0" bIns="0" rtlCol="0" anchor="t">
              <a:spAutoFit/>
            </a:bodyPr>
            <a:lstStyle/>
            <a:p>
              <a:pPr>
                <a:lnSpc>
                  <a:spcPts val="9600"/>
                </a:lnSpc>
              </a:pPr>
              <a:endParaRPr lang="en-US" sz="8000" dirty="0">
                <a:solidFill>
                  <a:srgbClr val="FFFFFF"/>
                </a:solidFill>
                <a:latin typeface="Mardoto Bold"/>
              </a:endParaRPr>
            </a:p>
          </p:txBody>
        </p:sp>
        <p:sp>
          <p:nvSpPr>
            <p:cNvPr id="6" name="TextBox 6"/>
            <p:cNvSpPr txBox="1"/>
            <p:nvPr/>
          </p:nvSpPr>
          <p:spPr>
            <a:xfrm>
              <a:off x="0" y="1767829"/>
              <a:ext cx="8294572" cy="663575"/>
            </a:xfrm>
            <a:prstGeom prst="rect">
              <a:avLst/>
            </a:prstGeom>
          </p:spPr>
          <p:txBody>
            <a:bodyPr lIns="0" tIns="0" rIns="0" bIns="0" rtlCol="0" anchor="t">
              <a:spAutoFit/>
            </a:bodyPr>
            <a:lstStyle/>
            <a:p>
              <a:pPr>
                <a:lnSpc>
                  <a:spcPts val="4199"/>
                </a:lnSpc>
              </a:pPr>
              <a:endParaRPr lang="en-US" sz="2999" spc="59" dirty="0">
                <a:solidFill>
                  <a:srgbClr val="FFFFFF"/>
                </a:solidFill>
                <a:latin typeface="Mardoto Regular"/>
              </a:endParaRPr>
            </a:p>
          </p:txBody>
        </p:sp>
      </p:grpSp>
      <p:sp>
        <p:nvSpPr>
          <p:cNvPr id="8" name="TextBox 7">
            <a:extLst>
              <a:ext uri="{FF2B5EF4-FFF2-40B4-BE49-F238E27FC236}">
                <a16:creationId xmlns:a16="http://schemas.microsoft.com/office/drawing/2014/main" id="{179DA905-9A32-E94F-B693-6FD79459EA0D}"/>
              </a:ext>
            </a:extLst>
          </p:cNvPr>
          <p:cNvSpPr txBox="1"/>
          <p:nvPr/>
        </p:nvSpPr>
        <p:spPr>
          <a:xfrm>
            <a:off x="3407229" y="1666399"/>
            <a:ext cx="14859000" cy="8125301"/>
          </a:xfrm>
          <a:prstGeom prst="rect">
            <a:avLst/>
          </a:prstGeom>
          <a:noFill/>
        </p:spPr>
        <p:txBody>
          <a:bodyPr wrap="square" rtlCol="0">
            <a:spAutoFit/>
          </a:bodyPr>
          <a:lstStyle/>
          <a:p>
            <a:pPr algn="just" rtl="1"/>
            <a:r>
              <a:rPr lang="ar-SA" sz="5400" b="1" dirty="0"/>
              <a:t>إدارة جامعتنا الفتية: تؤمن بالأرقام والإحصاءات التي لا تكذب ولا تجامل والمعايير والقياسات التي هي السبيل لإثبات عين الحقيقة وصولا الى الحلم ..</a:t>
            </a:r>
          </a:p>
          <a:p>
            <a:pPr algn="just" rtl="1"/>
            <a:r>
              <a:rPr lang="ar-SA" sz="5400" b="1" dirty="0"/>
              <a:t> </a:t>
            </a:r>
          </a:p>
          <a:p>
            <a:pPr algn="just" rtl="1"/>
            <a:r>
              <a:rPr lang="ar-SA" sz="5400" b="1" dirty="0"/>
              <a:t>إدارة جامعة داعمة بكل ما تحمل الكلمة من معني. إدارة جامعة منحت القائمين على الكلية وبرنامجها المميز، الدعم الكامل والصلاحيات اللازمة وجميع متطلبات الوصول الى الانجاز. </a:t>
            </a:r>
          </a:p>
          <a:p>
            <a:pPr algn="ctr" rtl="1"/>
            <a:endParaRPr lang="ar-SA" sz="7200" b="1" dirty="0"/>
          </a:p>
          <a:p>
            <a:pPr algn="ctr" rtl="1"/>
            <a:r>
              <a:rPr lang="ar-SA" sz="7200" b="1" dirty="0"/>
              <a:t>لكم منا كل التقدير والاكبار</a:t>
            </a:r>
            <a:endParaRPr lang="en-US" sz="7200" b="1" dirty="0"/>
          </a:p>
        </p:txBody>
      </p:sp>
      <p:sp>
        <p:nvSpPr>
          <p:cNvPr id="9" name="TextBox 8">
            <a:extLst>
              <a:ext uri="{FF2B5EF4-FFF2-40B4-BE49-F238E27FC236}">
                <a16:creationId xmlns:a16="http://schemas.microsoft.com/office/drawing/2014/main" id="{C7431E01-E8FB-C041-AF20-B1C21F1EA519}"/>
              </a:ext>
            </a:extLst>
          </p:cNvPr>
          <p:cNvSpPr txBox="1"/>
          <p:nvPr/>
        </p:nvSpPr>
        <p:spPr>
          <a:xfrm>
            <a:off x="7249629" y="68640"/>
            <a:ext cx="12649200" cy="1569660"/>
          </a:xfrm>
          <a:prstGeom prst="rect">
            <a:avLst/>
          </a:prstGeom>
          <a:noFill/>
        </p:spPr>
        <p:txBody>
          <a:bodyPr wrap="square" rtlCol="0">
            <a:spAutoFit/>
          </a:bodyPr>
          <a:lstStyle/>
          <a:p>
            <a:r>
              <a:rPr lang="ar-SA" sz="9600" b="1" dirty="0">
                <a:solidFill>
                  <a:srgbClr val="FFC000"/>
                </a:solidFill>
              </a:rPr>
              <a:t>إدارة الجامعة</a:t>
            </a:r>
            <a:endParaRPr lang="en-US" sz="9600" b="1" dirty="0">
              <a:solidFill>
                <a:srgbClr val="FFC000"/>
              </a:solidFill>
            </a:endParaRPr>
          </a:p>
        </p:txBody>
      </p:sp>
    </p:spTree>
    <p:extLst>
      <p:ext uri="{BB962C8B-B14F-4D97-AF65-F5344CB8AC3E}">
        <p14:creationId xmlns:p14="http://schemas.microsoft.com/office/powerpoint/2010/main" val="2495401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flipH="1" flipV="1">
            <a:off x="-271234" y="-1011280"/>
            <a:ext cx="18830467" cy="11298280"/>
          </a:xfrm>
          <a:prstGeom prst="rect">
            <a:avLst/>
          </a:prstGeom>
        </p:spPr>
      </p:pic>
      <p:pic>
        <p:nvPicPr>
          <p:cNvPr id="3" name="Picture 3"/>
          <p:cNvPicPr>
            <a:picLocks noChangeAspect="1"/>
          </p:cNvPicPr>
          <p:nvPr/>
        </p:nvPicPr>
        <p:blipFill>
          <a:blip r:embed="rId4">
            <a:alphaModFix amt="49000"/>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9427780">
            <a:off x="-3202187" y="-4689248"/>
            <a:ext cx="6404373" cy="8807287"/>
          </a:xfrm>
          <a:prstGeom prst="rect">
            <a:avLst/>
          </a:prstGeom>
        </p:spPr>
      </p:pic>
      <p:grpSp>
        <p:nvGrpSpPr>
          <p:cNvPr id="4" name="Group 4"/>
          <p:cNvGrpSpPr/>
          <p:nvPr/>
        </p:nvGrpSpPr>
        <p:grpSpPr>
          <a:xfrm>
            <a:off x="1028700" y="4231723"/>
            <a:ext cx="6220929" cy="1823554"/>
            <a:chOff x="0" y="0"/>
            <a:chExt cx="8294572" cy="2431405"/>
          </a:xfrm>
        </p:grpSpPr>
        <p:sp>
          <p:nvSpPr>
            <p:cNvPr id="5" name="TextBox 5"/>
            <p:cNvSpPr txBox="1"/>
            <p:nvPr/>
          </p:nvSpPr>
          <p:spPr>
            <a:xfrm>
              <a:off x="0" y="-9525"/>
              <a:ext cx="8294572" cy="1635125"/>
            </a:xfrm>
            <a:prstGeom prst="rect">
              <a:avLst/>
            </a:prstGeom>
          </p:spPr>
          <p:txBody>
            <a:bodyPr lIns="0" tIns="0" rIns="0" bIns="0" rtlCol="0" anchor="t">
              <a:spAutoFit/>
            </a:bodyPr>
            <a:lstStyle/>
            <a:p>
              <a:pPr>
                <a:lnSpc>
                  <a:spcPts val="9600"/>
                </a:lnSpc>
              </a:pPr>
              <a:endParaRPr lang="en-US" sz="8000" dirty="0">
                <a:solidFill>
                  <a:srgbClr val="FFFFFF"/>
                </a:solidFill>
                <a:latin typeface="Mardoto Bold"/>
              </a:endParaRPr>
            </a:p>
          </p:txBody>
        </p:sp>
        <p:sp>
          <p:nvSpPr>
            <p:cNvPr id="6" name="TextBox 6"/>
            <p:cNvSpPr txBox="1"/>
            <p:nvPr/>
          </p:nvSpPr>
          <p:spPr>
            <a:xfrm>
              <a:off x="0" y="1767829"/>
              <a:ext cx="8294572" cy="663575"/>
            </a:xfrm>
            <a:prstGeom prst="rect">
              <a:avLst/>
            </a:prstGeom>
          </p:spPr>
          <p:txBody>
            <a:bodyPr lIns="0" tIns="0" rIns="0" bIns="0" rtlCol="0" anchor="t">
              <a:spAutoFit/>
            </a:bodyPr>
            <a:lstStyle/>
            <a:p>
              <a:pPr>
                <a:lnSpc>
                  <a:spcPts val="4199"/>
                </a:lnSpc>
              </a:pPr>
              <a:endParaRPr lang="en-US" sz="2999" spc="59" dirty="0">
                <a:solidFill>
                  <a:srgbClr val="FFFFFF"/>
                </a:solidFill>
                <a:latin typeface="Mardoto Regular"/>
              </a:endParaRPr>
            </a:p>
          </p:txBody>
        </p:sp>
      </p:grpSp>
      <p:sp>
        <p:nvSpPr>
          <p:cNvPr id="8" name="TextBox 7">
            <a:extLst>
              <a:ext uri="{FF2B5EF4-FFF2-40B4-BE49-F238E27FC236}">
                <a16:creationId xmlns:a16="http://schemas.microsoft.com/office/drawing/2014/main" id="{179DA905-9A32-E94F-B693-6FD79459EA0D}"/>
              </a:ext>
            </a:extLst>
          </p:cNvPr>
          <p:cNvSpPr txBox="1"/>
          <p:nvPr/>
        </p:nvSpPr>
        <p:spPr>
          <a:xfrm>
            <a:off x="1752600" y="2962121"/>
            <a:ext cx="16002000" cy="6740307"/>
          </a:xfrm>
          <a:prstGeom prst="rect">
            <a:avLst/>
          </a:prstGeom>
          <a:noFill/>
        </p:spPr>
        <p:txBody>
          <a:bodyPr wrap="square" rtlCol="0">
            <a:spAutoFit/>
          </a:bodyPr>
          <a:lstStyle/>
          <a:p>
            <a:pPr algn="just" rtl="1"/>
            <a:r>
              <a:rPr lang="ar-SA" sz="5400" b="1" dirty="0"/>
              <a:t>فريقي الشاب (وانا معكم بالتأكيد، على الأقل قلبي لازال شابا)، فريقي العزيز، فريقي الرائع المتفرد كنتم داخل وخارج أسوار الجامعة نموذجا يدعو الى التأمل بل والمحاكاة من زملاءكم بل ومن طلابكم داخل المؤسسة وخارجها، فتحتم بابا للتنافس والتمايز، واشتغالا متواصلا لمراجعة جميع أنواع المعايير حسب كل جديد مفيد... تعلمت منكم الكثير، كنتم ولازلتم متكئي في لحظات ضعفي التي لم اخجل يوما من اظهارها امامكم فأنتم دائما السند والعون والحل دائما موجود لدى بنات أفكاركم الشابة.</a:t>
            </a:r>
            <a:endParaRPr lang="en-US" sz="5400" b="1" dirty="0"/>
          </a:p>
        </p:txBody>
      </p:sp>
      <p:sp>
        <p:nvSpPr>
          <p:cNvPr id="9" name="TextBox 8">
            <a:extLst>
              <a:ext uri="{FF2B5EF4-FFF2-40B4-BE49-F238E27FC236}">
                <a16:creationId xmlns:a16="http://schemas.microsoft.com/office/drawing/2014/main" id="{C7431E01-E8FB-C041-AF20-B1C21F1EA519}"/>
              </a:ext>
            </a:extLst>
          </p:cNvPr>
          <p:cNvSpPr txBox="1"/>
          <p:nvPr/>
        </p:nvSpPr>
        <p:spPr>
          <a:xfrm>
            <a:off x="6778441" y="983040"/>
            <a:ext cx="12649200" cy="1569660"/>
          </a:xfrm>
          <a:prstGeom prst="rect">
            <a:avLst/>
          </a:prstGeom>
          <a:noFill/>
        </p:spPr>
        <p:txBody>
          <a:bodyPr wrap="square" rtlCol="0">
            <a:spAutoFit/>
          </a:bodyPr>
          <a:lstStyle/>
          <a:p>
            <a:r>
              <a:rPr lang="ar-SA" sz="9600" b="1" dirty="0">
                <a:solidFill>
                  <a:srgbClr val="FFC000"/>
                </a:solidFill>
              </a:rPr>
              <a:t>فريق عمل الكلية</a:t>
            </a:r>
            <a:endParaRPr lang="en-US" sz="9600" b="1" dirty="0">
              <a:solidFill>
                <a:srgbClr val="FFC000"/>
              </a:solidFill>
            </a:endParaRPr>
          </a:p>
        </p:txBody>
      </p:sp>
    </p:spTree>
    <p:extLst>
      <p:ext uri="{BB962C8B-B14F-4D97-AF65-F5344CB8AC3E}">
        <p14:creationId xmlns:p14="http://schemas.microsoft.com/office/powerpoint/2010/main" val="22403116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flipH="1" flipV="1">
            <a:off x="-271234" y="-1011280"/>
            <a:ext cx="18830467" cy="11298280"/>
          </a:xfrm>
          <a:prstGeom prst="rect">
            <a:avLst/>
          </a:prstGeom>
        </p:spPr>
      </p:pic>
      <p:pic>
        <p:nvPicPr>
          <p:cNvPr id="3" name="Picture 3"/>
          <p:cNvPicPr>
            <a:picLocks noChangeAspect="1"/>
          </p:cNvPicPr>
          <p:nvPr/>
        </p:nvPicPr>
        <p:blipFill>
          <a:blip r:embed="rId4">
            <a:alphaModFix amt="49000"/>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9427780">
            <a:off x="-3202187" y="-4689248"/>
            <a:ext cx="6404373" cy="8807287"/>
          </a:xfrm>
          <a:prstGeom prst="rect">
            <a:avLst/>
          </a:prstGeom>
        </p:spPr>
      </p:pic>
      <p:grpSp>
        <p:nvGrpSpPr>
          <p:cNvPr id="4" name="Group 4"/>
          <p:cNvGrpSpPr/>
          <p:nvPr/>
        </p:nvGrpSpPr>
        <p:grpSpPr>
          <a:xfrm>
            <a:off x="1028700" y="4231723"/>
            <a:ext cx="6220929" cy="1823554"/>
            <a:chOff x="0" y="0"/>
            <a:chExt cx="8294572" cy="2431405"/>
          </a:xfrm>
        </p:grpSpPr>
        <p:sp>
          <p:nvSpPr>
            <p:cNvPr id="5" name="TextBox 5"/>
            <p:cNvSpPr txBox="1"/>
            <p:nvPr/>
          </p:nvSpPr>
          <p:spPr>
            <a:xfrm>
              <a:off x="0" y="-9525"/>
              <a:ext cx="8294572" cy="1635125"/>
            </a:xfrm>
            <a:prstGeom prst="rect">
              <a:avLst/>
            </a:prstGeom>
          </p:spPr>
          <p:txBody>
            <a:bodyPr lIns="0" tIns="0" rIns="0" bIns="0" rtlCol="0" anchor="t">
              <a:spAutoFit/>
            </a:bodyPr>
            <a:lstStyle/>
            <a:p>
              <a:pPr>
                <a:lnSpc>
                  <a:spcPts val="9600"/>
                </a:lnSpc>
              </a:pPr>
              <a:endParaRPr lang="en-US" sz="8000" dirty="0">
                <a:solidFill>
                  <a:srgbClr val="FFFFFF"/>
                </a:solidFill>
                <a:latin typeface="Mardoto Bold"/>
              </a:endParaRPr>
            </a:p>
          </p:txBody>
        </p:sp>
        <p:sp>
          <p:nvSpPr>
            <p:cNvPr id="6" name="TextBox 6"/>
            <p:cNvSpPr txBox="1"/>
            <p:nvPr/>
          </p:nvSpPr>
          <p:spPr>
            <a:xfrm>
              <a:off x="0" y="1767829"/>
              <a:ext cx="8294572" cy="663575"/>
            </a:xfrm>
            <a:prstGeom prst="rect">
              <a:avLst/>
            </a:prstGeom>
          </p:spPr>
          <p:txBody>
            <a:bodyPr lIns="0" tIns="0" rIns="0" bIns="0" rtlCol="0" anchor="t">
              <a:spAutoFit/>
            </a:bodyPr>
            <a:lstStyle/>
            <a:p>
              <a:pPr>
                <a:lnSpc>
                  <a:spcPts val="4199"/>
                </a:lnSpc>
              </a:pPr>
              <a:endParaRPr lang="en-US" sz="2999" spc="59" dirty="0">
                <a:solidFill>
                  <a:srgbClr val="FFFFFF"/>
                </a:solidFill>
                <a:latin typeface="Mardoto Regular"/>
              </a:endParaRPr>
            </a:p>
          </p:txBody>
        </p:sp>
      </p:grpSp>
      <p:sp>
        <p:nvSpPr>
          <p:cNvPr id="8" name="TextBox 7">
            <a:extLst>
              <a:ext uri="{FF2B5EF4-FFF2-40B4-BE49-F238E27FC236}">
                <a16:creationId xmlns:a16="http://schemas.microsoft.com/office/drawing/2014/main" id="{179DA905-9A32-E94F-B693-6FD79459EA0D}"/>
              </a:ext>
            </a:extLst>
          </p:cNvPr>
          <p:cNvSpPr txBox="1"/>
          <p:nvPr/>
        </p:nvSpPr>
        <p:spPr>
          <a:xfrm>
            <a:off x="271233" y="1409700"/>
            <a:ext cx="17711967" cy="8956298"/>
          </a:xfrm>
          <a:prstGeom prst="rect">
            <a:avLst/>
          </a:prstGeom>
          <a:noFill/>
        </p:spPr>
        <p:txBody>
          <a:bodyPr wrap="square" rtlCol="0">
            <a:spAutoFit/>
          </a:bodyPr>
          <a:lstStyle/>
          <a:p>
            <a:pPr algn="just" rtl="1"/>
            <a:r>
              <a:rPr lang="ar-SA" sz="5400" b="1" dirty="0"/>
              <a:t>فريقي الذى لا تكفي أي كلمات لوصفه، فريقي الطموح الذي تجاوزت طموحاته كل الحدود بما في ذلك حدود الوطن الغالي، قررنا الاستمرار بشجاعة منقطعة النظير ونحن نتنقل بين محطة وأخرى في تصميم وتنفيذ وتطوير واعتماد برنامجنا الفتي، وكنا دائما نضع امام اعيننا مقولة ونستون تشرشل</a:t>
            </a:r>
            <a:endParaRPr lang="en-US" sz="5400" b="1" dirty="0"/>
          </a:p>
          <a:p>
            <a:pPr algn="just"/>
            <a:r>
              <a:rPr lang="ar-SA" sz="5400" b="1" dirty="0"/>
              <a:t> </a:t>
            </a:r>
            <a:endParaRPr lang="en-US" sz="5400" b="1" dirty="0">
              <a:solidFill>
                <a:schemeClr val="accent2">
                  <a:lumMod val="75000"/>
                </a:schemeClr>
              </a:solidFill>
            </a:endParaRPr>
          </a:p>
          <a:p>
            <a:pPr algn="ctr" rtl="1"/>
            <a:r>
              <a:rPr lang="en-US" sz="5400" b="1" dirty="0">
                <a:solidFill>
                  <a:schemeClr val="accent2">
                    <a:lumMod val="75000"/>
                  </a:schemeClr>
                </a:solidFill>
              </a:rPr>
              <a:t>"</a:t>
            </a:r>
            <a:r>
              <a:rPr lang="en-US" sz="5400" b="1" dirty="0" err="1">
                <a:solidFill>
                  <a:schemeClr val="accent2">
                    <a:lumMod val="75000"/>
                  </a:schemeClr>
                </a:solidFill>
              </a:rPr>
              <a:t>النجاح</a:t>
            </a:r>
            <a:r>
              <a:rPr lang="en-US" sz="5400" b="1" dirty="0">
                <a:solidFill>
                  <a:schemeClr val="accent2">
                    <a:lumMod val="75000"/>
                  </a:schemeClr>
                </a:solidFill>
              </a:rPr>
              <a:t> </a:t>
            </a:r>
            <a:r>
              <a:rPr lang="en-US" sz="5400" b="1" dirty="0" err="1">
                <a:solidFill>
                  <a:schemeClr val="accent2">
                    <a:lumMod val="75000"/>
                  </a:schemeClr>
                </a:solidFill>
              </a:rPr>
              <a:t>ليس</a:t>
            </a:r>
            <a:r>
              <a:rPr lang="en-US" sz="5400" b="1" dirty="0">
                <a:solidFill>
                  <a:schemeClr val="accent2">
                    <a:lumMod val="75000"/>
                  </a:schemeClr>
                </a:solidFill>
              </a:rPr>
              <a:t> </a:t>
            </a:r>
            <a:r>
              <a:rPr lang="en-US" sz="5400" b="1" dirty="0" err="1">
                <a:solidFill>
                  <a:schemeClr val="accent2">
                    <a:lumMod val="75000"/>
                  </a:schemeClr>
                </a:solidFill>
              </a:rPr>
              <a:t>نهائيا</a:t>
            </a:r>
            <a:r>
              <a:rPr lang="en-US" sz="5400" b="1" dirty="0">
                <a:solidFill>
                  <a:schemeClr val="accent2">
                    <a:lumMod val="75000"/>
                  </a:schemeClr>
                </a:solidFill>
              </a:rPr>
              <a:t>، </a:t>
            </a:r>
            <a:r>
              <a:rPr lang="en-US" sz="5400" b="1" dirty="0" err="1">
                <a:solidFill>
                  <a:schemeClr val="accent2">
                    <a:lumMod val="75000"/>
                  </a:schemeClr>
                </a:solidFill>
              </a:rPr>
              <a:t>والفشل</a:t>
            </a:r>
            <a:r>
              <a:rPr lang="en-US" sz="5400" b="1" dirty="0">
                <a:solidFill>
                  <a:schemeClr val="accent2">
                    <a:lumMod val="75000"/>
                  </a:schemeClr>
                </a:solidFill>
              </a:rPr>
              <a:t> </a:t>
            </a:r>
            <a:r>
              <a:rPr lang="en-US" sz="5400" b="1" dirty="0" err="1">
                <a:solidFill>
                  <a:schemeClr val="accent2">
                    <a:lumMod val="75000"/>
                  </a:schemeClr>
                </a:solidFill>
              </a:rPr>
              <a:t>ليس</a:t>
            </a:r>
            <a:r>
              <a:rPr lang="en-US" sz="5400" b="1" dirty="0">
                <a:solidFill>
                  <a:schemeClr val="accent2">
                    <a:lumMod val="75000"/>
                  </a:schemeClr>
                </a:solidFill>
              </a:rPr>
              <a:t> </a:t>
            </a:r>
            <a:r>
              <a:rPr lang="en-US" sz="5400" b="1" dirty="0" err="1">
                <a:solidFill>
                  <a:schemeClr val="accent2">
                    <a:lumMod val="75000"/>
                  </a:schemeClr>
                </a:solidFill>
              </a:rPr>
              <a:t>قاتلاً</a:t>
            </a:r>
            <a:r>
              <a:rPr lang="en-US" sz="5400" b="1" dirty="0">
                <a:solidFill>
                  <a:schemeClr val="accent2">
                    <a:lumMod val="75000"/>
                  </a:schemeClr>
                </a:solidFill>
              </a:rPr>
              <a:t> : </a:t>
            </a:r>
            <a:r>
              <a:rPr lang="en-US" sz="5400" b="1" dirty="0" err="1">
                <a:solidFill>
                  <a:schemeClr val="accent2">
                    <a:lumMod val="75000"/>
                  </a:schemeClr>
                </a:solidFill>
              </a:rPr>
              <a:t>لكن</a:t>
            </a:r>
            <a:r>
              <a:rPr lang="en-US" sz="5400" b="1" dirty="0">
                <a:solidFill>
                  <a:schemeClr val="accent2">
                    <a:lumMod val="75000"/>
                  </a:schemeClr>
                </a:solidFill>
              </a:rPr>
              <a:t> </a:t>
            </a:r>
            <a:r>
              <a:rPr lang="en-US" sz="5400" b="1" dirty="0" err="1">
                <a:solidFill>
                  <a:schemeClr val="accent2">
                    <a:lumMod val="75000"/>
                  </a:schemeClr>
                </a:solidFill>
              </a:rPr>
              <a:t>الشجاعة</a:t>
            </a:r>
            <a:r>
              <a:rPr lang="en-US" sz="5400" b="1" dirty="0">
                <a:solidFill>
                  <a:schemeClr val="accent2">
                    <a:lumMod val="75000"/>
                  </a:schemeClr>
                </a:solidFill>
              </a:rPr>
              <a:t> </a:t>
            </a:r>
            <a:r>
              <a:rPr lang="en-US" sz="5400" b="1" dirty="0" err="1">
                <a:solidFill>
                  <a:schemeClr val="accent2">
                    <a:lumMod val="75000"/>
                  </a:schemeClr>
                </a:solidFill>
              </a:rPr>
              <a:t>على</a:t>
            </a:r>
            <a:r>
              <a:rPr lang="en-US" sz="5400" b="1" dirty="0">
                <a:solidFill>
                  <a:schemeClr val="accent2">
                    <a:lumMod val="75000"/>
                  </a:schemeClr>
                </a:solidFill>
              </a:rPr>
              <a:t> </a:t>
            </a:r>
            <a:r>
              <a:rPr lang="en-US" sz="5400" b="1" dirty="0" err="1">
                <a:solidFill>
                  <a:schemeClr val="accent2">
                    <a:lumMod val="75000"/>
                  </a:schemeClr>
                </a:solidFill>
              </a:rPr>
              <a:t>مواصلة</a:t>
            </a:r>
            <a:r>
              <a:rPr lang="en-US" sz="5400" b="1" dirty="0">
                <a:solidFill>
                  <a:schemeClr val="accent2">
                    <a:lumMod val="75000"/>
                  </a:schemeClr>
                </a:solidFill>
              </a:rPr>
              <a:t> </a:t>
            </a:r>
            <a:r>
              <a:rPr lang="en-US" sz="5400" b="1" dirty="0" err="1">
                <a:solidFill>
                  <a:schemeClr val="accent2">
                    <a:lumMod val="75000"/>
                  </a:schemeClr>
                </a:solidFill>
              </a:rPr>
              <a:t>الطريق</a:t>
            </a:r>
            <a:r>
              <a:rPr lang="en-US" sz="5400" b="1" dirty="0">
                <a:solidFill>
                  <a:schemeClr val="accent2">
                    <a:lumMod val="75000"/>
                  </a:schemeClr>
                </a:solidFill>
              </a:rPr>
              <a:t> </a:t>
            </a:r>
            <a:r>
              <a:rPr lang="en-US" sz="5400" b="1" dirty="0" err="1">
                <a:solidFill>
                  <a:schemeClr val="accent2">
                    <a:lumMod val="75000"/>
                  </a:schemeClr>
                </a:solidFill>
              </a:rPr>
              <a:t>هي</a:t>
            </a:r>
            <a:r>
              <a:rPr lang="en-US" sz="5400" b="1" dirty="0">
                <a:solidFill>
                  <a:schemeClr val="accent2">
                    <a:lumMod val="75000"/>
                  </a:schemeClr>
                </a:solidFill>
              </a:rPr>
              <a:t> </a:t>
            </a:r>
            <a:r>
              <a:rPr lang="en-US" sz="5400" b="1" dirty="0" err="1">
                <a:solidFill>
                  <a:schemeClr val="accent2">
                    <a:lumMod val="75000"/>
                  </a:schemeClr>
                </a:solidFill>
              </a:rPr>
              <a:t>الأهم</a:t>
            </a:r>
            <a:r>
              <a:rPr lang="en-US" sz="5400" b="1" dirty="0">
                <a:solidFill>
                  <a:schemeClr val="accent2">
                    <a:lumMod val="75000"/>
                  </a:schemeClr>
                </a:solidFill>
              </a:rPr>
              <a:t>." </a:t>
            </a:r>
            <a:r>
              <a:rPr lang="ar-SA" sz="5400" b="1" dirty="0">
                <a:solidFill>
                  <a:schemeClr val="accent2">
                    <a:lumMod val="75000"/>
                  </a:schemeClr>
                </a:solidFill>
              </a:rPr>
              <a:t>      </a:t>
            </a:r>
            <a:r>
              <a:rPr lang="en-US" sz="5400" b="1" dirty="0" err="1">
                <a:solidFill>
                  <a:schemeClr val="accent2">
                    <a:lumMod val="75000"/>
                  </a:schemeClr>
                </a:solidFill>
              </a:rPr>
              <a:t>ونستون</a:t>
            </a:r>
            <a:r>
              <a:rPr lang="en-US" sz="5400" b="1" dirty="0">
                <a:solidFill>
                  <a:schemeClr val="accent2">
                    <a:lumMod val="75000"/>
                  </a:schemeClr>
                </a:solidFill>
              </a:rPr>
              <a:t> </a:t>
            </a:r>
            <a:r>
              <a:rPr lang="en-US" sz="5400" b="1" dirty="0" err="1">
                <a:solidFill>
                  <a:schemeClr val="accent2">
                    <a:lumMod val="75000"/>
                  </a:schemeClr>
                </a:solidFill>
              </a:rPr>
              <a:t>تشرشل</a:t>
            </a:r>
            <a:endParaRPr lang="en-US" sz="5400" b="1" dirty="0">
              <a:solidFill>
                <a:schemeClr val="accent2">
                  <a:lumMod val="75000"/>
                </a:schemeClr>
              </a:solidFill>
            </a:endParaRPr>
          </a:p>
          <a:p>
            <a:pPr algn="just" rtl="1"/>
            <a:r>
              <a:rPr lang="ar-SA" sz="5400" b="1" dirty="0"/>
              <a:t> </a:t>
            </a:r>
            <a:endParaRPr lang="en-US" sz="5400" b="1" dirty="0"/>
          </a:p>
          <a:p>
            <a:pPr algn="ctr" rtl="1"/>
            <a:r>
              <a:rPr lang="ar-SA" sz="7200" b="1" dirty="0"/>
              <a:t>ولذلك استحققتم اليوم كل الود والشكر والتقدير والاحترام واكثر من ذلك بكثير.</a:t>
            </a:r>
            <a:endParaRPr lang="en-US" sz="7200" b="1" dirty="0"/>
          </a:p>
        </p:txBody>
      </p:sp>
      <p:sp>
        <p:nvSpPr>
          <p:cNvPr id="9" name="TextBox 8">
            <a:extLst>
              <a:ext uri="{FF2B5EF4-FFF2-40B4-BE49-F238E27FC236}">
                <a16:creationId xmlns:a16="http://schemas.microsoft.com/office/drawing/2014/main" id="{C7431E01-E8FB-C041-AF20-B1C21F1EA519}"/>
              </a:ext>
            </a:extLst>
          </p:cNvPr>
          <p:cNvSpPr txBox="1"/>
          <p:nvPr/>
        </p:nvSpPr>
        <p:spPr>
          <a:xfrm>
            <a:off x="6471993" y="0"/>
            <a:ext cx="12649200" cy="1569660"/>
          </a:xfrm>
          <a:prstGeom prst="rect">
            <a:avLst/>
          </a:prstGeom>
          <a:noFill/>
        </p:spPr>
        <p:txBody>
          <a:bodyPr wrap="square" rtlCol="0">
            <a:spAutoFit/>
          </a:bodyPr>
          <a:lstStyle/>
          <a:p>
            <a:r>
              <a:rPr lang="ar-SA" sz="9600" b="1" dirty="0">
                <a:solidFill>
                  <a:srgbClr val="FFC000"/>
                </a:solidFill>
              </a:rPr>
              <a:t>فريق عمل الكلية</a:t>
            </a:r>
            <a:endParaRPr lang="en-US" sz="9600" b="1" dirty="0">
              <a:solidFill>
                <a:srgbClr val="FFC000"/>
              </a:solidFill>
            </a:endParaRPr>
          </a:p>
        </p:txBody>
      </p:sp>
    </p:spTree>
    <p:extLst>
      <p:ext uri="{BB962C8B-B14F-4D97-AF65-F5344CB8AC3E}">
        <p14:creationId xmlns:p14="http://schemas.microsoft.com/office/powerpoint/2010/main" val="298619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flipH="1" flipV="1">
            <a:off x="-271234" y="-1011280"/>
            <a:ext cx="18830467" cy="11298280"/>
          </a:xfrm>
          <a:prstGeom prst="rect">
            <a:avLst/>
          </a:prstGeom>
        </p:spPr>
      </p:pic>
      <p:pic>
        <p:nvPicPr>
          <p:cNvPr id="3" name="Picture 3"/>
          <p:cNvPicPr>
            <a:picLocks noChangeAspect="1"/>
          </p:cNvPicPr>
          <p:nvPr/>
        </p:nvPicPr>
        <p:blipFill>
          <a:blip r:embed="rId4">
            <a:alphaModFix amt="49000"/>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9427780">
            <a:off x="-3202187" y="-4689248"/>
            <a:ext cx="6404373" cy="8807287"/>
          </a:xfrm>
          <a:prstGeom prst="rect">
            <a:avLst/>
          </a:prstGeom>
        </p:spPr>
      </p:pic>
      <p:grpSp>
        <p:nvGrpSpPr>
          <p:cNvPr id="4" name="Group 4"/>
          <p:cNvGrpSpPr/>
          <p:nvPr/>
        </p:nvGrpSpPr>
        <p:grpSpPr>
          <a:xfrm>
            <a:off x="1028700" y="4231723"/>
            <a:ext cx="6220929" cy="1823554"/>
            <a:chOff x="0" y="0"/>
            <a:chExt cx="8294572" cy="2431405"/>
          </a:xfrm>
        </p:grpSpPr>
        <p:sp>
          <p:nvSpPr>
            <p:cNvPr id="5" name="TextBox 5"/>
            <p:cNvSpPr txBox="1"/>
            <p:nvPr/>
          </p:nvSpPr>
          <p:spPr>
            <a:xfrm>
              <a:off x="0" y="-9525"/>
              <a:ext cx="8294572" cy="1635125"/>
            </a:xfrm>
            <a:prstGeom prst="rect">
              <a:avLst/>
            </a:prstGeom>
          </p:spPr>
          <p:txBody>
            <a:bodyPr lIns="0" tIns="0" rIns="0" bIns="0" rtlCol="0" anchor="t">
              <a:spAutoFit/>
            </a:bodyPr>
            <a:lstStyle/>
            <a:p>
              <a:pPr>
                <a:lnSpc>
                  <a:spcPts val="9600"/>
                </a:lnSpc>
              </a:pPr>
              <a:endParaRPr lang="en-US" sz="8000" dirty="0">
                <a:solidFill>
                  <a:srgbClr val="FFFFFF"/>
                </a:solidFill>
                <a:latin typeface="Mardoto Bold"/>
              </a:endParaRPr>
            </a:p>
          </p:txBody>
        </p:sp>
        <p:sp>
          <p:nvSpPr>
            <p:cNvPr id="6" name="TextBox 6"/>
            <p:cNvSpPr txBox="1"/>
            <p:nvPr/>
          </p:nvSpPr>
          <p:spPr>
            <a:xfrm>
              <a:off x="0" y="1767829"/>
              <a:ext cx="8294572" cy="663575"/>
            </a:xfrm>
            <a:prstGeom prst="rect">
              <a:avLst/>
            </a:prstGeom>
          </p:spPr>
          <p:txBody>
            <a:bodyPr lIns="0" tIns="0" rIns="0" bIns="0" rtlCol="0" anchor="t">
              <a:spAutoFit/>
            </a:bodyPr>
            <a:lstStyle/>
            <a:p>
              <a:pPr>
                <a:lnSpc>
                  <a:spcPts val="4199"/>
                </a:lnSpc>
              </a:pPr>
              <a:endParaRPr lang="en-US" sz="2999" spc="59" dirty="0">
                <a:solidFill>
                  <a:srgbClr val="FFFFFF"/>
                </a:solidFill>
                <a:latin typeface="Mardoto Regular"/>
              </a:endParaRPr>
            </a:p>
          </p:txBody>
        </p:sp>
      </p:grpSp>
      <p:sp>
        <p:nvSpPr>
          <p:cNvPr id="8" name="TextBox 7">
            <a:extLst>
              <a:ext uri="{FF2B5EF4-FFF2-40B4-BE49-F238E27FC236}">
                <a16:creationId xmlns:a16="http://schemas.microsoft.com/office/drawing/2014/main" id="{179DA905-9A32-E94F-B693-6FD79459EA0D}"/>
              </a:ext>
            </a:extLst>
          </p:cNvPr>
          <p:cNvSpPr txBox="1"/>
          <p:nvPr/>
        </p:nvSpPr>
        <p:spPr>
          <a:xfrm>
            <a:off x="152400" y="1015603"/>
            <a:ext cx="18135600" cy="9233297"/>
          </a:xfrm>
          <a:prstGeom prst="rect">
            <a:avLst/>
          </a:prstGeom>
          <a:noFill/>
        </p:spPr>
        <p:txBody>
          <a:bodyPr wrap="square" rtlCol="0">
            <a:spAutoFit/>
          </a:bodyPr>
          <a:lstStyle/>
          <a:p>
            <a:pPr algn="just" rtl="1"/>
            <a:r>
              <a:rPr lang="ar-SA" sz="5400" b="1" dirty="0" err="1">
                <a:cs typeface="+mj-cs"/>
              </a:rPr>
              <a:t>خريجونا</a:t>
            </a:r>
            <a:r>
              <a:rPr lang="ar-SA" sz="5400" b="1" dirty="0">
                <a:cs typeface="+mj-cs"/>
              </a:rPr>
              <a:t> اليوم ... انتم محظوظون بشرف كونكم الدفعة الأولى للبرنامج .. كل العيون تتركز عليكم ... الكل ينتظر هذا الحدث المميز الفارق في تاريخ مهنة الصيدلة كما هو فارق تماما في تاريخ التعليم الصيدلي في بلادنا الحبيبة... نحن على ثقة تامة من مهارات وقدرات </a:t>
            </a:r>
            <a:r>
              <a:rPr lang="ar-SA" sz="5400" b="1" dirty="0" err="1">
                <a:cs typeface="+mj-cs"/>
              </a:rPr>
              <a:t>خريجينا</a:t>
            </a:r>
            <a:r>
              <a:rPr lang="ar-SA" sz="5400" b="1" dirty="0">
                <a:cs typeface="+mj-cs"/>
              </a:rPr>
              <a:t> ... ونؤكد لبنغازي الحبيبة  أن رياح  التغيير قادمة على مستوى مهنة الصيدلة في جميع مجالاتها ... ستكونون - بناتي وأبنائي - عاملا مهما في التغيير .. ستكونون الرقم الصعب ... التغيير ليس سهلا ... وإدارة التغيير أصعب ولكنكم قادرون </a:t>
            </a:r>
            <a:r>
              <a:rPr lang="ar-SA" sz="5400" b="1" dirty="0" err="1">
                <a:cs typeface="+mj-cs"/>
              </a:rPr>
              <a:t>باذن</a:t>
            </a:r>
            <a:r>
              <a:rPr lang="ar-SA" sz="5400" b="1" dirty="0">
                <a:cs typeface="+mj-cs"/>
              </a:rPr>
              <a:t> الله على احداث الفارق ... بدعمنا المستمر لكم وأيضا بدعم وزخم الخريجين من الدفعات التي تليكم </a:t>
            </a:r>
            <a:r>
              <a:rPr lang="ar-SA" sz="5400" b="1" dirty="0" err="1">
                <a:cs typeface="+mj-cs"/>
              </a:rPr>
              <a:t>باذن</a:t>
            </a:r>
            <a:r>
              <a:rPr lang="ar-SA" sz="5400" b="1" dirty="0">
                <a:cs typeface="+mj-cs"/>
              </a:rPr>
              <a:t> الله.</a:t>
            </a:r>
            <a:endParaRPr lang="en-US" sz="5400" b="1" dirty="0">
              <a:cs typeface="+mj-cs"/>
            </a:endParaRPr>
          </a:p>
          <a:p>
            <a:pPr algn="just" rtl="1"/>
            <a:r>
              <a:rPr lang="ar-SA" sz="5400" b="1" dirty="0">
                <a:cs typeface="+mj-cs"/>
              </a:rPr>
              <a:t>التغيير في الخدمات الصحية المقدمة للمواطن اراه جليا امام عيني كما اراكم الان. أرى التطوير في الخدمات الصيدلانية امرا واقعا بأيديكم وبإصراركم على أن تنقلوا تميز جامعتكم في جميع المجالات الى أماكن عملكم المستقبلية.</a:t>
            </a:r>
            <a:endParaRPr lang="en-US" sz="5400" b="1" dirty="0">
              <a:cs typeface="+mj-cs"/>
            </a:endParaRPr>
          </a:p>
        </p:txBody>
      </p:sp>
      <p:sp>
        <p:nvSpPr>
          <p:cNvPr id="9" name="TextBox 8">
            <a:extLst>
              <a:ext uri="{FF2B5EF4-FFF2-40B4-BE49-F238E27FC236}">
                <a16:creationId xmlns:a16="http://schemas.microsoft.com/office/drawing/2014/main" id="{C7431E01-E8FB-C041-AF20-B1C21F1EA519}"/>
              </a:ext>
            </a:extLst>
          </p:cNvPr>
          <p:cNvSpPr txBox="1"/>
          <p:nvPr/>
        </p:nvSpPr>
        <p:spPr>
          <a:xfrm>
            <a:off x="685800" y="-159960"/>
            <a:ext cx="18669000" cy="1569660"/>
          </a:xfrm>
          <a:prstGeom prst="rect">
            <a:avLst/>
          </a:prstGeom>
          <a:noFill/>
        </p:spPr>
        <p:txBody>
          <a:bodyPr wrap="square" rtlCol="0">
            <a:spAutoFit/>
          </a:bodyPr>
          <a:lstStyle/>
          <a:p>
            <a:r>
              <a:rPr lang="ar-SA" sz="9600" b="1" dirty="0">
                <a:solidFill>
                  <a:srgbClr val="FFC000"/>
                </a:solidFill>
              </a:rPr>
              <a:t>خريجي الدفعة الاولي لبرنامج دكتور صيدلة</a:t>
            </a:r>
            <a:endParaRPr lang="en-US" sz="9600" b="1" dirty="0">
              <a:solidFill>
                <a:srgbClr val="FFC000"/>
              </a:solidFill>
            </a:endParaRPr>
          </a:p>
        </p:txBody>
      </p:sp>
    </p:spTree>
    <p:extLst>
      <p:ext uri="{BB962C8B-B14F-4D97-AF65-F5344CB8AC3E}">
        <p14:creationId xmlns:p14="http://schemas.microsoft.com/office/powerpoint/2010/main" val="11288024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flipH="1" flipV="1">
            <a:off x="-271234" y="-1011280"/>
            <a:ext cx="18830467" cy="11298280"/>
          </a:xfrm>
          <a:prstGeom prst="rect">
            <a:avLst/>
          </a:prstGeom>
        </p:spPr>
      </p:pic>
      <p:pic>
        <p:nvPicPr>
          <p:cNvPr id="3" name="Picture 3"/>
          <p:cNvPicPr>
            <a:picLocks noChangeAspect="1"/>
          </p:cNvPicPr>
          <p:nvPr/>
        </p:nvPicPr>
        <p:blipFill>
          <a:blip r:embed="rId4">
            <a:alphaModFix amt="49000"/>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9427780">
            <a:off x="-3202187" y="-4689248"/>
            <a:ext cx="6404373" cy="8807287"/>
          </a:xfrm>
          <a:prstGeom prst="rect">
            <a:avLst/>
          </a:prstGeom>
        </p:spPr>
      </p:pic>
      <p:grpSp>
        <p:nvGrpSpPr>
          <p:cNvPr id="4" name="Group 4"/>
          <p:cNvGrpSpPr/>
          <p:nvPr/>
        </p:nvGrpSpPr>
        <p:grpSpPr>
          <a:xfrm>
            <a:off x="1028700" y="4231723"/>
            <a:ext cx="6220929" cy="1823554"/>
            <a:chOff x="0" y="0"/>
            <a:chExt cx="8294572" cy="2431405"/>
          </a:xfrm>
        </p:grpSpPr>
        <p:sp>
          <p:nvSpPr>
            <p:cNvPr id="5" name="TextBox 5"/>
            <p:cNvSpPr txBox="1"/>
            <p:nvPr/>
          </p:nvSpPr>
          <p:spPr>
            <a:xfrm>
              <a:off x="0" y="-9525"/>
              <a:ext cx="8294572" cy="1635125"/>
            </a:xfrm>
            <a:prstGeom prst="rect">
              <a:avLst/>
            </a:prstGeom>
          </p:spPr>
          <p:txBody>
            <a:bodyPr lIns="0" tIns="0" rIns="0" bIns="0" rtlCol="0" anchor="t">
              <a:spAutoFit/>
            </a:bodyPr>
            <a:lstStyle/>
            <a:p>
              <a:pPr>
                <a:lnSpc>
                  <a:spcPts val="9600"/>
                </a:lnSpc>
              </a:pPr>
              <a:endParaRPr lang="en-US" sz="8000" dirty="0">
                <a:solidFill>
                  <a:srgbClr val="FFFFFF"/>
                </a:solidFill>
                <a:latin typeface="Mardoto Bold"/>
              </a:endParaRPr>
            </a:p>
          </p:txBody>
        </p:sp>
        <p:sp>
          <p:nvSpPr>
            <p:cNvPr id="6" name="TextBox 6"/>
            <p:cNvSpPr txBox="1"/>
            <p:nvPr/>
          </p:nvSpPr>
          <p:spPr>
            <a:xfrm>
              <a:off x="0" y="1767829"/>
              <a:ext cx="8294572" cy="663575"/>
            </a:xfrm>
            <a:prstGeom prst="rect">
              <a:avLst/>
            </a:prstGeom>
          </p:spPr>
          <p:txBody>
            <a:bodyPr lIns="0" tIns="0" rIns="0" bIns="0" rtlCol="0" anchor="t">
              <a:spAutoFit/>
            </a:bodyPr>
            <a:lstStyle/>
            <a:p>
              <a:pPr>
                <a:lnSpc>
                  <a:spcPts val="4199"/>
                </a:lnSpc>
              </a:pPr>
              <a:endParaRPr lang="en-US" sz="2999" spc="59" dirty="0">
                <a:solidFill>
                  <a:srgbClr val="FFFFFF"/>
                </a:solidFill>
                <a:latin typeface="Mardoto Regular"/>
              </a:endParaRPr>
            </a:p>
          </p:txBody>
        </p:sp>
      </p:grpSp>
      <p:sp>
        <p:nvSpPr>
          <p:cNvPr id="8" name="TextBox 7">
            <a:extLst>
              <a:ext uri="{FF2B5EF4-FFF2-40B4-BE49-F238E27FC236}">
                <a16:creationId xmlns:a16="http://schemas.microsoft.com/office/drawing/2014/main" id="{179DA905-9A32-E94F-B693-6FD79459EA0D}"/>
              </a:ext>
            </a:extLst>
          </p:cNvPr>
          <p:cNvSpPr txBox="1"/>
          <p:nvPr/>
        </p:nvSpPr>
        <p:spPr>
          <a:xfrm>
            <a:off x="381000" y="834274"/>
            <a:ext cx="17602200" cy="9233297"/>
          </a:xfrm>
          <a:prstGeom prst="rect">
            <a:avLst/>
          </a:prstGeom>
          <a:noFill/>
        </p:spPr>
        <p:txBody>
          <a:bodyPr wrap="square" rtlCol="0">
            <a:spAutoFit/>
          </a:bodyPr>
          <a:lstStyle/>
          <a:p>
            <a:pPr algn="just" rtl="1"/>
            <a:r>
              <a:rPr lang="ar-SA" sz="5400" b="1" dirty="0"/>
              <a:t>طلابي الأعزاء حاملي لقب خريجي الدفعة الأولي ... فريقي العزيز، الداعم في كل الأوقات وعلى الأخص أصعبها .... إدارة جامعتنا الفتية ....... اباهى بكم جميعا امام العالم أجمع ... واذكركم اليوم اننا نجحنا في تخطي كل الصعوبات والمعوقات ..... وكما ذكر في السابق السيد / د. محمد سعد "رئيس الجامعة" ونحن نستعيد كلماته هنا .... لقد فعلناها ... اننا فعلناها .. أخرجنا الى النور برنامجا متفردا – معتمدا – وينفذ بأيادي وطنية خالصة وبمعايير دولية تمنح </a:t>
            </a:r>
            <a:r>
              <a:rPr lang="ar-SA" sz="5400" b="1" dirty="0" err="1"/>
              <a:t>لخريجيه</a:t>
            </a:r>
            <a:r>
              <a:rPr lang="ar-SA" sz="5400" b="1" dirty="0"/>
              <a:t> القدرة على الممارسة المهنية في أي بقعة من بقاع العالم.</a:t>
            </a:r>
            <a:endParaRPr lang="en-US" sz="5400" b="1" dirty="0"/>
          </a:p>
          <a:p>
            <a:pPr algn="just" rtl="1"/>
            <a:r>
              <a:rPr lang="ar-SA" sz="5400" b="1" dirty="0"/>
              <a:t> </a:t>
            </a:r>
            <a:endParaRPr lang="en-US" sz="5400" b="1" dirty="0"/>
          </a:p>
          <a:p>
            <a:pPr algn="just" rtl="1"/>
            <a:r>
              <a:rPr lang="ar-SA" sz="5400" b="1" dirty="0" err="1"/>
              <a:t>خريجينا</a:t>
            </a:r>
            <a:r>
              <a:rPr lang="ar-SA" sz="5400" b="1" dirty="0"/>
              <a:t> اليوم هنيئا لكم  ولأهليكم هذا اليوم المميز .. يحق لكم الفرح </a:t>
            </a:r>
            <a:r>
              <a:rPr lang="ar-SA" sz="5400" b="1" dirty="0" err="1"/>
              <a:t>ونشوته</a:t>
            </a:r>
            <a:r>
              <a:rPr lang="ar-SA" sz="5400" b="1" dirty="0"/>
              <a:t> ويحق لكم الفخر </a:t>
            </a:r>
            <a:r>
              <a:rPr lang="ar-SA" sz="5400" b="1" dirty="0" err="1"/>
              <a:t>وعلياءه</a:t>
            </a:r>
            <a:r>
              <a:rPr lang="ar-SA" sz="5400" b="1" dirty="0"/>
              <a:t> ولترتفع رؤوسكم واهليكم اليوم لتعانق السماء وانا وكامل فريق عمل الكلية، مثلكم وأكثر.</a:t>
            </a:r>
            <a:endParaRPr lang="en-US" sz="5400" b="1" dirty="0"/>
          </a:p>
        </p:txBody>
      </p:sp>
      <p:sp>
        <p:nvSpPr>
          <p:cNvPr id="9" name="TextBox 8">
            <a:extLst>
              <a:ext uri="{FF2B5EF4-FFF2-40B4-BE49-F238E27FC236}">
                <a16:creationId xmlns:a16="http://schemas.microsoft.com/office/drawing/2014/main" id="{C7431E01-E8FB-C041-AF20-B1C21F1EA519}"/>
              </a:ext>
            </a:extLst>
          </p:cNvPr>
          <p:cNvSpPr txBox="1"/>
          <p:nvPr/>
        </p:nvSpPr>
        <p:spPr>
          <a:xfrm>
            <a:off x="6096000" y="-388560"/>
            <a:ext cx="12649200" cy="1569660"/>
          </a:xfrm>
          <a:prstGeom prst="rect">
            <a:avLst/>
          </a:prstGeom>
          <a:noFill/>
        </p:spPr>
        <p:txBody>
          <a:bodyPr wrap="square" rtlCol="0">
            <a:spAutoFit/>
          </a:bodyPr>
          <a:lstStyle/>
          <a:p>
            <a:r>
              <a:rPr lang="ar-SA" sz="9600" b="1" dirty="0">
                <a:solidFill>
                  <a:srgbClr val="FFC000"/>
                </a:solidFill>
              </a:rPr>
              <a:t>إليكم جميعا .....</a:t>
            </a:r>
            <a:endParaRPr lang="en-US" sz="9600" b="1" dirty="0">
              <a:solidFill>
                <a:srgbClr val="FFC000"/>
              </a:solidFill>
            </a:endParaRPr>
          </a:p>
        </p:txBody>
      </p:sp>
    </p:spTree>
    <p:extLst>
      <p:ext uri="{BB962C8B-B14F-4D97-AF65-F5344CB8AC3E}">
        <p14:creationId xmlns:p14="http://schemas.microsoft.com/office/powerpoint/2010/main" val="37895831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flipH="1" flipV="1">
            <a:off x="-11113" y="-984066"/>
            <a:ext cx="18830467" cy="11298280"/>
          </a:xfrm>
          <a:prstGeom prst="rect">
            <a:avLst/>
          </a:prstGeom>
        </p:spPr>
      </p:pic>
      <p:pic>
        <p:nvPicPr>
          <p:cNvPr id="3" name="Picture 3"/>
          <p:cNvPicPr>
            <a:picLocks noChangeAspect="1"/>
          </p:cNvPicPr>
          <p:nvPr/>
        </p:nvPicPr>
        <p:blipFill>
          <a:blip r:embed="rId4">
            <a:alphaModFix amt="49000"/>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9427780">
            <a:off x="-3202187" y="-4689248"/>
            <a:ext cx="6404373" cy="8807287"/>
          </a:xfrm>
          <a:prstGeom prst="rect">
            <a:avLst/>
          </a:prstGeom>
        </p:spPr>
      </p:pic>
      <p:grpSp>
        <p:nvGrpSpPr>
          <p:cNvPr id="4" name="Group 4"/>
          <p:cNvGrpSpPr/>
          <p:nvPr/>
        </p:nvGrpSpPr>
        <p:grpSpPr>
          <a:xfrm>
            <a:off x="1028700" y="4231723"/>
            <a:ext cx="6220929" cy="1823554"/>
            <a:chOff x="0" y="0"/>
            <a:chExt cx="8294572" cy="2431405"/>
          </a:xfrm>
        </p:grpSpPr>
        <p:sp>
          <p:nvSpPr>
            <p:cNvPr id="5" name="TextBox 5"/>
            <p:cNvSpPr txBox="1"/>
            <p:nvPr/>
          </p:nvSpPr>
          <p:spPr>
            <a:xfrm>
              <a:off x="0" y="-9525"/>
              <a:ext cx="8294572" cy="1635125"/>
            </a:xfrm>
            <a:prstGeom prst="rect">
              <a:avLst/>
            </a:prstGeom>
          </p:spPr>
          <p:txBody>
            <a:bodyPr lIns="0" tIns="0" rIns="0" bIns="0" rtlCol="0" anchor="t">
              <a:spAutoFit/>
            </a:bodyPr>
            <a:lstStyle/>
            <a:p>
              <a:pPr>
                <a:lnSpc>
                  <a:spcPts val="9600"/>
                </a:lnSpc>
              </a:pPr>
              <a:endParaRPr lang="en-US" sz="8000" dirty="0">
                <a:solidFill>
                  <a:srgbClr val="FFFFFF"/>
                </a:solidFill>
                <a:latin typeface="Mardoto Bold"/>
              </a:endParaRPr>
            </a:p>
          </p:txBody>
        </p:sp>
        <p:sp>
          <p:nvSpPr>
            <p:cNvPr id="6" name="TextBox 6"/>
            <p:cNvSpPr txBox="1"/>
            <p:nvPr/>
          </p:nvSpPr>
          <p:spPr>
            <a:xfrm>
              <a:off x="0" y="1767829"/>
              <a:ext cx="8294572" cy="663575"/>
            </a:xfrm>
            <a:prstGeom prst="rect">
              <a:avLst/>
            </a:prstGeom>
          </p:spPr>
          <p:txBody>
            <a:bodyPr lIns="0" tIns="0" rIns="0" bIns="0" rtlCol="0" anchor="t">
              <a:spAutoFit/>
            </a:bodyPr>
            <a:lstStyle/>
            <a:p>
              <a:pPr>
                <a:lnSpc>
                  <a:spcPts val="4199"/>
                </a:lnSpc>
              </a:pPr>
              <a:endParaRPr lang="en-US" sz="2999" spc="59" dirty="0">
                <a:solidFill>
                  <a:srgbClr val="FFFFFF"/>
                </a:solidFill>
                <a:latin typeface="Mardoto Regular"/>
              </a:endParaRPr>
            </a:p>
          </p:txBody>
        </p:sp>
      </p:grpSp>
      <p:sp>
        <p:nvSpPr>
          <p:cNvPr id="9" name="TextBox 8">
            <a:extLst>
              <a:ext uri="{FF2B5EF4-FFF2-40B4-BE49-F238E27FC236}">
                <a16:creationId xmlns:a16="http://schemas.microsoft.com/office/drawing/2014/main" id="{C7431E01-E8FB-C041-AF20-B1C21F1EA519}"/>
              </a:ext>
            </a:extLst>
          </p:cNvPr>
          <p:cNvSpPr txBox="1"/>
          <p:nvPr/>
        </p:nvSpPr>
        <p:spPr>
          <a:xfrm>
            <a:off x="3578580" y="-7560"/>
            <a:ext cx="15776220" cy="1569660"/>
          </a:xfrm>
          <a:prstGeom prst="rect">
            <a:avLst/>
          </a:prstGeom>
          <a:noFill/>
        </p:spPr>
        <p:txBody>
          <a:bodyPr wrap="square" rtlCol="0">
            <a:spAutoFit/>
          </a:bodyPr>
          <a:lstStyle/>
          <a:p>
            <a:r>
              <a:rPr lang="ar-SA" sz="9600" b="1" dirty="0">
                <a:solidFill>
                  <a:srgbClr val="FFC000"/>
                </a:solidFill>
              </a:rPr>
              <a:t>الوفاء والتقدير..... </a:t>
            </a:r>
            <a:r>
              <a:rPr lang="ar-SA" sz="9600" b="1" dirty="0" err="1">
                <a:solidFill>
                  <a:srgbClr val="FFC000"/>
                </a:solidFill>
              </a:rPr>
              <a:t>ا.د</a:t>
            </a:r>
            <a:r>
              <a:rPr lang="ar-SA" sz="9600" b="1" dirty="0">
                <a:solidFill>
                  <a:srgbClr val="FFC000"/>
                </a:solidFill>
              </a:rPr>
              <a:t>. بوبكر بشير</a:t>
            </a:r>
            <a:endParaRPr lang="en-US" sz="9600" b="1" dirty="0">
              <a:solidFill>
                <a:srgbClr val="FFC000"/>
              </a:solidFill>
            </a:endParaRPr>
          </a:p>
        </p:txBody>
      </p:sp>
      <p:pic>
        <p:nvPicPr>
          <p:cNvPr id="10" name="Picture 9">
            <a:extLst>
              <a:ext uri="{FF2B5EF4-FFF2-40B4-BE49-F238E27FC236}">
                <a16:creationId xmlns:a16="http://schemas.microsoft.com/office/drawing/2014/main" id="{170114AB-CD2C-0B40-A138-7ABEF85142E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572000" y="1829236"/>
            <a:ext cx="12396236" cy="8049073"/>
          </a:xfrm>
          <a:prstGeom prst="rect">
            <a:avLst/>
          </a:prstGeom>
        </p:spPr>
      </p:pic>
    </p:spTree>
    <p:extLst>
      <p:ext uri="{BB962C8B-B14F-4D97-AF65-F5344CB8AC3E}">
        <p14:creationId xmlns:p14="http://schemas.microsoft.com/office/powerpoint/2010/main" val="10900299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flipH="1" flipV="1">
            <a:off x="-11113" y="-984066"/>
            <a:ext cx="18830467" cy="11298280"/>
          </a:xfrm>
          <a:prstGeom prst="rect">
            <a:avLst/>
          </a:prstGeom>
        </p:spPr>
      </p:pic>
      <p:pic>
        <p:nvPicPr>
          <p:cNvPr id="3" name="Picture 3"/>
          <p:cNvPicPr>
            <a:picLocks noChangeAspect="1"/>
          </p:cNvPicPr>
          <p:nvPr/>
        </p:nvPicPr>
        <p:blipFill>
          <a:blip r:embed="rId4">
            <a:alphaModFix amt="49000"/>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9427780">
            <a:off x="-3202187" y="-4689248"/>
            <a:ext cx="6404373" cy="8807287"/>
          </a:xfrm>
          <a:prstGeom prst="rect">
            <a:avLst/>
          </a:prstGeom>
        </p:spPr>
      </p:pic>
      <p:grpSp>
        <p:nvGrpSpPr>
          <p:cNvPr id="4" name="Group 4"/>
          <p:cNvGrpSpPr/>
          <p:nvPr/>
        </p:nvGrpSpPr>
        <p:grpSpPr>
          <a:xfrm>
            <a:off x="1028700" y="4231723"/>
            <a:ext cx="6220929" cy="1823554"/>
            <a:chOff x="0" y="0"/>
            <a:chExt cx="8294572" cy="2431405"/>
          </a:xfrm>
        </p:grpSpPr>
        <p:sp>
          <p:nvSpPr>
            <p:cNvPr id="5" name="TextBox 5"/>
            <p:cNvSpPr txBox="1"/>
            <p:nvPr/>
          </p:nvSpPr>
          <p:spPr>
            <a:xfrm>
              <a:off x="0" y="-9525"/>
              <a:ext cx="8294572" cy="1635125"/>
            </a:xfrm>
            <a:prstGeom prst="rect">
              <a:avLst/>
            </a:prstGeom>
          </p:spPr>
          <p:txBody>
            <a:bodyPr lIns="0" tIns="0" rIns="0" bIns="0" rtlCol="0" anchor="t">
              <a:spAutoFit/>
            </a:bodyPr>
            <a:lstStyle/>
            <a:p>
              <a:pPr>
                <a:lnSpc>
                  <a:spcPts val="9600"/>
                </a:lnSpc>
              </a:pPr>
              <a:endParaRPr lang="en-US" sz="8000" dirty="0">
                <a:solidFill>
                  <a:srgbClr val="FFFFFF"/>
                </a:solidFill>
                <a:latin typeface="Mardoto Bold"/>
              </a:endParaRPr>
            </a:p>
          </p:txBody>
        </p:sp>
        <p:sp>
          <p:nvSpPr>
            <p:cNvPr id="6" name="TextBox 6"/>
            <p:cNvSpPr txBox="1"/>
            <p:nvPr/>
          </p:nvSpPr>
          <p:spPr>
            <a:xfrm>
              <a:off x="0" y="1767829"/>
              <a:ext cx="8294572" cy="663575"/>
            </a:xfrm>
            <a:prstGeom prst="rect">
              <a:avLst/>
            </a:prstGeom>
          </p:spPr>
          <p:txBody>
            <a:bodyPr lIns="0" tIns="0" rIns="0" bIns="0" rtlCol="0" anchor="t">
              <a:spAutoFit/>
            </a:bodyPr>
            <a:lstStyle/>
            <a:p>
              <a:pPr>
                <a:lnSpc>
                  <a:spcPts val="4199"/>
                </a:lnSpc>
              </a:pPr>
              <a:endParaRPr lang="en-US" sz="2999" spc="59" dirty="0">
                <a:solidFill>
                  <a:srgbClr val="FFFFFF"/>
                </a:solidFill>
                <a:latin typeface="Mardoto Regular"/>
              </a:endParaRPr>
            </a:p>
          </p:txBody>
        </p:sp>
      </p:grpSp>
      <p:sp>
        <p:nvSpPr>
          <p:cNvPr id="9" name="TextBox 8">
            <a:extLst>
              <a:ext uri="{FF2B5EF4-FFF2-40B4-BE49-F238E27FC236}">
                <a16:creationId xmlns:a16="http://schemas.microsoft.com/office/drawing/2014/main" id="{C7431E01-E8FB-C041-AF20-B1C21F1EA519}"/>
              </a:ext>
            </a:extLst>
          </p:cNvPr>
          <p:cNvSpPr txBox="1"/>
          <p:nvPr/>
        </p:nvSpPr>
        <p:spPr>
          <a:xfrm>
            <a:off x="3810000" y="96270"/>
            <a:ext cx="15776220" cy="1569660"/>
          </a:xfrm>
          <a:prstGeom prst="rect">
            <a:avLst/>
          </a:prstGeom>
          <a:noFill/>
        </p:spPr>
        <p:txBody>
          <a:bodyPr wrap="square" rtlCol="0">
            <a:spAutoFit/>
          </a:bodyPr>
          <a:lstStyle/>
          <a:p>
            <a:r>
              <a:rPr lang="ar-SA" sz="9600" b="1" dirty="0">
                <a:solidFill>
                  <a:srgbClr val="FFC000"/>
                </a:solidFill>
              </a:rPr>
              <a:t>الوفاء والتقدير..... </a:t>
            </a:r>
            <a:r>
              <a:rPr lang="ar-SA" sz="9600" b="1" dirty="0" err="1">
                <a:solidFill>
                  <a:srgbClr val="FFC000"/>
                </a:solidFill>
              </a:rPr>
              <a:t>ا.د</a:t>
            </a:r>
            <a:r>
              <a:rPr lang="ar-SA" sz="9600" b="1" dirty="0">
                <a:solidFill>
                  <a:srgbClr val="FFC000"/>
                </a:solidFill>
              </a:rPr>
              <a:t>. عادل </a:t>
            </a:r>
            <a:r>
              <a:rPr lang="ar-SA" sz="9600" b="1" dirty="0" err="1">
                <a:solidFill>
                  <a:srgbClr val="FFC000"/>
                </a:solidFill>
              </a:rPr>
              <a:t>التواتي</a:t>
            </a:r>
            <a:endParaRPr lang="en-US" sz="9600" b="1" dirty="0">
              <a:solidFill>
                <a:srgbClr val="FFC000"/>
              </a:solidFill>
            </a:endParaRPr>
          </a:p>
        </p:txBody>
      </p:sp>
      <p:pic>
        <p:nvPicPr>
          <p:cNvPr id="8" name="Picture 7" descr="A person standing in front of a group of people sitting at desks&#10;&#10;Description automatically generated with medium confidence">
            <a:extLst>
              <a:ext uri="{FF2B5EF4-FFF2-40B4-BE49-F238E27FC236}">
                <a16:creationId xmlns:a16="http://schemas.microsoft.com/office/drawing/2014/main" id="{C6B33F10-78AF-1D47-853E-8CDE08E1C00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330445" y="1863085"/>
            <a:ext cx="13322300" cy="7886700"/>
          </a:xfrm>
          <a:prstGeom prst="rect">
            <a:avLst/>
          </a:prstGeom>
        </p:spPr>
      </p:pic>
    </p:spTree>
    <p:extLst>
      <p:ext uri="{BB962C8B-B14F-4D97-AF65-F5344CB8AC3E}">
        <p14:creationId xmlns:p14="http://schemas.microsoft.com/office/powerpoint/2010/main" val="19501911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flipH="1" flipV="1">
            <a:off x="-11113" y="-984066"/>
            <a:ext cx="18830467" cy="11298280"/>
          </a:xfrm>
          <a:prstGeom prst="rect">
            <a:avLst/>
          </a:prstGeom>
        </p:spPr>
      </p:pic>
      <p:pic>
        <p:nvPicPr>
          <p:cNvPr id="3" name="Picture 3"/>
          <p:cNvPicPr>
            <a:picLocks noChangeAspect="1"/>
          </p:cNvPicPr>
          <p:nvPr/>
        </p:nvPicPr>
        <p:blipFill>
          <a:blip r:embed="rId4">
            <a:alphaModFix amt="49000"/>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9427780">
            <a:off x="-3202187" y="-4689248"/>
            <a:ext cx="6404373" cy="8807287"/>
          </a:xfrm>
          <a:prstGeom prst="rect">
            <a:avLst/>
          </a:prstGeom>
        </p:spPr>
      </p:pic>
      <p:grpSp>
        <p:nvGrpSpPr>
          <p:cNvPr id="4" name="Group 4"/>
          <p:cNvGrpSpPr/>
          <p:nvPr/>
        </p:nvGrpSpPr>
        <p:grpSpPr>
          <a:xfrm>
            <a:off x="1028700" y="4231723"/>
            <a:ext cx="6220929" cy="1823554"/>
            <a:chOff x="0" y="0"/>
            <a:chExt cx="8294572" cy="2431405"/>
          </a:xfrm>
        </p:grpSpPr>
        <p:sp>
          <p:nvSpPr>
            <p:cNvPr id="5" name="TextBox 5"/>
            <p:cNvSpPr txBox="1"/>
            <p:nvPr/>
          </p:nvSpPr>
          <p:spPr>
            <a:xfrm>
              <a:off x="0" y="-9525"/>
              <a:ext cx="8294572" cy="1635125"/>
            </a:xfrm>
            <a:prstGeom prst="rect">
              <a:avLst/>
            </a:prstGeom>
          </p:spPr>
          <p:txBody>
            <a:bodyPr lIns="0" tIns="0" rIns="0" bIns="0" rtlCol="0" anchor="t">
              <a:spAutoFit/>
            </a:bodyPr>
            <a:lstStyle/>
            <a:p>
              <a:pPr>
                <a:lnSpc>
                  <a:spcPts val="9600"/>
                </a:lnSpc>
              </a:pPr>
              <a:endParaRPr lang="en-US" sz="8000" dirty="0">
                <a:solidFill>
                  <a:srgbClr val="FFFFFF"/>
                </a:solidFill>
                <a:latin typeface="Mardoto Bold"/>
              </a:endParaRPr>
            </a:p>
          </p:txBody>
        </p:sp>
        <p:sp>
          <p:nvSpPr>
            <p:cNvPr id="6" name="TextBox 6"/>
            <p:cNvSpPr txBox="1"/>
            <p:nvPr/>
          </p:nvSpPr>
          <p:spPr>
            <a:xfrm>
              <a:off x="0" y="1767829"/>
              <a:ext cx="8294572" cy="663575"/>
            </a:xfrm>
            <a:prstGeom prst="rect">
              <a:avLst/>
            </a:prstGeom>
          </p:spPr>
          <p:txBody>
            <a:bodyPr lIns="0" tIns="0" rIns="0" bIns="0" rtlCol="0" anchor="t">
              <a:spAutoFit/>
            </a:bodyPr>
            <a:lstStyle/>
            <a:p>
              <a:pPr>
                <a:lnSpc>
                  <a:spcPts val="4199"/>
                </a:lnSpc>
              </a:pPr>
              <a:endParaRPr lang="en-US" sz="2999" spc="59" dirty="0">
                <a:solidFill>
                  <a:srgbClr val="FFFFFF"/>
                </a:solidFill>
                <a:latin typeface="Mardoto Regular"/>
              </a:endParaRPr>
            </a:p>
          </p:txBody>
        </p:sp>
      </p:grpSp>
      <p:sp>
        <p:nvSpPr>
          <p:cNvPr id="9" name="TextBox 8">
            <a:extLst>
              <a:ext uri="{FF2B5EF4-FFF2-40B4-BE49-F238E27FC236}">
                <a16:creationId xmlns:a16="http://schemas.microsoft.com/office/drawing/2014/main" id="{C7431E01-E8FB-C041-AF20-B1C21F1EA519}"/>
              </a:ext>
            </a:extLst>
          </p:cNvPr>
          <p:cNvSpPr txBox="1"/>
          <p:nvPr/>
        </p:nvSpPr>
        <p:spPr>
          <a:xfrm>
            <a:off x="2438400" y="56677"/>
            <a:ext cx="17071620" cy="1569660"/>
          </a:xfrm>
          <a:prstGeom prst="rect">
            <a:avLst/>
          </a:prstGeom>
          <a:noFill/>
        </p:spPr>
        <p:txBody>
          <a:bodyPr wrap="square" rtlCol="0">
            <a:spAutoFit/>
          </a:bodyPr>
          <a:lstStyle/>
          <a:p>
            <a:r>
              <a:rPr lang="ar-SA" sz="9600" b="1" dirty="0">
                <a:solidFill>
                  <a:srgbClr val="FFC000"/>
                </a:solidFill>
              </a:rPr>
              <a:t>الوفاء والتقدير..... </a:t>
            </a:r>
            <a:r>
              <a:rPr lang="ar-SA" sz="9600" b="1" dirty="0" err="1">
                <a:solidFill>
                  <a:srgbClr val="FFC000"/>
                </a:solidFill>
              </a:rPr>
              <a:t>ا.د</a:t>
            </a:r>
            <a:r>
              <a:rPr lang="ar-SA" sz="9600" b="1" dirty="0">
                <a:solidFill>
                  <a:srgbClr val="FFC000"/>
                </a:solidFill>
              </a:rPr>
              <a:t>. مصطفي </a:t>
            </a:r>
            <a:r>
              <a:rPr lang="ar-SA" sz="9600" b="1" dirty="0" err="1">
                <a:solidFill>
                  <a:srgbClr val="FFC000"/>
                </a:solidFill>
              </a:rPr>
              <a:t>الفاخري</a:t>
            </a:r>
            <a:endParaRPr lang="en-US" sz="9600" b="1" dirty="0">
              <a:solidFill>
                <a:srgbClr val="FFC000"/>
              </a:solidFill>
            </a:endParaRPr>
          </a:p>
        </p:txBody>
      </p:sp>
      <p:pic>
        <p:nvPicPr>
          <p:cNvPr id="11" name="Picture 10">
            <a:extLst>
              <a:ext uri="{FF2B5EF4-FFF2-40B4-BE49-F238E27FC236}">
                <a16:creationId xmlns:a16="http://schemas.microsoft.com/office/drawing/2014/main" id="{48797086-E92F-A84D-987B-B88823DA466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990326" y="1790700"/>
            <a:ext cx="12316474" cy="8295639"/>
          </a:xfrm>
          <a:prstGeom prst="rect">
            <a:avLst/>
          </a:prstGeom>
        </p:spPr>
      </p:pic>
    </p:spTree>
    <p:extLst>
      <p:ext uri="{BB962C8B-B14F-4D97-AF65-F5344CB8AC3E}">
        <p14:creationId xmlns:p14="http://schemas.microsoft.com/office/powerpoint/2010/main" val="15014139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flipH="1" flipV="1">
            <a:off x="-271234" y="-1011280"/>
            <a:ext cx="18830467" cy="11298280"/>
          </a:xfrm>
          <a:prstGeom prst="rect">
            <a:avLst/>
          </a:prstGeom>
        </p:spPr>
      </p:pic>
      <p:pic>
        <p:nvPicPr>
          <p:cNvPr id="3" name="Picture 3"/>
          <p:cNvPicPr>
            <a:picLocks noChangeAspect="1"/>
          </p:cNvPicPr>
          <p:nvPr/>
        </p:nvPicPr>
        <p:blipFill>
          <a:blip r:embed="rId4">
            <a:alphaModFix amt="49000"/>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9427780">
            <a:off x="-3202187" y="-4689248"/>
            <a:ext cx="6404373" cy="8807287"/>
          </a:xfrm>
          <a:prstGeom prst="rect">
            <a:avLst/>
          </a:prstGeom>
        </p:spPr>
      </p:pic>
      <p:grpSp>
        <p:nvGrpSpPr>
          <p:cNvPr id="4" name="Group 4"/>
          <p:cNvGrpSpPr/>
          <p:nvPr/>
        </p:nvGrpSpPr>
        <p:grpSpPr>
          <a:xfrm>
            <a:off x="1028700" y="4231723"/>
            <a:ext cx="6220929" cy="1823554"/>
            <a:chOff x="0" y="0"/>
            <a:chExt cx="8294572" cy="2431405"/>
          </a:xfrm>
        </p:grpSpPr>
        <p:sp>
          <p:nvSpPr>
            <p:cNvPr id="5" name="TextBox 5"/>
            <p:cNvSpPr txBox="1"/>
            <p:nvPr/>
          </p:nvSpPr>
          <p:spPr>
            <a:xfrm>
              <a:off x="0" y="-9525"/>
              <a:ext cx="8294572" cy="1635125"/>
            </a:xfrm>
            <a:prstGeom prst="rect">
              <a:avLst/>
            </a:prstGeom>
          </p:spPr>
          <p:txBody>
            <a:bodyPr lIns="0" tIns="0" rIns="0" bIns="0" rtlCol="0" anchor="t">
              <a:spAutoFit/>
            </a:bodyPr>
            <a:lstStyle/>
            <a:p>
              <a:pPr>
                <a:lnSpc>
                  <a:spcPts val="9600"/>
                </a:lnSpc>
              </a:pPr>
              <a:endParaRPr lang="en-US" sz="8000" dirty="0">
                <a:solidFill>
                  <a:srgbClr val="FFFFFF"/>
                </a:solidFill>
                <a:latin typeface="Mardoto Bold"/>
              </a:endParaRPr>
            </a:p>
          </p:txBody>
        </p:sp>
        <p:sp>
          <p:nvSpPr>
            <p:cNvPr id="6" name="TextBox 6"/>
            <p:cNvSpPr txBox="1"/>
            <p:nvPr/>
          </p:nvSpPr>
          <p:spPr>
            <a:xfrm>
              <a:off x="0" y="1767829"/>
              <a:ext cx="8294572" cy="663575"/>
            </a:xfrm>
            <a:prstGeom prst="rect">
              <a:avLst/>
            </a:prstGeom>
          </p:spPr>
          <p:txBody>
            <a:bodyPr lIns="0" tIns="0" rIns="0" bIns="0" rtlCol="0" anchor="t">
              <a:spAutoFit/>
            </a:bodyPr>
            <a:lstStyle/>
            <a:p>
              <a:pPr>
                <a:lnSpc>
                  <a:spcPts val="4199"/>
                </a:lnSpc>
              </a:pPr>
              <a:endParaRPr lang="en-US" sz="2999" spc="59" dirty="0">
                <a:solidFill>
                  <a:srgbClr val="FFFFFF"/>
                </a:solidFill>
                <a:latin typeface="Mardoto Regular"/>
              </a:endParaRPr>
            </a:p>
          </p:txBody>
        </p:sp>
      </p:grpSp>
      <p:sp>
        <p:nvSpPr>
          <p:cNvPr id="12" name="مربع نص 11"/>
          <p:cNvSpPr txBox="1"/>
          <p:nvPr/>
        </p:nvSpPr>
        <p:spPr>
          <a:xfrm>
            <a:off x="117661" y="3162300"/>
            <a:ext cx="10134600" cy="6109365"/>
          </a:xfrm>
          <a:prstGeom prst="rect">
            <a:avLst/>
          </a:prstGeom>
          <a:noFill/>
        </p:spPr>
        <p:txBody>
          <a:bodyPr wrap="square" rtlCol="1">
            <a:spAutoFit/>
          </a:bodyPr>
          <a:lstStyle/>
          <a:p>
            <a:r>
              <a:rPr lang="ar-LY" sz="13800" dirty="0">
                <a:solidFill>
                  <a:schemeClr val="tx2">
                    <a:lumMod val="75000"/>
                  </a:schemeClr>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كلمة السيد مسجل العام</a:t>
            </a:r>
          </a:p>
          <a:p>
            <a:endParaRPr lang="ar-LY" sz="13800" dirty="0">
              <a:solidFill>
                <a:schemeClr val="tx2">
                  <a:lumMod val="75000"/>
                </a:schemeClr>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endParaRPr>
          </a:p>
          <a:p>
            <a:pPr algn="ctr"/>
            <a:r>
              <a:rPr lang="ar-LY" sz="11500" dirty="0">
                <a:solidFill>
                  <a:schemeClr val="tx2">
                    <a:lumMod val="75000"/>
                  </a:schemeClr>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أ. إبراهيم المغربي</a:t>
            </a:r>
          </a:p>
        </p:txBody>
      </p:sp>
      <p:pic>
        <p:nvPicPr>
          <p:cNvPr id="7" name="صورة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601200" y="420612"/>
            <a:ext cx="8686800" cy="10455504"/>
          </a:xfrm>
          <a:prstGeom prst="rect">
            <a:avLst/>
          </a:prstGeom>
        </p:spPr>
      </p:pic>
    </p:spTree>
    <p:extLst>
      <p:ext uri="{BB962C8B-B14F-4D97-AF65-F5344CB8AC3E}">
        <p14:creationId xmlns:p14="http://schemas.microsoft.com/office/powerpoint/2010/main" val="34897115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flipH="1" flipV="1">
            <a:off x="-271234" y="-1011280"/>
            <a:ext cx="18830467" cy="11298280"/>
          </a:xfrm>
          <a:prstGeom prst="rect">
            <a:avLst/>
          </a:prstGeom>
        </p:spPr>
      </p:pic>
      <p:pic>
        <p:nvPicPr>
          <p:cNvPr id="3" name="Picture 3"/>
          <p:cNvPicPr>
            <a:picLocks noChangeAspect="1"/>
          </p:cNvPicPr>
          <p:nvPr/>
        </p:nvPicPr>
        <p:blipFill>
          <a:blip r:embed="rId4">
            <a:alphaModFix amt="49000"/>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9427780">
            <a:off x="-3202187" y="-4689248"/>
            <a:ext cx="6404373" cy="8807287"/>
          </a:xfrm>
          <a:prstGeom prst="rect">
            <a:avLst/>
          </a:prstGeom>
        </p:spPr>
      </p:pic>
      <p:grpSp>
        <p:nvGrpSpPr>
          <p:cNvPr id="4" name="Group 4"/>
          <p:cNvGrpSpPr/>
          <p:nvPr/>
        </p:nvGrpSpPr>
        <p:grpSpPr>
          <a:xfrm>
            <a:off x="1028700" y="4231723"/>
            <a:ext cx="6220929" cy="1823554"/>
            <a:chOff x="0" y="0"/>
            <a:chExt cx="8294572" cy="2431405"/>
          </a:xfrm>
        </p:grpSpPr>
        <p:sp>
          <p:nvSpPr>
            <p:cNvPr id="5" name="TextBox 5"/>
            <p:cNvSpPr txBox="1"/>
            <p:nvPr/>
          </p:nvSpPr>
          <p:spPr>
            <a:xfrm>
              <a:off x="0" y="-9525"/>
              <a:ext cx="8294572" cy="1635125"/>
            </a:xfrm>
            <a:prstGeom prst="rect">
              <a:avLst/>
            </a:prstGeom>
          </p:spPr>
          <p:txBody>
            <a:bodyPr lIns="0" tIns="0" rIns="0" bIns="0" rtlCol="0" anchor="t">
              <a:spAutoFit/>
            </a:bodyPr>
            <a:lstStyle/>
            <a:p>
              <a:pPr>
                <a:lnSpc>
                  <a:spcPts val="9600"/>
                </a:lnSpc>
              </a:pPr>
              <a:endParaRPr lang="en-US" sz="8000" dirty="0">
                <a:solidFill>
                  <a:srgbClr val="FFFFFF"/>
                </a:solidFill>
                <a:latin typeface="Mardoto Bold"/>
              </a:endParaRPr>
            </a:p>
          </p:txBody>
        </p:sp>
        <p:sp>
          <p:nvSpPr>
            <p:cNvPr id="6" name="TextBox 6"/>
            <p:cNvSpPr txBox="1"/>
            <p:nvPr/>
          </p:nvSpPr>
          <p:spPr>
            <a:xfrm>
              <a:off x="0" y="1767829"/>
              <a:ext cx="8294572" cy="663575"/>
            </a:xfrm>
            <a:prstGeom prst="rect">
              <a:avLst/>
            </a:prstGeom>
          </p:spPr>
          <p:txBody>
            <a:bodyPr lIns="0" tIns="0" rIns="0" bIns="0" rtlCol="0" anchor="t">
              <a:spAutoFit/>
            </a:bodyPr>
            <a:lstStyle/>
            <a:p>
              <a:pPr>
                <a:lnSpc>
                  <a:spcPts val="4199"/>
                </a:lnSpc>
              </a:pPr>
              <a:endParaRPr lang="en-US" sz="2999" spc="59" dirty="0">
                <a:solidFill>
                  <a:srgbClr val="FFFFFF"/>
                </a:solidFill>
                <a:latin typeface="Mardoto Regular"/>
              </a:endParaRPr>
            </a:p>
          </p:txBody>
        </p:sp>
      </p:grpSp>
      <p:sp>
        <p:nvSpPr>
          <p:cNvPr id="8" name="TextBox 7">
            <a:extLst>
              <a:ext uri="{FF2B5EF4-FFF2-40B4-BE49-F238E27FC236}">
                <a16:creationId xmlns:a16="http://schemas.microsoft.com/office/drawing/2014/main" id="{179DA905-9A32-E94F-B693-6FD79459EA0D}"/>
              </a:ext>
            </a:extLst>
          </p:cNvPr>
          <p:cNvSpPr txBox="1"/>
          <p:nvPr/>
        </p:nvSpPr>
        <p:spPr>
          <a:xfrm>
            <a:off x="228600" y="1992625"/>
            <a:ext cx="17907000" cy="8402300"/>
          </a:xfrm>
          <a:prstGeom prst="rect">
            <a:avLst/>
          </a:prstGeom>
          <a:noFill/>
        </p:spPr>
        <p:txBody>
          <a:bodyPr wrap="square" rtlCol="0">
            <a:spAutoFit/>
          </a:bodyPr>
          <a:lstStyle/>
          <a:p>
            <a:pPr algn="just" rtl="1"/>
            <a:r>
              <a:rPr lang="ar-SA" sz="5400" b="1" dirty="0"/>
              <a:t>اليوم وفى تاريخ </a:t>
            </a:r>
            <a:r>
              <a:rPr lang="en-US" sz="5400" b="1" dirty="0"/>
              <a:t>20 </a:t>
            </a:r>
            <a:r>
              <a:rPr lang="ar-SA" sz="5400" b="1" dirty="0"/>
              <a:t> أكتوبر </a:t>
            </a:r>
            <a:r>
              <a:rPr lang="en-US" sz="5400" b="1" dirty="0"/>
              <a:t>2021</a:t>
            </a:r>
            <a:r>
              <a:rPr lang="ar-SA" sz="5400" b="1" dirty="0" err="1"/>
              <a:t>م</a:t>
            </a:r>
            <a:r>
              <a:rPr lang="ar-SA" sz="5400" b="1" dirty="0"/>
              <a:t>، الذكري الرابعة عشر لإنشاء الجامعة تحرص كلية الصيدلة على جعله تاريخا مميزا بإنجاز جديد للجامعة الليبية الدولية للعلوم الطبية وذلك بتخريج الدفعة الاولي من برنامجها الأول في ليبيا "برنامج دكتور صيدلة".</a:t>
            </a:r>
          </a:p>
          <a:p>
            <a:pPr algn="just" rtl="1"/>
            <a:r>
              <a:rPr lang="ar-SA" sz="5400" b="1" dirty="0" err="1"/>
              <a:t>خريجينا</a:t>
            </a:r>
            <a:r>
              <a:rPr lang="ar-SA" sz="5400" b="1" dirty="0"/>
              <a:t> الأعزاء، نحن على ثقة تامة من انكم قد تلقيتم الاعداد الكافي والمناسب لتشاركوا في بناء الوطن ورفعته ونهضته من خلال قدرتكم بإذن الله على تغيير الخدمات الصحية المقدمة في ليبيا.</a:t>
            </a:r>
          </a:p>
          <a:p>
            <a:pPr algn="just" rtl="1"/>
            <a:r>
              <a:rPr lang="ar-SA" sz="5400" b="1" dirty="0"/>
              <a:t>تبقي جامعتكم سند وعون لكم وهى بيت الخبرة وأنتم عناصره لتظلوا فخرا لها على الدوام.</a:t>
            </a:r>
          </a:p>
          <a:p>
            <a:pPr algn="ctr" rtl="1"/>
            <a:r>
              <a:rPr lang="ar-SA" sz="5400" b="1" dirty="0"/>
              <a:t>نتمنى لكم دوام التوفيق ومستقبل زهر </a:t>
            </a:r>
            <a:endParaRPr lang="en-US" sz="5400" b="1" dirty="0"/>
          </a:p>
        </p:txBody>
      </p:sp>
      <p:sp>
        <p:nvSpPr>
          <p:cNvPr id="9" name="TextBox 8">
            <a:extLst>
              <a:ext uri="{FF2B5EF4-FFF2-40B4-BE49-F238E27FC236}">
                <a16:creationId xmlns:a16="http://schemas.microsoft.com/office/drawing/2014/main" id="{C7431E01-E8FB-C041-AF20-B1C21F1EA519}"/>
              </a:ext>
            </a:extLst>
          </p:cNvPr>
          <p:cNvSpPr txBox="1"/>
          <p:nvPr/>
        </p:nvSpPr>
        <p:spPr>
          <a:xfrm>
            <a:off x="499834" y="-261223"/>
            <a:ext cx="18559233" cy="2585323"/>
          </a:xfrm>
          <a:prstGeom prst="rect">
            <a:avLst/>
          </a:prstGeom>
          <a:noFill/>
        </p:spPr>
        <p:txBody>
          <a:bodyPr wrap="square" rtlCol="0">
            <a:spAutoFit/>
          </a:bodyPr>
          <a:lstStyle/>
          <a:p>
            <a:pPr algn="ctr"/>
            <a:r>
              <a:rPr lang="ar-SA" sz="5400" b="1" dirty="0">
                <a:solidFill>
                  <a:srgbClr val="FFC000"/>
                </a:solidFill>
              </a:rPr>
              <a:t>السيد المحترم / رئيس الجامعة المكلف</a:t>
            </a:r>
          </a:p>
          <a:p>
            <a:pPr algn="ctr"/>
            <a:r>
              <a:rPr lang="ar-SA" sz="5400" b="1" dirty="0">
                <a:solidFill>
                  <a:srgbClr val="FFC000"/>
                </a:solidFill>
              </a:rPr>
              <a:t>السادة المحترمون / أعضاء مجلس الجامعة</a:t>
            </a:r>
          </a:p>
          <a:p>
            <a:pPr algn="ctr"/>
            <a:r>
              <a:rPr lang="ar-SA" sz="5400" b="1" dirty="0">
                <a:solidFill>
                  <a:srgbClr val="FFC000"/>
                </a:solidFill>
              </a:rPr>
              <a:t>طلابنا الأعزاء     -       الحضور الكرام</a:t>
            </a:r>
            <a:endParaRPr lang="en-US" sz="5400" b="1" dirty="0">
              <a:solidFill>
                <a:srgbClr val="FFC000"/>
              </a:solidFill>
            </a:endParaRPr>
          </a:p>
        </p:txBody>
      </p:sp>
    </p:spTree>
    <p:extLst>
      <p:ext uri="{BB962C8B-B14F-4D97-AF65-F5344CB8AC3E}">
        <p14:creationId xmlns:p14="http://schemas.microsoft.com/office/powerpoint/2010/main" val="42608682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flipH="1" flipV="1">
            <a:off x="-271234" y="-1011280"/>
            <a:ext cx="18830467" cy="11298280"/>
          </a:xfrm>
          <a:prstGeom prst="rect">
            <a:avLst/>
          </a:prstGeom>
        </p:spPr>
      </p:pic>
      <p:pic>
        <p:nvPicPr>
          <p:cNvPr id="3" name="Picture 3"/>
          <p:cNvPicPr>
            <a:picLocks noChangeAspect="1"/>
          </p:cNvPicPr>
          <p:nvPr/>
        </p:nvPicPr>
        <p:blipFill>
          <a:blip r:embed="rId4">
            <a:alphaModFix amt="49000"/>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9427780">
            <a:off x="-3202187" y="-4689248"/>
            <a:ext cx="6404373" cy="8807287"/>
          </a:xfrm>
          <a:prstGeom prst="rect">
            <a:avLst/>
          </a:prstGeom>
        </p:spPr>
      </p:pic>
      <p:grpSp>
        <p:nvGrpSpPr>
          <p:cNvPr id="4" name="Group 4"/>
          <p:cNvGrpSpPr/>
          <p:nvPr/>
        </p:nvGrpSpPr>
        <p:grpSpPr>
          <a:xfrm>
            <a:off x="1028700" y="4231723"/>
            <a:ext cx="6220929" cy="1823554"/>
            <a:chOff x="0" y="0"/>
            <a:chExt cx="8294572" cy="2431405"/>
          </a:xfrm>
        </p:grpSpPr>
        <p:sp>
          <p:nvSpPr>
            <p:cNvPr id="5" name="TextBox 5"/>
            <p:cNvSpPr txBox="1"/>
            <p:nvPr/>
          </p:nvSpPr>
          <p:spPr>
            <a:xfrm>
              <a:off x="0" y="-9525"/>
              <a:ext cx="8294572" cy="1635125"/>
            </a:xfrm>
            <a:prstGeom prst="rect">
              <a:avLst/>
            </a:prstGeom>
          </p:spPr>
          <p:txBody>
            <a:bodyPr lIns="0" tIns="0" rIns="0" bIns="0" rtlCol="0" anchor="t">
              <a:spAutoFit/>
            </a:bodyPr>
            <a:lstStyle/>
            <a:p>
              <a:pPr>
                <a:lnSpc>
                  <a:spcPts val="9600"/>
                </a:lnSpc>
              </a:pPr>
              <a:endParaRPr lang="en-US" sz="8000" dirty="0">
                <a:solidFill>
                  <a:srgbClr val="FFFFFF"/>
                </a:solidFill>
                <a:latin typeface="Mardoto Bold"/>
              </a:endParaRPr>
            </a:p>
          </p:txBody>
        </p:sp>
        <p:sp>
          <p:nvSpPr>
            <p:cNvPr id="6" name="TextBox 6"/>
            <p:cNvSpPr txBox="1"/>
            <p:nvPr/>
          </p:nvSpPr>
          <p:spPr>
            <a:xfrm>
              <a:off x="0" y="1767829"/>
              <a:ext cx="8294572" cy="663575"/>
            </a:xfrm>
            <a:prstGeom prst="rect">
              <a:avLst/>
            </a:prstGeom>
          </p:spPr>
          <p:txBody>
            <a:bodyPr lIns="0" tIns="0" rIns="0" bIns="0" rtlCol="0" anchor="t">
              <a:spAutoFit/>
            </a:bodyPr>
            <a:lstStyle/>
            <a:p>
              <a:pPr>
                <a:lnSpc>
                  <a:spcPts val="4199"/>
                </a:lnSpc>
              </a:pPr>
              <a:endParaRPr lang="en-US" sz="2999" spc="59" dirty="0">
                <a:solidFill>
                  <a:srgbClr val="FFFFFF"/>
                </a:solidFill>
                <a:latin typeface="Mardoto Regular"/>
              </a:endParaRPr>
            </a:p>
          </p:txBody>
        </p:sp>
      </p:grpSp>
      <p:sp>
        <p:nvSpPr>
          <p:cNvPr id="8" name="TextBox 7">
            <a:extLst>
              <a:ext uri="{FF2B5EF4-FFF2-40B4-BE49-F238E27FC236}">
                <a16:creationId xmlns:a16="http://schemas.microsoft.com/office/drawing/2014/main" id="{179DA905-9A32-E94F-B693-6FD79459EA0D}"/>
              </a:ext>
            </a:extLst>
          </p:cNvPr>
          <p:cNvSpPr txBox="1"/>
          <p:nvPr/>
        </p:nvSpPr>
        <p:spPr>
          <a:xfrm>
            <a:off x="-1" y="1382673"/>
            <a:ext cx="18135601" cy="8956298"/>
          </a:xfrm>
          <a:prstGeom prst="rect">
            <a:avLst/>
          </a:prstGeom>
          <a:noFill/>
        </p:spPr>
        <p:txBody>
          <a:bodyPr wrap="square" rtlCol="0">
            <a:spAutoFit/>
          </a:bodyPr>
          <a:lstStyle/>
          <a:p>
            <a:pPr algn="ctr" rtl="1"/>
            <a:r>
              <a:rPr lang="ar-SA" sz="4800" b="1" dirty="0"/>
              <a:t>السادة الأفاضل: رئيس الجامعة المكلف، وكلاء الجامعة، عمداء الكليات، أعضاء هيئة التدريس، السيدات والسادة الحضور الكرام. الزميلات والزملاء الأعزاء</a:t>
            </a:r>
            <a:endParaRPr lang="en-US" sz="4800" b="1" dirty="0"/>
          </a:p>
          <a:p>
            <a:pPr algn="ctr" rtl="1"/>
            <a:r>
              <a:rPr lang="ar-SA" sz="4800" b="1" dirty="0"/>
              <a:t> </a:t>
            </a:r>
            <a:endParaRPr lang="en-US" sz="4800" b="1" dirty="0"/>
          </a:p>
          <a:p>
            <a:pPr algn="ctr" rtl="1"/>
            <a:r>
              <a:rPr lang="ar-SA" sz="4800" b="1" dirty="0"/>
              <a:t>السلام عليكم ورحمة الله وبركاته</a:t>
            </a:r>
          </a:p>
          <a:p>
            <a:pPr algn="ctr" rtl="1"/>
            <a:endParaRPr lang="en-US" sz="4800" b="1" dirty="0"/>
          </a:p>
          <a:p>
            <a:pPr algn="ctr" rtl="1"/>
            <a:r>
              <a:rPr lang="ar-SA" sz="4800" b="1" dirty="0"/>
              <a:t>بداية يسرني ان اتحدث نيابة عن زملائي عن بداية مسيرتنا في كلية الصيدلة وبرنامجها دكتور صيدلة ... استحدثت الجامعة طرق وبرامج تعليمية حديثة تواكب التطور العلمي والعالمي في المجال الصحي والصيدلي فانطلق برنامج دكتور صيدلة عام 2016-2017 وهي الكلية الأولى  محليا على مستوى جميع قطاعات الدولة الليبية التي تبنت هذا البرنامج. وفى سبيل تحقيق هذا الهدف، قامت الجامعة بالاستعانة بمجموعة من الخبراء المحليين والدوليين لتأسيس هذا المشروع الوطني الهادف الى تطوير النظام الصحي الليبي وقد تشرفت أنا وزملائي من دفعتي بأن نكون اول دفعة لهذا البرنامج وكلنا فخر.</a:t>
            </a:r>
            <a:endParaRPr lang="en-US" sz="4800" b="1" dirty="0"/>
          </a:p>
        </p:txBody>
      </p:sp>
      <p:sp>
        <p:nvSpPr>
          <p:cNvPr id="9" name="TextBox 8">
            <a:extLst>
              <a:ext uri="{FF2B5EF4-FFF2-40B4-BE49-F238E27FC236}">
                <a16:creationId xmlns:a16="http://schemas.microsoft.com/office/drawing/2014/main" id="{C7431E01-E8FB-C041-AF20-B1C21F1EA519}"/>
              </a:ext>
            </a:extLst>
          </p:cNvPr>
          <p:cNvSpPr txBox="1"/>
          <p:nvPr/>
        </p:nvSpPr>
        <p:spPr>
          <a:xfrm>
            <a:off x="6477000" y="-7560"/>
            <a:ext cx="12649200" cy="1569660"/>
          </a:xfrm>
          <a:prstGeom prst="rect">
            <a:avLst/>
          </a:prstGeom>
          <a:noFill/>
        </p:spPr>
        <p:txBody>
          <a:bodyPr wrap="square" rtlCol="0">
            <a:spAutoFit/>
          </a:bodyPr>
          <a:lstStyle/>
          <a:p>
            <a:r>
              <a:rPr lang="ar-SA" sz="9600" b="1" dirty="0">
                <a:solidFill>
                  <a:srgbClr val="FFC000"/>
                </a:solidFill>
              </a:rPr>
              <a:t>كلمة الخريجين</a:t>
            </a:r>
            <a:endParaRPr lang="en-US" sz="9600" b="1" dirty="0">
              <a:solidFill>
                <a:srgbClr val="FFC000"/>
              </a:solidFill>
            </a:endParaRPr>
          </a:p>
        </p:txBody>
      </p:sp>
    </p:spTree>
    <p:extLst>
      <p:ext uri="{BB962C8B-B14F-4D97-AF65-F5344CB8AC3E}">
        <p14:creationId xmlns:p14="http://schemas.microsoft.com/office/powerpoint/2010/main" val="3068848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flipH="1" flipV="1">
            <a:off x="-271234" y="-1011280"/>
            <a:ext cx="18830467" cy="11298280"/>
          </a:xfrm>
          <a:prstGeom prst="rect">
            <a:avLst/>
          </a:prstGeom>
        </p:spPr>
      </p:pic>
      <p:pic>
        <p:nvPicPr>
          <p:cNvPr id="3" name="Picture 3"/>
          <p:cNvPicPr>
            <a:picLocks noChangeAspect="1"/>
          </p:cNvPicPr>
          <p:nvPr/>
        </p:nvPicPr>
        <p:blipFill>
          <a:blip r:embed="rId4">
            <a:alphaModFix amt="49000"/>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9427780">
            <a:off x="-3202187" y="-4689248"/>
            <a:ext cx="6404373" cy="8807287"/>
          </a:xfrm>
          <a:prstGeom prst="rect">
            <a:avLst/>
          </a:prstGeom>
        </p:spPr>
      </p:pic>
      <p:grpSp>
        <p:nvGrpSpPr>
          <p:cNvPr id="4" name="Group 4"/>
          <p:cNvGrpSpPr/>
          <p:nvPr/>
        </p:nvGrpSpPr>
        <p:grpSpPr>
          <a:xfrm>
            <a:off x="1028700" y="4231723"/>
            <a:ext cx="6220929" cy="1823554"/>
            <a:chOff x="0" y="0"/>
            <a:chExt cx="8294572" cy="2431405"/>
          </a:xfrm>
        </p:grpSpPr>
        <p:sp>
          <p:nvSpPr>
            <p:cNvPr id="5" name="TextBox 5"/>
            <p:cNvSpPr txBox="1"/>
            <p:nvPr/>
          </p:nvSpPr>
          <p:spPr>
            <a:xfrm>
              <a:off x="0" y="-9525"/>
              <a:ext cx="8294572" cy="1635125"/>
            </a:xfrm>
            <a:prstGeom prst="rect">
              <a:avLst/>
            </a:prstGeom>
          </p:spPr>
          <p:txBody>
            <a:bodyPr lIns="0" tIns="0" rIns="0" bIns="0" rtlCol="0" anchor="t">
              <a:spAutoFit/>
            </a:bodyPr>
            <a:lstStyle/>
            <a:p>
              <a:pPr>
                <a:lnSpc>
                  <a:spcPts val="9600"/>
                </a:lnSpc>
              </a:pPr>
              <a:endParaRPr lang="en-US" sz="8000" dirty="0">
                <a:solidFill>
                  <a:srgbClr val="FFFFFF"/>
                </a:solidFill>
                <a:latin typeface="Mardoto Bold"/>
              </a:endParaRPr>
            </a:p>
          </p:txBody>
        </p:sp>
        <p:sp>
          <p:nvSpPr>
            <p:cNvPr id="6" name="TextBox 6"/>
            <p:cNvSpPr txBox="1"/>
            <p:nvPr/>
          </p:nvSpPr>
          <p:spPr>
            <a:xfrm>
              <a:off x="0" y="1767829"/>
              <a:ext cx="8294572" cy="663575"/>
            </a:xfrm>
            <a:prstGeom prst="rect">
              <a:avLst/>
            </a:prstGeom>
          </p:spPr>
          <p:txBody>
            <a:bodyPr lIns="0" tIns="0" rIns="0" bIns="0" rtlCol="0" anchor="t">
              <a:spAutoFit/>
            </a:bodyPr>
            <a:lstStyle/>
            <a:p>
              <a:pPr>
                <a:lnSpc>
                  <a:spcPts val="4199"/>
                </a:lnSpc>
              </a:pPr>
              <a:endParaRPr lang="en-US" sz="2999" spc="59" dirty="0">
                <a:solidFill>
                  <a:srgbClr val="FFFFFF"/>
                </a:solidFill>
                <a:latin typeface="Mardoto Regular"/>
              </a:endParaRPr>
            </a:p>
          </p:txBody>
        </p:sp>
      </p:grpSp>
      <p:sp>
        <p:nvSpPr>
          <p:cNvPr id="8" name="TextBox 7">
            <a:extLst>
              <a:ext uri="{FF2B5EF4-FFF2-40B4-BE49-F238E27FC236}">
                <a16:creationId xmlns:a16="http://schemas.microsoft.com/office/drawing/2014/main" id="{179DA905-9A32-E94F-B693-6FD79459EA0D}"/>
              </a:ext>
            </a:extLst>
          </p:cNvPr>
          <p:cNvSpPr txBox="1"/>
          <p:nvPr/>
        </p:nvSpPr>
        <p:spPr>
          <a:xfrm>
            <a:off x="-1" y="1382673"/>
            <a:ext cx="18559233" cy="8956298"/>
          </a:xfrm>
          <a:prstGeom prst="rect">
            <a:avLst/>
          </a:prstGeom>
          <a:noFill/>
        </p:spPr>
        <p:txBody>
          <a:bodyPr wrap="square" rtlCol="0">
            <a:spAutoFit/>
          </a:bodyPr>
          <a:lstStyle/>
          <a:p>
            <a:pPr algn="ctr" rtl="1"/>
            <a:r>
              <a:rPr lang="ar-SA" sz="4800" b="1" dirty="0"/>
              <a:t>ها نحن أمامكم اليوم من هذا المنبر نحصد ما زرعنا بعد فترة دراسة مليئة بالجد والاجتهاد، فالحمد لله الذي أنعم علينا بهذه اللحظات المميزة بعد ما بذلتموه من مجهودات كبيرة معنا.</a:t>
            </a:r>
            <a:endParaRPr lang="en-US" sz="4800" b="1" dirty="0"/>
          </a:p>
          <a:p>
            <a:pPr algn="ctr" rtl="1"/>
            <a:r>
              <a:rPr lang="ar-SA" sz="4800" b="1" dirty="0"/>
              <a:t>اليوم أقف وزملائي ونحن نحمل مشاعر الفخر والاعتزاز بأننا ننتمي إلى كلية الصيدلة وبرنامجها المتفرد برنامج دكتور صيدلة</a:t>
            </a:r>
          </a:p>
          <a:p>
            <a:pPr algn="ctr" rtl="1"/>
            <a:endParaRPr lang="en-US" sz="4800" b="1" dirty="0"/>
          </a:p>
          <a:p>
            <a:pPr algn="ctr" rtl="1"/>
            <a:r>
              <a:rPr lang="ar-SA" sz="4800" b="1" dirty="0"/>
              <a:t>وما كان لنا أن نقوم بكل ذلك الا بتوفيق من الله أولا ثم دعاء الوالدين والدعم المتواصل من كامل فريق كلية الصيدلة لتذليل كل الصعاب أمامنا. الأمر الذي لمسناه في كل تفاصيل دراستنا منذ اليوم الأول وحتى التخرج.</a:t>
            </a:r>
          </a:p>
          <a:p>
            <a:pPr algn="ctr" rtl="1"/>
            <a:endParaRPr lang="en-US" sz="4800" b="1" dirty="0"/>
          </a:p>
          <a:p>
            <a:pPr algn="ctr" rtl="1"/>
            <a:r>
              <a:rPr lang="ar-SA" sz="4800" b="1" dirty="0"/>
              <a:t>نتقدم نحن خريجي الدفعة الأولى بجزيل الشكر والتقدير على كل ما بذلتموه من أجل الارتقاء بكليتنا الي أعلي المستويات العالمية ومجهوداتكم الكبيرة التي باتت واضحة في تطورنا على المستوى العلمي والانساني والمهني عن طريق تنمية مهاراتنا في جميع الاصعدة.</a:t>
            </a:r>
            <a:endParaRPr lang="en-US" sz="4800" b="1" dirty="0"/>
          </a:p>
        </p:txBody>
      </p:sp>
      <p:sp>
        <p:nvSpPr>
          <p:cNvPr id="9" name="TextBox 8">
            <a:extLst>
              <a:ext uri="{FF2B5EF4-FFF2-40B4-BE49-F238E27FC236}">
                <a16:creationId xmlns:a16="http://schemas.microsoft.com/office/drawing/2014/main" id="{C7431E01-E8FB-C041-AF20-B1C21F1EA519}"/>
              </a:ext>
            </a:extLst>
          </p:cNvPr>
          <p:cNvSpPr txBox="1"/>
          <p:nvPr/>
        </p:nvSpPr>
        <p:spPr>
          <a:xfrm>
            <a:off x="6477000" y="68640"/>
            <a:ext cx="12649200" cy="1569660"/>
          </a:xfrm>
          <a:prstGeom prst="rect">
            <a:avLst/>
          </a:prstGeom>
          <a:noFill/>
        </p:spPr>
        <p:txBody>
          <a:bodyPr wrap="square" rtlCol="0">
            <a:spAutoFit/>
          </a:bodyPr>
          <a:lstStyle/>
          <a:p>
            <a:r>
              <a:rPr lang="ar-SA" sz="9600" b="1" dirty="0">
                <a:solidFill>
                  <a:srgbClr val="FFC000"/>
                </a:solidFill>
              </a:rPr>
              <a:t>كلمة الخريجين</a:t>
            </a:r>
            <a:endParaRPr lang="en-US" sz="9600" b="1" dirty="0">
              <a:solidFill>
                <a:srgbClr val="FFC000"/>
              </a:solidFill>
            </a:endParaRPr>
          </a:p>
        </p:txBody>
      </p:sp>
    </p:spTree>
    <p:extLst>
      <p:ext uri="{BB962C8B-B14F-4D97-AF65-F5344CB8AC3E}">
        <p14:creationId xmlns:p14="http://schemas.microsoft.com/office/powerpoint/2010/main" val="39297341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flipH="1" flipV="1">
            <a:off x="-271234" y="-1011280"/>
            <a:ext cx="18830467" cy="11298280"/>
          </a:xfrm>
          <a:prstGeom prst="rect">
            <a:avLst/>
          </a:prstGeom>
        </p:spPr>
      </p:pic>
      <p:pic>
        <p:nvPicPr>
          <p:cNvPr id="3" name="Picture 3"/>
          <p:cNvPicPr>
            <a:picLocks noChangeAspect="1"/>
          </p:cNvPicPr>
          <p:nvPr/>
        </p:nvPicPr>
        <p:blipFill>
          <a:blip r:embed="rId4">
            <a:alphaModFix amt="49000"/>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9427780">
            <a:off x="-3202187" y="-4689248"/>
            <a:ext cx="6404373" cy="8807287"/>
          </a:xfrm>
          <a:prstGeom prst="rect">
            <a:avLst/>
          </a:prstGeom>
        </p:spPr>
      </p:pic>
      <p:grpSp>
        <p:nvGrpSpPr>
          <p:cNvPr id="4" name="Group 4"/>
          <p:cNvGrpSpPr/>
          <p:nvPr/>
        </p:nvGrpSpPr>
        <p:grpSpPr>
          <a:xfrm>
            <a:off x="1028700" y="4231723"/>
            <a:ext cx="6220929" cy="1823554"/>
            <a:chOff x="0" y="0"/>
            <a:chExt cx="8294572" cy="2431405"/>
          </a:xfrm>
        </p:grpSpPr>
        <p:sp>
          <p:nvSpPr>
            <p:cNvPr id="5" name="TextBox 5"/>
            <p:cNvSpPr txBox="1"/>
            <p:nvPr/>
          </p:nvSpPr>
          <p:spPr>
            <a:xfrm>
              <a:off x="0" y="-9525"/>
              <a:ext cx="8294572" cy="1635125"/>
            </a:xfrm>
            <a:prstGeom prst="rect">
              <a:avLst/>
            </a:prstGeom>
          </p:spPr>
          <p:txBody>
            <a:bodyPr lIns="0" tIns="0" rIns="0" bIns="0" rtlCol="0" anchor="t">
              <a:spAutoFit/>
            </a:bodyPr>
            <a:lstStyle/>
            <a:p>
              <a:pPr>
                <a:lnSpc>
                  <a:spcPts val="9600"/>
                </a:lnSpc>
              </a:pPr>
              <a:endParaRPr lang="en-US" sz="8000" dirty="0">
                <a:solidFill>
                  <a:srgbClr val="FFFFFF"/>
                </a:solidFill>
                <a:latin typeface="Mardoto Bold"/>
              </a:endParaRPr>
            </a:p>
          </p:txBody>
        </p:sp>
        <p:sp>
          <p:nvSpPr>
            <p:cNvPr id="6" name="TextBox 6"/>
            <p:cNvSpPr txBox="1"/>
            <p:nvPr/>
          </p:nvSpPr>
          <p:spPr>
            <a:xfrm>
              <a:off x="0" y="1767829"/>
              <a:ext cx="8294572" cy="663575"/>
            </a:xfrm>
            <a:prstGeom prst="rect">
              <a:avLst/>
            </a:prstGeom>
          </p:spPr>
          <p:txBody>
            <a:bodyPr lIns="0" tIns="0" rIns="0" bIns="0" rtlCol="0" anchor="t">
              <a:spAutoFit/>
            </a:bodyPr>
            <a:lstStyle/>
            <a:p>
              <a:pPr>
                <a:lnSpc>
                  <a:spcPts val="4199"/>
                </a:lnSpc>
              </a:pPr>
              <a:endParaRPr lang="en-US" sz="2999" spc="59" dirty="0">
                <a:solidFill>
                  <a:srgbClr val="FFFFFF"/>
                </a:solidFill>
                <a:latin typeface="Mardoto Regular"/>
              </a:endParaRPr>
            </a:p>
          </p:txBody>
        </p:sp>
      </p:grpSp>
      <p:sp>
        <p:nvSpPr>
          <p:cNvPr id="8" name="TextBox 7">
            <a:extLst>
              <a:ext uri="{FF2B5EF4-FFF2-40B4-BE49-F238E27FC236}">
                <a16:creationId xmlns:a16="http://schemas.microsoft.com/office/drawing/2014/main" id="{179DA905-9A32-E94F-B693-6FD79459EA0D}"/>
              </a:ext>
            </a:extLst>
          </p:cNvPr>
          <p:cNvSpPr txBox="1"/>
          <p:nvPr/>
        </p:nvSpPr>
        <p:spPr>
          <a:xfrm>
            <a:off x="-1" y="1382673"/>
            <a:ext cx="18059401" cy="8253221"/>
          </a:xfrm>
          <a:prstGeom prst="rect">
            <a:avLst/>
          </a:prstGeom>
          <a:noFill/>
        </p:spPr>
        <p:txBody>
          <a:bodyPr wrap="square" rtlCol="0">
            <a:spAutoFit/>
          </a:bodyPr>
          <a:lstStyle/>
          <a:p>
            <a:pPr algn="ctr" rtl="1">
              <a:lnSpc>
                <a:spcPct val="150000"/>
              </a:lnSpc>
            </a:pPr>
            <a:r>
              <a:rPr lang="ar-SA" sz="4800" b="1" dirty="0"/>
              <a:t>وفي نهاية كلمتي أتمنى لجميع زملائي وزميلاتي التوفيق والنجاح في حياتهم المستقبلية فاليوم نغلق صفحة ونفتح صفحة جديدة نسطرها بخطوط من نور وآمال وأحلام مازلنا نسعى جاهدين لتحقيقها ونرجو من الله تعالي أن يوفقنا من أجل تطوير أنفسنا ومجتمعنا ونتمنى ان تظل كليتنا مصدر فخر واعتزاز واضافة كبيرة لكل من ينضم اليها.</a:t>
            </a:r>
            <a:endParaRPr lang="en-US" sz="4800" b="1" dirty="0"/>
          </a:p>
          <a:p>
            <a:pPr algn="ctr" rtl="1">
              <a:lnSpc>
                <a:spcPct val="150000"/>
              </a:lnSpc>
            </a:pPr>
            <a:r>
              <a:rPr lang="ar-SA" sz="4800" b="1" dirty="0"/>
              <a:t> </a:t>
            </a:r>
            <a:endParaRPr lang="en-US" sz="4800" b="1" dirty="0"/>
          </a:p>
          <a:p>
            <a:pPr algn="ctr" rtl="1">
              <a:lnSpc>
                <a:spcPct val="150000"/>
              </a:lnSpc>
            </a:pPr>
            <a:r>
              <a:rPr lang="ar-SA" sz="6000" b="1" dirty="0"/>
              <a:t>.... فشكرا لكم جميعا ... والشكر موصول لكم حضورنا الكرام علي حسن استماعكم والسلام عليكم ورحمة الله وبركاته</a:t>
            </a:r>
            <a:r>
              <a:rPr lang="en-US" sz="6000" b="1" dirty="0"/>
              <a:t>.</a:t>
            </a:r>
          </a:p>
        </p:txBody>
      </p:sp>
      <p:sp>
        <p:nvSpPr>
          <p:cNvPr id="9" name="TextBox 8">
            <a:extLst>
              <a:ext uri="{FF2B5EF4-FFF2-40B4-BE49-F238E27FC236}">
                <a16:creationId xmlns:a16="http://schemas.microsoft.com/office/drawing/2014/main" id="{C7431E01-E8FB-C041-AF20-B1C21F1EA519}"/>
              </a:ext>
            </a:extLst>
          </p:cNvPr>
          <p:cNvSpPr txBox="1"/>
          <p:nvPr/>
        </p:nvSpPr>
        <p:spPr>
          <a:xfrm>
            <a:off x="6477000" y="221040"/>
            <a:ext cx="12649200" cy="1569660"/>
          </a:xfrm>
          <a:prstGeom prst="rect">
            <a:avLst/>
          </a:prstGeom>
          <a:noFill/>
        </p:spPr>
        <p:txBody>
          <a:bodyPr wrap="square" rtlCol="0">
            <a:spAutoFit/>
          </a:bodyPr>
          <a:lstStyle/>
          <a:p>
            <a:r>
              <a:rPr lang="ar-SA" sz="9600" b="1" dirty="0">
                <a:solidFill>
                  <a:srgbClr val="FFC000"/>
                </a:solidFill>
              </a:rPr>
              <a:t>كلمة الخريجين</a:t>
            </a:r>
            <a:endParaRPr lang="en-US" sz="9600" b="1" dirty="0">
              <a:solidFill>
                <a:srgbClr val="FFC000"/>
              </a:solidFill>
            </a:endParaRPr>
          </a:p>
        </p:txBody>
      </p:sp>
    </p:spTree>
    <p:extLst>
      <p:ext uri="{BB962C8B-B14F-4D97-AF65-F5344CB8AC3E}">
        <p14:creationId xmlns:p14="http://schemas.microsoft.com/office/powerpoint/2010/main" val="10328122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flipH="1" flipV="1">
            <a:off x="-542467" y="-505640"/>
            <a:ext cx="18830467" cy="11298280"/>
          </a:xfrm>
          <a:prstGeom prst="rect">
            <a:avLst/>
          </a:prstGeom>
        </p:spPr>
      </p:pic>
      <p:pic>
        <p:nvPicPr>
          <p:cNvPr id="3" name="Picture 3"/>
          <p:cNvPicPr>
            <a:picLocks noChangeAspect="1"/>
          </p:cNvPicPr>
          <p:nvPr/>
        </p:nvPicPr>
        <p:blipFill>
          <a:blip r:embed="rId5">
            <a:alphaModFix amt="52000"/>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flipH="1">
            <a:off x="-4114800" y="-408383"/>
            <a:ext cx="11418344" cy="12435820"/>
          </a:xfrm>
          <a:prstGeom prst="rect">
            <a:avLst/>
          </a:prstGeom>
        </p:spPr>
      </p:pic>
      <p:sp>
        <p:nvSpPr>
          <p:cNvPr id="7" name="TextBox 7"/>
          <p:cNvSpPr txBox="1"/>
          <p:nvPr/>
        </p:nvSpPr>
        <p:spPr>
          <a:xfrm>
            <a:off x="9771519" y="3334440"/>
            <a:ext cx="6896420" cy="1512889"/>
          </a:xfrm>
          <a:prstGeom prst="rect">
            <a:avLst/>
          </a:prstGeom>
        </p:spPr>
        <p:txBody>
          <a:bodyPr lIns="0" tIns="0" rIns="0" bIns="0" rtlCol="0" anchor="t">
            <a:spAutoFit/>
          </a:bodyPr>
          <a:lstStyle/>
          <a:p>
            <a:pPr algn="ctr">
              <a:lnSpc>
                <a:spcPts val="12349"/>
              </a:lnSpc>
            </a:pPr>
            <a:endParaRPr lang="en-US" sz="9499" dirty="0">
              <a:solidFill>
                <a:srgbClr val="FFFFFF"/>
              </a:solidFill>
              <a:latin typeface="Mardoto Bold"/>
            </a:endParaRPr>
          </a:p>
        </p:txBody>
      </p:sp>
      <p:sp>
        <p:nvSpPr>
          <p:cNvPr id="10" name="مستطيل 9"/>
          <p:cNvSpPr/>
          <p:nvPr/>
        </p:nvSpPr>
        <p:spPr>
          <a:xfrm>
            <a:off x="7951694" y="2635121"/>
            <a:ext cx="10031506" cy="3985706"/>
          </a:xfrm>
          <a:prstGeom prst="rect">
            <a:avLst/>
          </a:prstGeom>
        </p:spPr>
        <p:txBody>
          <a:bodyPr wrap="square">
            <a:spAutoFit/>
          </a:bodyPr>
          <a:lstStyle/>
          <a:p>
            <a:pPr algn="ctr"/>
            <a:r>
              <a:rPr lang="ar-LY" sz="13800" dirty="0">
                <a:solidFill>
                  <a:schemeClr val="tx2">
                    <a:lumMod val="75000"/>
                  </a:schemeClr>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درع تكريم  للسيد</a:t>
            </a:r>
          </a:p>
          <a:p>
            <a:pPr algn="ctr"/>
            <a:r>
              <a:rPr lang="ar-LY" sz="11500" dirty="0">
                <a:solidFill>
                  <a:schemeClr val="tx2">
                    <a:lumMod val="75000"/>
                  </a:schemeClr>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 الدكتور رئيس الجامعة</a:t>
            </a:r>
          </a:p>
        </p:txBody>
      </p:sp>
      <p:pic>
        <p:nvPicPr>
          <p:cNvPr id="5" name="Picture 4" descr="A picture containing text, indoor, toiletry, yellow&#10;&#10;Description automatically generated">
            <a:extLst>
              <a:ext uri="{FF2B5EF4-FFF2-40B4-BE49-F238E27FC236}">
                <a16:creationId xmlns:a16="http://schemas.microsoft.com/office/drawing/2014/main" id="{BAED4D9A-4EED-AE49-B185-DB75294EBA4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65009" y="-505640"/>
            <a:ext cx="8692628" cy="11444225"/>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flipH="1" flipV="1">
            <a:off x="0" y="-295697"/>
            <a:ext cx="18830467" cy="11298280"/>
          </a:xfrm>
          <a:prstGeom prst="rect">
            <a:avLst/>
          </a:prstGeom>
        </p:spPr>
      </p:pic>
      <p:pic>
        <p:nvPicPr>
          <p:cNvPr id="3" name="Picture 3"/>
          <p:cNvPicPr>
            <a:picLocks noChangeAspect="1"/>
          </p:cNvPicPr>
          <p:nvPr/>
        </p:nvPicPr>
        <p:blipFill>
          <a:blip r:embed="rId5">
            <a:alphaModFix amt="67000"/>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8763000" y="-2017465"/>
            <a:ext cx="13294437" cy="14741815"/>
          </a:xfrm>
          <a:prstGeom prst="rect">
            <a:avLst/>
          </a:prstGeom>
        </p:spPr>
      </p:pic>
      <p:sp>
        <p:nvSpPr>
          <p:cNvPr id="5" name="مربع نص 4"/>
          <p:cNvSpPr txBox="1"/>
          <p:nvPr/>
        </p:nvSpPr>
        <p:spPr>
          <a:xfrm>
            <a:off x="-1017393" y="4457700"/>
            <a:ext cx="10432626" cy="3046988"/>
          </a:xfrm>
          <a:prstGeom prst="rect">
            <a:avLst/>
          </a:prstGeom>
          <a:noFill/>
        </p:spPr>
        <p:txBody>
          <a:bodyPr wrap="square" rtlCol="1">
            <a:spAutoFit/>
          </a:bodyPr>
          <a:lstStyle/>
          <a:p>
            <a:pPr algn="ctr"/>
            <a:r>
              <a:rPr lang="ar-LY" sz="9600" dirty="0">
                <a:solidFill>
                  <a:schemeClr val="tx2">
                    <a:lumMod val="75000"/>
                  </a:schemeClr>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درع تكريم للسيدة</a:t>
            </a:r>
          </a:p>
          <a:p>
            <a:pPr algn="ctr"/>
            <a:r>
              <a:rPr lang="ar-LY" sz="9600" dirty="0">
                <a:solidFill>
                  <a:schemeClr val="tx2">
                    <a:lumMod val="75000"/>
                  </a:schemeClr>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الدكتورة عميد الكلية </a:t>
            </a:r>
          </a:p>
        </p:txBody>
      </p:sp>
      <p:pic>
        <p:nvPicPr>
          <p:cNvPr id="6" name="Picture 5" descr="A picture containing text, indoor, sign, yellow&#10;&#10;Description automatically generated">
            <a:extLst>
              <a:ext uri="{FF2B5EF4-FFF2-40B4-BE49-F238E27FC236}">
                <a16:creationId xmlns:a16="http://schemas.microsoft.com/office/drawing/2014/main" id="{9A04996C-9123-C440-B03B-23E376EC90E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741229" y="-301140"/>
            <a:ext cx="8930397" cy="11094396"/>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7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 y="-2333"/>
            <a:ext cx="18288000" cy="10734942"/>
          </a:xfrm>
          <a:prstGeom prst="rect">
            <a:avLst/>
          </a:prstGeom>
        </p:spPr>
      </p:pic>
      <p:pic>
        <p:nvPicPr>
          <p:cNvPr id="6" name="Picture 2" descr="C:\Users\Lenovo\logo10_2_0313.png"/>
          <p:cNvPicPr>
            <a:picLocks noChangeAspect="1" noChangeArrowheads="1"/>
          </p:cNvPicPr>
          <p:nvPr/>
        </p:nvPicPr>
        <p:blipFill>
          <a:blip r:embed="rId4">
            <a:duotone>
              <a:schemeClr val="accent1">
                <a:shade val="45000"/>
                <a:satMod val="135000"/>
              </a:schemeClr>
              <a:prstClr val="white"/>
            </a:duotone>
            <a:extLst>
              <a:ext uri="{BEBA8EAE-BF5A-486C-A8C5-ECC9F3942E4B}">
                <a14:imgProps xmlns:a14="http://schemas.microsoft.com/office/drawing/2010/main">
                  <a14:imgLayer r:embed="rId5">
                    <a14:imgEffect>
                      <a14:artisticMarker/>
                    </a14:imgEffect>
                    <a14:imgEffect>
                      <a14:colorTemperature colorTemp="11200"/>
                    </a14:imgEffect>
                    <a14:imgEffect>
                      <a14:brightnessContrast bright="9000" contrast="-20000"/>
                    </a14:imgEffect>
                  </a14:imgLayer>
                </a14:imgProps>
              </a:ext>
              <a:ext uri="{28A0092B-C50C-407E-A947-70E740481C1C}">
                <a14:useLocalDpi xmlns:a14="http://schemas.microsoft.com/office/drawing/2010/main" val="0"/>
              </a:ext>
            </a:extLst>
          </a:blip>
          <a:srcRect/>
          <a:stretch>
            <a:fillRect/>
          </a:stretch>
        </p:blipFill>
        <p:spPr bwMode="auto">
          <a:xfrm>
            <a:off x="7379734" y="-454960"/>
            <a:ext cx="2819399" cy="24003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7" name="مربع نص 6"/>
          <p:cNvSpPr txBox="1"/>
          <p:nvPr/>
        </p:nvSpPr>
        <p:spPr>
          <a:xfrm>
            <a:off x="6541536" y="1257300"/>
            <a:ext cx="4659864" cy="1323439"/>
          </a:xfrm>
          <a:prstGeom prst="rect">
            <a:avLst/>
          </a:prstGeom>
          <a:noFill/>
        </p:spPr>
        <p:txBody>
          <a:bodyPr wrap="square" rtlCol="1">
            <a:spAutoFit/>
          </a:bodyPr>
          <a:lstStyle/>
          <a:p>
            <a:pPr algn="ctr"/>
            <a:r>
              <a:rPr lang="ar-LY" sz="8000" b="1" dirty="0">
                <a:solidFill>
                  <a:srgbClr val="002060"/>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قسم التخرج</a:t>
            </a:r>
            <a:r>
              <a:rPr lang="ar-LY" sz="8000" dirty="0">
                <a:solidFill>
                  <a:srgbClr val="002060"/>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 </a:t>
            </a:r>
          </a:p>
        </p:txBody>
      </p:sp>
      <p:sp>
        <p:nvSpPr>
          <p:cNvPr id="11" name="مربع نص 10"/>
          <p:cNvSpPr txBox="1"/>
          <p:nvPr/>
        </p:nvSpPr>
        <p:spPr>
          <a:xfrm flipV="1">
            <a:off x="13258800" y="5893831"/>
            <a:ext cx="2470731" cy="45719"/>
          </a:xfrm>
          <a:prstGeom prst="rect">
            <a:avLst/>
          </a:prstGeom>
          <a:noFill/>
        </p:spPr>
        <p:txBody>
          <a:bodyPr wrap="square" rtlCol="1">
            <a:spAutoFit/>
          </a:bodyPr>
          <a:lstStyle/>
          <a:p>
            <a:endParaRPr lang="ar-LY" dirty="0"/>
          </a:p>
        </p:txBody>
      </p:sp>
      <p:sp>
        <p:nvSpPr>
          <p:cNvPr id="9" name="Content Placeholder 2">
            <a:extLst>
              <a:ext uri="{FF2B5EF4-FFF2-40B4-BE49-F238E27FC236}">
                <a16:creationId xmlns:a16="http://schemas.microsoft.com/office/drawing/2014/main" id="{B91EDB87-5E27-4F04-A9C9-57B89057B3FA}"/>
              </a:ext>
            </a:extLst>
          </p:cNvPr>
          <p:cNvSpPr txBox="1">
            <a:spLocks/>
          </p:cNvSpPr>
          <p:nvPr/>
        </p:nvSpPr>
        <p:spPr>
          <a:xfrm>
            <a:off x="914400" y="2628828"/>
            <a:ext cx="16840200" cy="7991059"/>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rtl="1">
              <a:buNone/>
            </a:pPr>
            <a:r>
              <a:rPr lang="ar-SA" sz="4800" b="1" dirty="0">
                <a:latin typeface="Arabic Typesetting" panose="03020402040406030203" pitchFamily="66" charset="-78"/>
                <a:cs typeface="+mj-cs"/>
              </a:rPr>
              <a:t>أتعهد بأن</a:t>
            </a:r>
          </a:p>
          <a:p>
            <a:pPr marL="0" indent="0" algn="just" rtl="1">
              <a:buNone/>
            </a:pPr>
            <a:r>
              <a:rPr lang="ar-SA" sz="4800" b="1" dirty="0">
                <a:latin typeface="Arabic Typesetting" panose="03020402040406030203" pitchFamily="66" charset="-78"/>
                <a:cs typeface="+mj-cs"/>
              </a:rPr>
              <a:t>أن أودي عملي بأمانة وصدق وشرف، وأن أحافظ على سر المهنة وأن احترم تقاليدها، وأن أراقب الله في مهنتي، وأن أصون حياة الإنسان في كافة أدوارها وتحت كل الظروف والأحوال باذلا ما في وسعي لاستنقاذها</a:t>
            </a:r>
            <a:r>
              <a:rPr lang="ar-SA" sz="4800" b="1" dirty="0">
                <a:solidFill>
                  <a:srgbClr val="FF0000"/>
                </a:solidFill>
                <a:latin typeface="Arabic Typesetting" panose="03020402040406030203" pitchFamily="66" charset="-78"/>
                <a:cs typeface="+mj-cs"/>
              </a:rPr>
              <a:t> </a:t>
            </a:r>
            <a:r>
              <a:rPr lang="ar-SA" sz="4800" b="1" dirty="0">
                <a:latin typeface="Arabic Typesetting" panose="03020402040406030203" pitchFamily="66" charset="-78"/>
                <a:cs typeface="+mj-cs"/>
              </a:rPr>
              <a:t>من الهلاك والمرض والألم والقلق، وأن احفظ للناس استقلاليتهم وكرامتهم واستر عورتهم وأكتم سرهم، وأن</a:t>
            </a:r>
            <a:r>
              <a:rPr lang="ar-SA" sz="4800" b="1" dirty="0">
                <a:solidFill>
                  <a:srgbClr val="FF0000"/>
                </a:solidFill>
                <a:latin typeface="Arabic Typesetting" panose="03020402040406030203" pitchFamily="66" charset="-78"/>
                <a:cs typeface="+mj-cs"/>
              </a:rPr>
              <a:t> </a:t>
            </a:r>
            <a:r>
              <a:rPr lang="ar-SA" sz="4800" b="1" dirty="0">
                <a:latin typeface="Arabic Typesetting" panose="03020402040406030203" pitchFamily="66" charset="-78"/>
                <a:cs typeface="+mj-cs"/>
              </a:rPr>
              <a:t>أكون على الدوام من وسائل رحمة الله باذلا رعايتي للقريب والبعيد للصالح والطالح وللصديق والعدو، أعامل جميع من اخدم  بمساواة  وعدل واحترام  بغض النظر عن الجنس، العرق، الدين، الثقافة أو المعتقدات  السياسية، وأن أثابر على طلب العلم وأسخره لنفع الناس لا لضررهم، واوقر من علمني وأن أكون أخا لكل زميل في المهنة.</a:t>
            </a:r>
          </a:p>
          <a:p>
            <a:pPr marL="0" indent="0" algn="ctr" rtl="1">
              <a:buFont typeface="Arial" pitchFamily="34" charset="0"/>
              <a:buNone/>
            </a:pPr>
            <a:r>
              <a:rPr lang="ar-SA" sz="4800" b="1" dirty="0">
                <a:latin typeface="Arabic Typesetting" panose="03020402040406030203" pitchFamily="66" charset="-78"/>
                <a:cs typeface="+mj-cs"/>
              </a:rPr>
              <a:t>والله على ما أقول شهيد</a:t>
            </a:r>
          </a:p>
          <a:p>
            <a:pPr marL="0" indent="0" algn="r" rtl="1">
              <a:buFont typeface="Arial" pitchFamily="34" charset="0"/>
              <a:buNone/>
            </a:pPr>
            <a:endParaRPr lang="en-US" sz="6000" b="1" dirty="0">
              <a:latin typeface="Arabic Typesetting" panose="03020402040406030203" pitchFamily="66" charset="-78"/>
              <a:cs typeface="Arabic Typesetting" panose="03020402040406030203" pitchFamily="66" charset="-78"/>
            </a:endParaRPr>
          </a:p>
        </p:txBody>
      </p:sp>
    </p:spTree>
    <p:extLst>
      <p:ext uri="{BB962C8B-B14F-4D97-AF65-F5344CB8AC3E}">
        <p14:creationId xmlns:p14="http://schemas.microsoft.com/office/powerpoint/2010/main" val="40069682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C1A2A7"/>
        </a:solidFill>
        <a:effectLst/>
      </p:bgPr>
    </p:bg>
    <p:spTree>
      <p:nvGrpSpPr>
        <p:cNvPr id="1" name=""/>
        <p:cNvGrpSpPr/>
        <p:nvPr/>
      </p:nvGrpSpPr>
      <p:grpSpPr>
        <a:xfrm>
          <a:off x="0" y="0"/>
          <a:ext cx="0" cy="0"/>
          <a:chOff x="0" y="0"/>
          <a:chExt cx="0" cy="0"/>
        </a:xfrm>
      </p:grpSpPr>
      <p:pic>
        <p:nvPicPr>
          <p:cNvPr id="32" name="Picture 2"/>
          <p:cNvPicPr>
            <a:picLocks noChangeAspect="1"/>
          </p:cNvPicPr>
          <p:nvPr/>
        </p:nvPicPr>
        <p:blipFill>
          <a:blip r:embed="rId2">
            <a:alphaModFix amt="65999"/>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270220" y="-625501"/>
            <a:ext cx="29558220" cy="16678410"/>
          </a:xfrm>
          <a:prstGeom prst="rect">
            <a:avLst/>
          </a:prstGeom>
        </p:spPr>
      </p:pic>
      <p:pic>
        <p:nvPicPr>
          <p:cNvPr id="30" name="Picture 2"/>
          <p:cNvPicPr>
            <a:picLocks noChangeAspect="1"/>
          </p:cNvPicPr>
          <p:nvPr/>
        </p:nvPicPr>
        <p:blipFill>
          <a:blip r:embed="rId4">
            <a:alphaModFix amt="83000"/>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343608" flipH="1">
            <a:off x="4375649" y="1889715"/>
            <a:ext cx="9025874" cy="9038097"/>
          </a:xfrm>
          <a:prstGeom prst="rect">
            <a:avLst/>
          </a:prstGeom>
        </p:spPr>
      </p:pic>
      <p:sp>
        <p:nvSpPr>
          <p:cNvPr id="17" name="شكل بيضاوي 16"/>
          <p:cNvSpPr/>
          <p:nvPr/>
        </p:nvSpPr>
        <p:spPr>
          <a:xfrm>
            <a:off x="6705600" y="3036371"/>
            <a:ext cx="4464423" cy="5412865"/>
          </a:xfrm>
          <a:prstGeom prst="ellipse">
            <a:avLst/>
          </a:prstGeom>
          <a:blipFill>
            <a:blip r:embed="rId6"/>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Y"/>
          </a:p>
        </p:txBody>
      </p:sp>
      <p:sp>
        <p:nvSpPr>
          <p:cNvPr id="26" name="TextBox 9"/>
          <p:cNvSpPr txBox="1"/>
          <p:nvPr/>
        </p:nvSpPr>
        <p:spPr>
          <a:xfrm>
            <a:off x="2906566" y="566140"/>
            <a:ext cx="11582401" cy="1452321"/>
          </a:xfrm>
          <a:prstGeom prst="rect">
            <a:avLst/>
          </a:prstGeom>
        </p:spPr>
        <p:txBody>
          <a:bodyPr wrap="square" lIns="0" tIns="0" rIns="0" bIns="0" rtlCol="0" anchor="t">
            <a:spAutoFit/>
          </a:bodyPr>
          <a:lstStyle/>
          <a:p>
            <a:pPr algn="ctr">
              <a:lnSpc>
                <a:spcPts val="4481"/>
              </a:lnSpc>
            </a:pPr>
            <a:endParaRPr dirty="0"/>
          </a:p>
          <a:p>
            <a:pPr algn="ctr">
              <a:lnSpc>
                <a:spcPts val="4481"/>
              </a:lnSpc>
            </a:pPr>
            <a:r>
              <a:rPr lang="en-US" sz="11500" b="1" dirty="0">
                <a:solidFill>
                  <a:srgbClr val="322680"/>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تكريم </a:t>
            </a:r>
            <a:r>
              <a:rPr lang="ar-SA" sz="11500" b="1" dirty="0">
                <a:solidFill>
                  <a:srgbClr val="322680"/>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أ</a:t>
            </a:r>
            <a:r>
              <a:rPr lang="en-US" sz="11500" b="1" dirty="0">
                <a:solidFill>
                  <a:srgbClr val="322680"/>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وائل الخريجي</a:t>
            </a:r>
            <a:r>
              <a:rPr lang="en-US" sz="11500" b="1" dirty="0">
                <a:solidFill>
                  <a:srgbClr val="000000"/>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ن </a:t>
            </a:r>
          </a:p>
        </p:txBody>
      </p:sp>
      <p:sp>
        <p:nvSpPr>
          <p:cNvPr id="29" name="TextBox 12"/>
          <p:cNvSpPr txBox="1"/>
          <p:nvPr/>
        </p:nvSpPr>
        <p:spPr>
          <a:xfrm>
            <a:off x="3413311" y="9068037"/>
            <a:ext cx="11049000" cy="875240"/>
          </a:xfrm>
          <a:prstGeom prst="rect">
            <a:avLst/>
          </a:prstGeom>
        </p:spPr>
        <p:txBody>
          <a:bodyPr wrap="square" lIns="0" tIns="0" rIns="0" bIns="0" rtlCol="0" anchor="t">
            <a:spAutoFit/>
          </a:bodyPr>
          <a:lstStyle/>
          <a:p>
            <a:pPr algn="ctr" rtl="1">
              <a:lnSpc>
                <a:spcPts val="4477"/>
              </a:lnSpc>
            </a:pPr>
            <a:r>
              <a:rPr lang="en-US" sz="11500" dirty="0">
                <a:solidFill>
                  <a:schemeClr val="tx2">
                    <a:lumMod val="75000"/>
                  </a:schemeClr>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اسراء </a:t>
            </a:r>
            <a:r>
              <a:rPr lang="en-US" sz="11500" dirty="0" err="1">
                <a:solidFill>
                  <a:schemeClr val="tx2">
                    <a:lumMod val="75000"/>
                  </a:schemeClr>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سعيد</a:t>
            </a:r>
            <a:r>
              <a:rPr lang="en-US" sz="11500" dirty="0">
                <a:solidFill>
                  <a:schemeClr val="tx2">
                    <a:lumMod val="75000"/>
                  </a:schemeClr>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 </a:t>
            </a:r>
            <a:r>
              <a:rPr lang="ar-SA" sz="11500" dirty="0">
                <a:solidFill>
                  <a:schemeClr val="tx2">
                    <a:lumMod val="75000"/>
                  </a:schemeClr>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فايز</a:t>
            </a:r>
            <a:r>
              <a:rPr lang="en-US" sz="11500" dirty="0">
                <a:solidFill>
                  <a:schemeClr val="tx2">
                    <a:lumMod val="75000"/>
                  </a:schemeClr>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 </a:t>
            </a:r>
          </a:p>
        </p:txBody>
      </p:sp>
      <p:sp>
        <p:nvSpPr>
          <p:cNvPr id="18" name="مستطيل 17"/>
          <p:cNvSpPr/>
          <p:nvPr/>
        </p:nvSpPr>
        <p:spPr>
          <a:xfrm>
            <a:off x="7115838" y="1648664"/>
            <a:ext cx="3643946" cy="1569660"/>
          </a:xfrm>
          <a:prstGeom prst="rect">
            <a:avLst/>
          </a:prstGeom>
        </p:spPr>
        <p:txBody>
          <a:bodyPr wrap="none">
            <a:spAutoFit/>
          </a:bodyPr>
          <a:lstStyle/>
          <a:p>
            <a:r>
              <a:rPr lang="ar-SA" sz="9600" dirty="0">
                <a:solidFill>
                  <a:srgbClr val="FF0000"/>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الترتيب الأول</a:t>
            </a:r>
            <a:endParaRPr lang="ar-SY" dirty="0">
              <a:solidFill>
                <a:srgbClr val="FF0000"/>
              </a:solidFill>
            </a:endParaRPr>
          </a:p>
        </p:txBody>
      </p:sp>
      <p:pic>
        <p:nvPicPr>
          <p:cNvPr id="3" name="Picture 2" descr="A picture containing text, indoor&#10;&#10;Description automatically generated">
            <a:extLst>
              <a:ext uri="{FF2B5EF4-FFF2-40B4-BE49-F238E27FC236}">
                <a16:creationId xmlns:a16="http://schemas.microsoft.com/office/drawing/2014/main" id="{7E32D524-3E87-5E4C-8B68-4FEA41DB9AB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81000" y="4421950"/>
            <a:ext cx="3825027" cy="5100036"/>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C1A2A7"/>
        </a:solidFill>
        <a:effectLst/>
      </p:bgPr>
    </p:bg>
    <p:spTree>
      <p:nvGrpSpPr>
        <p:cNvPr id="1" name=""/>
        <p:cNvGrpSpPr/>
        <p:nvPr/>
      </p:nvGrpSpPr>
      <p:grpSpPr>
        <a:xfrm>
          <a:off x="0" y="0"/>
          <a:ext cx="0" cy="0"/>
          <a:chOff x="0" y="0"/>
          <a:chExt cx="0" cy="0"/>
        </a:xfrm>
      </p:grpSpPr>
      <p:pic>
        <p:nvPicPr>
          <p:cNvPr id="32" name="Picture 2"/>
          <p:cNvPicPr>
            <a:picLocks noChangeAspect="1"/>
          </p:cNvPicPr>
          <p:nvPr/>
        </p:nvPicPr>
        <p:blipFill>
          <a:blip r:embed="rId2">
            <a:alphaModFix amt="65999"/>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270220" y="-625501"/>
            <a:ext cx="29558220" cy="16678410"/>
          </a:xfrm>
          <a:prstGeom prst="rect">
            <a:avLst/>
          </a:prstGeom>
        </p:spPr>
      </p:pic>
      <p:pic>
        <p:nvPicPr>
          <p:cNvPr id="30" name="Picture 2"/>
          <p:cNvPicPr>
            <a:picLocks noChangeAspect="1"/>
          </p:cNvPicPr>
          <p:nvPr/>
        </p:nvPicPr>
        <p:blipFill>
          <a:blip r:embed="rId4">
            <a:alphaModFix amt="83000"/>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343608" flipH="1">
            <a:off x="4424875" y="1906074"/>
            <a:ext cx="9025874" cy="9038097"/>
          </a:xfrm>
          <a:prstGeom prst="rect">
            <a:avLst/>
          </a:prstGeom>
        </p:spPr>
      </p:pic>
      <p:sp>
        <p:nvSpPr>
          <p:cNvPr id="17" name="شكل بيضاوي 16"/>
          <p:cNvSpPr/>
          <p:nvPr/>
        </p:nvSpPr>
        <p:spPr>
          <a:xfrm>
            <a:off x="6630041" y="2781300"/>
            <a:ext cx="4560473" cy="5641465"/>
          </a:xfrm>
          <a:prstGeom prst="ellipse">
            <a:avLst/>
          </a:prstGeom>
          <a:blipFill>
            <a:blip r:embed="rId6"/>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Y"/>
          </a:p>
        </p:txBody>
      </p:sp>
      <p:sp>
        <p:nvSpPr>
          <p:cNvPr id="26" name="TextBox 9"/>
          <p:cNvSpPr txBox="1"/>
          <p:nvPr/>
        </p:nvSpPr>
        <p:spPr>
          <a:xfrm>
            <a:off x="2876086" y="589000"/>
            <a:ext cx="11582401" cy="1452321"/>
          </a:xfrm>
          <a:prstGeom prst="rect">
            <a:avLst/>
          </a:prstGeom>
        </p:spPr>
        <p:txBody>
          <a:bodyPr wrap="square" lIns="0" tIns="0" rIns="0" bIns="0" rtlCol="0" anchor="t">
            <a:spAutoFit/>
          </a:bodyPr>
          <a:lstStyle/>
          <a:p>
            <a:pPr algn="ctr">
              <a:lnSpc>
                <a:spcPts val="4481"/>
              </a:lnSpc>
            </a:pPr>
            <a:endParaRPr dirty="0"/>
          </a:p>
          <a:p>
            <a:pPr algn="ctr">
              <a:lnSpc>
                <a:spcPts val="4481"/>
              </a:lnSpc>
            </a:pPr>
            <a:r>
              <a:rPr lang="en-US" sz="11500" b="1" dirty="0">
                <a:solidFill>
                  <a:srgbClr val="322680"/>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تكريم </a:t>
            </a:r>
            <a:r>
              <a:rPr lang="ar-SA" sz="11500" b="1" dirty="0">
                <a:solidFill>
                  <a:srgbClr val="322680"/>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أ</a:t>
            </a:r>
            <a:r>
              <a:rPr lang="en-US" sz="11500" b="1" dirty="0">
                <a:solidFill>
                  <a:srgbClr val="322680"/>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وائل الخريجي</a:t>
            </a:r>
            <a:r>
              <a:rPr lang="en-US" sz="11500" b="1" dirty="0">
                <a:solidFill>
                  <a:srgbClr val="000000"/>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ن </a:t>
            </a:r>
          </a:p>
        </p:txBody>
      </p:sp>
      <p:sp>
        <p:nvSpPr>
          <p:cNvPr id="29" name="TextBox 12"/>
          <p:cNvSpPr txBox="1"/>
          <p:nvPr/>
        </p:nvSpPr>
        <p:spPr>
          <a:xfrm>
            <a:off x="4953656" y="9049871"/>
            <a:ext cx="7427259" cy="782907"/>
          </a:xfrm>
          <a:prstGeom prst="rect">
            <a:avLst/>
          </a:prstGeom>
        </p:spPr>
        <p:txBody>
          <a:bodyPr wrap="square" lIns="0" tIns="0" rIns="0" bIns="0" rtlCol="0" anchor="t">
            <a:spAutoFit/>
          </a:bodyPr>
          <a:lstStyle/>
          <a:p>
            <a:pPr algn="ctr">
              <a:lnSpc>
                <a:spcPts val="4286"/>
              </a:lnSpc>
            </a:pPr>
            <a:r>
              <a:rPr lang="en-US" sz="9600" dirty="0">
                <a:solidFill>
                  <a:schemeClr val="tx2">
                    <a:lumMod val="75000"/>
                  </a:schemeClr>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سند ونيس العبيدي</a:t>
            </a:r>
          </a:p>
        </p:txBody>
      </p:sp>
      <p:sp>
        <p:nvSpPr>
          <p:cNvPr id="7" name="مستطيل 6"/>
          <p:cNvSpPr/>
          <p:nvPr/>
        </p:nvSpPr>
        <p:spPr>
          <a:xfrm>
            <a:off x="7115838" y="1648664"/>
            <a:ext cx="3619902" cy="1569660"/>
          </a:xfrm>
          <a:prstGeom prst="rect">
            <a:avLst/>
          </a:prstGeom>
        </p:spPr>
        <p:txBody>
          <a:bodyPr wrap="none">
            <a:spAutoFit/>
          </a:bodyPr>
          <a:lstStyle/>
          <a:p>
            <a:r>
              <a:rPr lang="ar-SA" sz="9600" dirty="0">
                <a:solidFill>
                  <a:srgbClr val="FF0000"/>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الترتيب الثاني</a:t>
            </a:r>
            <a:endParaRPr lang="ar-SY" dirty="0">
              <a:solidFill>
                <a:srgbClr val="FF0000"/>
              </a:solidFill>
            </a:endParaRPr>
          </a:p>
        </p:txBody>
      </p:sp>
      <p:pic>
        <p:nvPicPr>
          <p:cNvPr id="3" name="Picture 2" descr="A bottle of wine&#10;&#10;Description automatically generated with medium confidence">
            <a:extLst>
              <a:ext uri="{FF2B5EF4-FFF2-40B4-BE49-F238E27FC236}">
                <a16:creationId xmlns:a16="http://schemas.microsoft.com/office/drawing/2014/main" id="{78C3BF04-3164-6945-9D26-57D3A9AA86F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6083" y="4076700"/>
            <a:ext cx="3894917" cy="5105400"/>
          </a:xfrm>
          <a:prstGeom prst="rect">
            <a:avLst/>
          </a:prstGeom>
        </p:spPr>
      </p:pic>
    </p:spTree>
    <p:extLst>
      <p:ext uri="{BB962C8B-B14F-4D97-AF65-F5344CB8AC3E}">
        <p14:creationId xmlns:p14="http://schemas.microsoft.com/office/powerpoint/2010/main" val="25528642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C1A2A7"/>
        </a:solidFill>
        <a:effectLst/>
      </p:bgPr>
    </p:bg>
    <p:spTree>
      <p:nvGrpSpPr>
        <p:cNvPr id="1" name=""/>
        <p:cNvGrpSpPr/>
        <p:nvPr/>
      </p:nvGrpSpPr>
      <p:grpSpPr>
        <a:xfrm>
          <a:off x="0" y="0"/>
          <a:ext cx="0" cy="0"/>
          <a:chOff x="0" y="0"/>
          <a:chExt cx="0" cy="0"/>
        </a:xfrm>
      </p:grpSpPr>
      <p:pic>
        <p:nvPicPr>
          <p:cNvPr id="32" name="Picture 2"/>
          <p:cNvPicPr>
            <a:picLocks noChangeAspect="1"/>
          </p:cNvPicPr>
          <p:nvPr/>
        </p:nvPicPr>
        <p:blipFill>
          <a:blip r:embed="rId2">
            <a:alphaModFix amt="65999"/>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270220" y="-625501"/>
            <a:ext cx="29558220" cy="16678410"/>
          </a:xfrm>
          <a:prstGeom prst="rect">
            <a:avLst/>
          </a:prstGeom>
        </p:spPr>
      </p:pic>
      <p:pic>
        <p:nvPicPr>
          <p:cNvPr id="30" name="Picture 2"/>
          <p:cNvPicPr>
            <a:picLocks noChangeAspect="1"/>
          </p:cNvPicPr>
          <p:nvPr/>
        </p:nvPicPr>
        <p:blipFill>
          <a:blip r:embed="rId4">
            <a:alphaModFix amt="83000"/>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343608" flipH="1">
            <a:off x="4424875" y="1906074"/>
            <a:ext cx="9025874" cy="9038097"/>
          </a:xfrm>
          <a:prstGeom prst="rect">
            <a:avLst/>
          </a:prstGeom>
        </p:spPr>
      </p:pic>
      <p:sp>
        <p:nvSpPr>
          <p:cNvPr id="17" name="شكل بيضاوي 16"/>
          <p:cNvSpPr/>
          <p:nvPr/>
        </p:nvSpPr>
        <p:spPr>
          <a:xfrm>
            <a:off x="6618514" y="2895601"/>
            <a:ext cx="4572000" cy="5553636"/>
          </a:xfrm>
          <a:prstGeom prst="ellipse">
            <a:avLst/>
          </a:prstGeom>
          <a:blipFill>
            <a:blip r:embed="rId6"/>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Y"/>
          </a:p>
        </p:txBody>
      </p:sp>
      <p:sp>
        <p:nvSpPr>
          <p:cNvPr id="26" name="TextBox 9"/>
          <p:cNvSpPr txBox="1"/>
          <p:nvPr/>
        </p:nvSpPr>
        <p:spPr>
          <a:xfrm>
            <a:off x="2876086" y="723900"/>
            <a:ext cx="11582401" cy="1452321"/>
          </a:xfrm>
          <a:prstGeom prst="rect">
            <a:avLst/>
          </a:prstGeom>
        </p:spPr>
        <p:txBody>
          <a:bodyPr wrap="square" lIns="0" tIns="0" rIns="0" bIns="0" rtlCol="0" anchor="t">
            <a:spAutoFit/>
          </a:bodyPr>
          <a:lstStyle/>
          <a:p>
            <a:pPr algn="ctr">
              <a:lnSpc>
                <a:spcPts val="4481"/>
              </a:lnSpc>
            </a:pPr>
            <a:endParaRPr dirty="0"/>
          </a:p>
          <a:p>
            <a:pPr algn="ctr">
              <a:lnSpc>
                <a:spcPts val="4481"/>
              </a:lnSpc>
            </a:pPr>
            <a:r>
              <a:rPr lang="en-US" sz="11500" b="1" dirty="0">
                <a:solidFill>
                  <a:srgbClr val="322680"/>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تكريم </a:t>
            </a:r>
            <a:r>
              <a:rPr lang="ar-SA" sz="11500" b="1" dirty="0">
                <a:solidFill>
                  <a:srgbClr val="322680"/>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أ</a:t>
            </a:r>
            <a:r>
              <a:rPr lang="en-US" sz="11500" b="1" dirty="0">
                <a:solidFill>
                  <a:srgbClr val="322680"/>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وائل الخريجي</a:t>
            </a:r>
            <a:r>
              <a:rPr lang="en-US" sz="11500" b="1" dirty="0">
                <a:solidFill>
                  <a:srgbClr val="000000"/>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ن </a:t>
            </a:r>
          </a:p>
        </p:txBody>
      </p:sp>
      <p:sp>
        <p:nvSpPr>
          <p:cNvPr id="29" name="TextBox 12"/>
          <p:cNvSpPr txBox="1"/>
          <p:nvPr/>
        </p:nvSpPr>
        <p:spPr>
          <a:xfrm>
            <a:off x="4953656" y="9049871"/>
            <a:ext cx="7427259" cy="850233"/>
          </a:xfrm>
          <a:prstGeom prst="rect">
            <a:avLst/>
          </a:prstGeom>
        </p:spPr>
        <p:txBody>
          <a:bodyPr wrap="square" lIns="0" tIns="0" rIns="0" bIns="0" rtlCol="0" anchor="t">
            <a:spAutoFit/>
          </a:bodyPr>
          <a:lstStyle/>
          <a:p>
            <a:pPr algn="ctr">
              <a:lnSpc>
                <a:spcPts val="5040"/>
              </a:lnSpc>
            </a:pPr>
            <a:r>
              <a:rPr lang="en-US" sz="9600" dirty="0">
                <a:solidFill>
                  <a:schemeClr val="tx2">
                    <a:lumMod val="75000"/>
                  </a:schemeClr>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حنين انور الطشاني</a:t>
            </a:r>
          </a:p>
        </p:txBody>
      </p:sp>
      <p:sp>
        <p:nvSpPr>
          <p:cNvPr id="7" name="مستطيل 6"/>
          <p:cNvSpPr/>
          <p:nvPr/>
        </p:nvSpPr>
        <p:spPr>
          <a:xfrm>
            <a:off x="7115838" y="1648664"/>
            <a:ext cx="3919663" cy="1569660"/>
          </a:xfrm>
          <a:prstGeom prst="rect">
            <a:avLst/>
          </a:prstGeom>
        </p:spPr>
        <p:txBody>
          <a:bodyPr wrap="none">
            <a:spAutoFit/>
          </a:bodyPr>
          <a:lstStyle/>
          <a:p>
            <a:r>
              <a:rPr lang="ar-SA" sz="9600" dirty="0">
                <a:solidFill>
                  <a:srgbClr val="FF0000"/>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الترتيب الثالث</a:t>
            </a:r>
            <a:endParaRPr lang="ar-SY" dirty="0">
              <a:solidFill>
                <a:srgbClr val="FF0000"/>
              </a:solidFill>
            </a:endParaRPr>
          </a:p>
        </p:txBody>
      </p:sp>
      <p:pic>
        <p:nvPicPr>
          <p:cNvPr id="3" name="Picture 2" descr="A picture containing text, indoor&#10;&#10;Description automatically generated">
            <a:extLst>
              <a:ext uri="{FF2B5EF4-FFF2-40B4-BE49-F238E27FC236}">
                <a16:creationId xmlns:a16="http://schemas.microsoft.com/office/drawing/2014/main" id="{7E1555F6-348F-D94B-BB59-76E976844FB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28600" y="3969870"/>
            <a:ext cx="3962400" cy="5212229"/>
          </a:xfrm>
          <a:prstGeom prst="rect">
            <a:avLst/>
          </a:prstGeom>
        </p:spPr>
      </p:pic>
    </p:spTree>
    <p:extLst>
      <p:ext uri="{BB962C8B-B14F-4D97-AF65-F5344CB8AC3E}">
        <p14:creationId xmlns:p14="http://schemas.microsoft.com/office/powerpoint/2010/main" val="221578913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C1A2A7"/>
        </a:solidFill>
        <a:effectLst/>
      </p:bgPr>
    </p:bg>
    <p:spTree>
      <p:nvGrpSpPr>
        <p:cNvPr id="1" name=""/>
        <p:cNvGrpSpPr/>
        <p:nvPr/>
      </p:nvGrpSpPr>
      <p:grpSpPr>
        <a:xfrm>
          <a:off x="0" y="0"/>
          <a:ext cx="0" cy="0"/>
          <a:chOff x="0" y="0"/>
          <a:chExt cx="0" cy="0"/>
        </a:xfrm>
      </p:grpSpPr>
      <p:pic>
        <p:nvPicPr>
          <p:cNvPr id="32" name="Picture 2"/>
          <p:cNvPicPr>
            <a:picLocks noChangeAspect="1"/>
          </p:cNvPicPr>
          <p:nvPr/>
        </p:nvPicPr>
        <p:blipFill>
          <a:blip r:embed="rId2">
            <a:alphaModFix amt="65999"/>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270220" y="-625501"/>
            <a:ext cx="29558220" cy="16678410"/>
          </a:xfrm>
          <a:prstGeom prst="rect">
            <a:avLst/>
          </a:prstGeom>
        </p:spPr>
      </p:pic>
      <p:pic>
        <p:nvPicPr>
          <p:cNvPr id="30" name="Picture 2"/>
          <p:cNvPicPr>
            <a:picLocks noChangeAspect="1"/>
          </p:cNvPicPr>
          <p:nvPr/>
        </p:nvPicPr>
        <p:blipFill>
          <a:blip r:embed="rId4">
            <a:alphaModFix amt="83000"/>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343608" flipH="1">
            <a:off x="4455356" y="1906073"/>
            <a:ext cx="9025874" cy="9038097"/>
          </a:xfrm>
          <a:prstGeom prst="rect">
            <a:avLst/>
          </a:prstGeom>
        </p:spPr>
      </p:pic>
      <p:sp>
        <p:nvSpPr>
          <p:cNvPr id="26" name="TextBox 9"/>
          <p:cNvSpPr txBox="1"/>
          <p:nvPr/>
        </p:nvSpPr>
        <p:spPr>
          <a:xfrm>
            <a:off x="2876086" y="907234"/>
            <a:ext cx="11582401" cy="1452321"/>
          </a:xfrm>
          <a:prstGeom prst="rect">
            <a:avLst/>
          </a:prstGeom>
        </p:spPr>
        <p:txBody>
          <a:bodyPr wrap="square" lIns="0" tIns="0" rIns="0" bIns="0" rtlCol="0" anchor="t">
            <a:spAutoFit/>
          </a:bodyPr>
          <a:lstStyle/>
          <a:p>
            <a:pPr algn="ctr">
              <a:lnSpc>
                <a:spcPts val="4481"/>
              </a:lnSpc>
            </a:pPr>
            <a:endParaRPr dirty="0"/>
          </a:p>
          <a:p>
            <a:pPr algn="ctr">
              <a:lnSpc>
                <a:spcPts val="4481"/>
              </a:lnSpc>
            </a:pPr>
            <a:r>
              <a:rPr lang="ar-SA" sz="11500" b="1" dirty="0">
                <a:solidFill>
                  <a:srgbClr val="322680"/>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منح الدرجات العلمية</a:t>
            </a:r>
            <a:endParaRPr lang="en-US" sz="11500" b="1" dirty="0">
              <a:solidFill>
                <a:srgbClr val="000000"/>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endParaRPr>
          </a:p>
        </p:txBody>
      </p:sp>
      <p:sp>
        <p:nvSpPr>
          <p:cNvPr id="29" name="TextBox 12"/>
          <p:cNvSpPr txBox="1"/>
          <p:nvPr/>
        </p:nvSpPr>
        <p:spPr>
          <a:xfrm>
            <a:off x="4953656" y="9049871"/>
            <a:ext cx="7427259" cy="850233"/>
          </a:xfrm>
          <a:prstGeom prst="rect">
            <a:avLst/>
          </a:prstGeom>
        </p:spPr>
        <p:txBody>
          <a:bodyPr wrap="square" lIns="0" tIns="0" rIns="0" bIns="0" rtlCol="0" anchor="t">
            <a:spAutoFit/>
          </a:bodyPr>
          <a:lstStyle/>
          <a:p>
            <a:pPr algn="ctr">
              <a:lnSpc>
                <a:spcPts val="5040"/>
              </a:lnSpc>
            </a:pPr>
            <a:r>
              <a:rPr lang="ar-SY" sz="9600" dirty="0">
                <a:solidFill>
                  <a:schemeClr val="tx2">
                    <a:lumMod val="75000"/>
                  </a:schemeClr>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فاطمه منصور محمد</a:t>
            </a:r>
            <a:endParaRPr lang="en-US" sz="9600" dirty="0">
              <a:solidFill>
                <a:schemeClr val="tx2">
                  <a:lumMod val="75000"/>
                </a:schemeClr>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endParaRPr>
          </a:p>
        </p:txBody>
      </p:sp>
      <p:sp>
        <p:nvSpPr>
          <p:cNvPr id="7" name="شكل بيضاوي 16">
            <a:extLst>
              <a:ext uri="{FF2B5EF4-FFF2-40B4-BE49-F238E27FC236}">
                <a16:creationId xmlns:a16="http://schemas.microsoft.com/office/drawing/2014/main" id="{1DEDB71D-D2E2-4145-BD36-97B78C3C93A4}"/>
              </a:ext>
            </a:extLst>
          </p:cNvPr>
          <p:cNvSpPr/>
          <p:nvPr/>
        </p:nvSpPr>
        <p:spPr>
          <a:xfrm>
            <a:off x="6019800" y="1104900"/>
            <a:ext cx="6019800" cy="7577218"/>
          </a:xfrm>
          <a:prstGeom prst="ellipse">
            <a:avLst/>
          </a:prstGeom>
          <a:blipFill>
            <a:blip r:embed="rId6"/>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0" algn="ctr" defTabSz="914400" rtl="1" eaLnBrk="1" latinLnBrk="0" hangingPunct="1"/>
            <a:endParaRPr lang="ar-SY"/>
          </a:p>
        </p:txBody>
      </p:sp>
    </p:spTree>
    <p:extLst>
      <p:ext uri="{BB962C8B-B14F-4D97-AF65-F5344CB8AC3E}">
        <p14:creationId xmlns:p14="http://schemas.microsoft.com/office/powerpoint/2010/main" val="14221294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C1A2A7"/>
        </a:solidFill>
        <a:effectLst/>
      </p:bgPr>
    </p:bg>
    <p:spTree>
      <p:nvGrpSpPr>
        <p:cNvPr id="1" name=""/>
        <p:cNvGrpSpPr/>
        <p:nvPr/>
      </p:nvGrpSpPr>
      <p:grpSpPr>
        <a:xfrm>
          <a:off x="0" y="0"/>
          <a:ext cx="0" cy="0"/>
          <a:chOff x="0" y="0"/>
          <a:chExt cx="0" cy="0"/>
        </a:xfrm>
      </p:grpSpPr>
      <p:pic>
        <p:nvPicPr>
          <p:cNvPr id="32" name="Picture 2"/>
          <p:cNvPicPr>
            <a:picLocks noChangeAspect="1"/>
          </p:cNvPicPr>
          <p:nvPr/>
        </p:nvPicPr>
        <p:blipFill>
          <a:blip r:embed="rId2">
            <a:alphaModFix amt="65999"/>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270220" y="-625501"/>
            <a:ext cx="29558220" cy="16678410"/>
          </a:xfrm>
          <a:prstGeom prst="rect">
            <a:avLst/>
          </a:prstGeom>
        </p:spPr>
      </p:pic>
      <p:pic>
        <p:nvPicPr>
          <p:cNvPr id="30" name="Picture 2"/>
          <p:cNvPicPr>
            <a:picLocks noChangeAspect="1"/>
          </p:cNvPicPr>
          <p:nvPr/>
        </p:nvPicPr>
        <p:blipFill>
          <a:blip r:embed="rId4">
            <a:alphaModFix amt="83000"/>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343608" flipH="1">
            <a:off x="4424875" y="1906074"/>
            <a:ext cx="9025874" cy="9038097"/>
          </a:xfrm>
          <a:prstGeom prst="rect">
            <a:avLst/>
          </a:prstGeom>
        </p:spPr>
      </p:pic>
      <p:sp>
        <p:nvSpPr>
          <p:cNvPr id="17" name="شكل بيضاوي 16"/>
          <p:cNvSpPr/>
          <p:nvPr/>
        </p:nvSpPr>
        <p:spPr>
          <a:xfrm>
            <a:off x="6618514" y="2895601"/>
            <a:ext cx="4572000" cy="5553636"/>
          </a:xfrm>
          <a:prstGeom prst="ellipse">
            <a:avLst/>
          </a:prstGeom>
          <a:blipFill>
            <a:blip r:embed="rId6"/>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Y"/>
          </a:p>
        </p:txBody>
      </p:sp>
      <p:sp>
        <p:nvSpPr>
          <p:cNvPr id="26" name="TextBox 9"/>
          <p:cNvSpPr txBox="1"/>
          <p:nvPr/>
        </p:nvSpPr>
        <p:spPr>
          <a:xfrm>
            <a:off x="2876086" y="907234"/>
            <a:ext cx="11582401" cy="1452321"/>
          </a:xfrm>
          <a:prstGeom prst="rect">
            <a:avLst/>
          </a:prstGeom>
        </p:spPr>
        <p:txBody>
          <a:bodyPr wrap="square" lIns="0" tIns="0" rIns="0" bIns="0" rtlCol="0" anchor="t">
            <a:spAutoFit/>
          </a:bodyPr>
          <a:lstStyle/>
          <a:p>
            <a:pPr algn="ctr">
              <a:lnSpc>
                <a:spcPts val="4481"/>
              </a:lnSpc>
            </a:pPr>
            <a:endParaRPr dirty="0"/>
          </a:p>
          <a:p>
            <a:pPr algn="ctr">
              <a:lnSpc>
                <a:spcPts val="4481"/>
              </a:lnSpc>
            </a:pPr>
            <a:r>
              <a:rPr lang="ar-SA" sz="11500" b="1" dirty="0">
                <a:solidFill>
                  <a:srgbClr val="322680"/>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منح الدرجات العلمية</a:t>
            </a:r>
            <a:endParaRPr lang="en-US" sz="11500" b="1" dirty="0">
              <a:solidFill>
                <a:srgbClr val="000000"/>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endParaRPr>
          </a:p>
        </p:txBody>
      </p:sp>
      <p:sp>
        <p:nvSpPr>
          <p:cNvPr id="29" name="TextBox 12"/>
          <p:cNvSpPr txBox="1"/>
          <p:nvPr/>
        </p:nvSpPr>
        <p:spPr>
          <a:xfrm>
            <a:off x="4953656" y="9049871"/>
            <a:ext cx="7427259" cy="850233"/>
          </a:xfrm>
          <a:prstGeom prst="rect">
            <a:avLst/>
          </a:prstGeom>
        </p:spPr>
        <p:txBody>
          <a:bodyPr wrap="square" lIns="0" tIns="0" rIns="0" bIns="0" rtlCol="0" anchor="t">
            <a:spAutoFit/>
          </a:bodyPr>
          <a:lstStyle/>
          <a:p>
            <a:pPr algn="ctr">
              <a:lnSpc>
                <a:spcPts val="5040"/>
              </a:lnSpc>
            </a:pPr>
            <a:r>
              <a:rPr lang="ar-SY" sz="9600" dirty="0">
                <a:solidFill>
                  <a:schemeClr val="tx2">
                    <a:lumMod val="75000"/>
                  </a:schemeClr>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منه الله فرج عبد السلام</a:t>
            </a:r>
            <a:endParaRPr lang="en-US" sz="9600" dirty="0">
              <a:solidFill>
                <a:schemeClr val="tx2">
                  <a:lumMod val="75000"/>
                </a:schemeClr>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endParaRPr>
          </a:p>
        </p:txBody>
      </p:sp>
    </p:spTree>
    <p:extLst>
      <p:ext uri="{BB962C8B-B14F-4D97-AF65-F5344CB8AC3E}">
        <p14:creationId xmlns:p14="http://schemas.microsoft.com/office/powerpoint/2010/main" val="25943427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C1A2A7"/>
        </a:solidFill>
        <a:effectLst/>
      </p:bgPr>
    </p:bg>
    <p:spTree>
      <p:nvGrpSpPr>
        <p:cNvPr id="1" name=""/>
        <p:cNvGrpSpPr/>
        <p:nvPr/>
      </p:nvGrpSpPr>
      <p:grpSpPr>
        <a:xfrm>
          <a:off x="0" y="0"/>
          <a:ext cx="0" cy="0"/>
          <a:chOff x="0" y="0"/>
          <a:chExt cx="0" cy="0"/>
        </a:xfrm>
      </p:grpSpPr>
      <p:pic>
        <p:nvPicPr>
          <p:cNvPr id="32" name="Picture 2"/>
          <p:cNvPicPr>
            <a:picLocks noChangeAspect="1"/>
          </p:cNvPicPr>
          <p:nvPr/>
        </p:nvPicPr>
        <p:blipFill>
          <a:blip r:embed="rId2">
            <a:alphaModFix amt="65999"/>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270220" y="-625501"/>
            <a:ext cx="29558220" cy="16678410"/>
          </a:xfrm>
          <a:prstGeom prst="rect">
            <a:avLst/>
          </a:prstGeom>
        </p:spPr>
      </p:pic>
      <p:pic>
        <p:nvPicPr>
          <p:cNvPr id="30" name="Picture 2"/>
          <p:cNvPicPr>
            <a:picLocks noChangeAspect="1"/>
          </p:cNvPicPr>
          <p:nvPr/>
        </p:nvPicPr>
        <p:blipFill>
          <a:blip r:embed="rId4">
            <a:alphaModFix amt="83000"/>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343608" flipH="1">
            <a:off x="4424875" y="1906074"/>
            <a:ext cx="9025874" cy="9038097"/>
          </a:xfrm>
          <a:prstGeom prst="rect">
            <a:avLst/>
          </a:prstGeom>
        </p:spPr>
      </p:pic>
      <p:sp>
        <p:nvSpPr>
          <p:cNvPr id="17" name="شكل بيضاوي 16"/>
          <p:cNvSpPr/>
          <p:nvPr/>
        </p:nvSpPr>
        <p:spPr>
          <a:xfrm>
            <a:off x="6618514" y="2895601"/>
            <a:ext cx="4572000" cy="5553636"/>
          </a:xfrm>
          <a:prstGeom prst="ellipse">
            <a:avLst/>
          </a:prstGeom>
          <a:blipFill>
            <a:blip r:embed="rId6"/>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Y"/>
          </a:p>
        </p:txBody>
      </p:sp>
      <p:sp>
        <p:nvSpPr>
          <p:cNvPr id="26" name="TextBox 9"/>
          <p:cNvSpPr txBox="1"/>
          <p:nvPr/>
        </p:nvSpPr>
        <p:spPr>
          <a:xfrm>
            <a:off x="2876086" y="907234"/>
            <a:ext cx="11582401" cy="1452321"/>
          </a:xfrm>
          <a:prstGeom prst="rect">
            <a:avLst/>
          </a:prstGeom>
        </p:spPr>
        <p:txBody>
          <a:bodyPr wrap="square" lIns="0" tIns="0" rIns="0" bIns="0" rtlCol="0" anchor="t">
            <a:spAutoFit/>
          </a:bodyPr>
          <a:lstStyle/>
          <a:p>
            <a:pPr algn="ctr">
              <a:lnSpc>
                <a:spcPts val="4481"/>
              </a:lnSpc>
            </a:pPr>
            <a:endParaRPr dirty="0"/>
          </a:p>
          <a:p>
            <a:pPr algn="ctr">
              <a:lnSpc>
                <a:spcPts val="4481"/>
              </a:lnSpc>
            </a:pPr>
            <a:r>
              <a:rPr lang="ar-SA" sz="11500" b="1" dirty="0">
                <a:solidFill>
                  <a:srgbClr val="322680"/>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منح الدرجات العلمية</a:t>
            </a:r>
            <a:endParaRPr lang="en-US" sz="11500" b="1" dirty="0">
              <a:solidFill>
                <a:srgbClr val="000000"/>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endParaRPr>
          </a:p>
        </p:txBody>
      </p:sp>
      <p:sp>
        <p:nvSpPr>
          <p:cNvPr id="29" name="TextBox 12"/>
          <p:cNvSpPr txBox="1"/>
          <p:nvPr/>
        </p:nvSpPr>
        <p:spPr>
          <a:xfrm>
            <a:off x="4953656" y="9049871"/>
            <a:ext cx="7427259" cy="850233"/>
          </a:xfrm>
          <a:prstGeom prst="rect">
            <a:avLst/>
          </a:prstGeom>
        </p:spPr>
        <p:txBody>
          <a:bodyPr wrap="square" lIns="0" tIns="0" rIns="0" bIns="0" rtlCol="0" anchor="t">
            <a:spAutoFit/>
          </a:bodyPr>
          <a:lstStyle/>
          <a:p>
            <a:pPr algn="ctr">
              <a:lnSpc>
                <a:spcPts val="5040"/>
              </a:lnSpc>
            </a:pPr>
            <a:r>
              <a:rPr lang="ar-SY" sz="9600" dirty="0">
                <a:solidFill>
                  <a:schemeClr val="tx2">
                    <a:lumMod val="75000"/>
                  </a:schemeClr>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عصام امراجع عوض</a:t>
            </a:r>
            <a:endParaRPr lang="en-US" sz="9600" dirty="0">
              <a:solidFill>
                <a:schemeClr val="tx2">
                  <a:lumMod val="75000"/>
                </a:schemeClr>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endParaRPr>
          </a:p>
        </p:txBody>
      </p:sp>
    </p:spTree>
    <p:extLst>
      <p:ext uri="{BB962C8B-B14F-4D97-AF65-F5344CB8AC3E}">
        <p14:creationId xmlns:p14="http://schemas.microsoft.com/office/powerpoint/2010/main" val="153003713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C1A2A7"/>
        </a:solidFill>
        <a:effectLst/>
      </p:bgPr>
    </p:bg>
    <p:spTree>
      <p:nvGrpSpPr>
        <p:cNvPr id="1" name=""/>
        <p:cNvGrpSpPr/>
        <p:nvPr/>
      </p:nvGrpSpPr>
      <p:grpSpPr>
        <a:xfrm>
          <a:off x="0" y="0"/>
          <a:ext cx="0" cy="0"/>
          <a:chOff x="0" y="0"/>
          <a:chExt cx="0" cy="0"/>
        </a:xfrm>
      </p:grpSpPr>
      <p:pic>
        <p:nvPicPr>
          <p:cNvPr id="32" name="Picture 2"/>
          <p:cNvPicPr>
            <a:picLocks noChangeAspect="1"/>
          </p:cNvPicPr>
          <p:nvPr/>
        </p:nvPicPr>
        <p:blipFill>
          <a:blip r:embed="rId2">
            <a:alphaModFix amt="65999"/>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270220" y="-625501"/>
            <a:ext cx="29558220" cy="16678410"/>
          </a:xfrm>
          <a:prstGeom prst="rect">
            <a:avLst/>
          </a:prstGeom>
        </p:spPr>
      </p:pic>
      <p:pic>
        <p:nvPicPr>
          <p:cNvPr id="30" name="Picture 2"/>
          <p:cNvPicPr>
            <a:picLocks noChangeAspect="1"/>
          </p:cNvPicPr>
          <p:nvPr/>
        </p:nvPicPr>
        <p:blipFill>
          <a:blip r:embed="rId4">
            <a:alphaModFix amt="83000"/>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343608" flipH="1">
            <a:off x="4424875" y="1906074"/>
            <a:ext cx="9025874" cy="9038097"/>
          </a:xfrm>
          <a:prstGeom prst="rect">
            <a:avLst/>
          </a:prstGeom>
        </p:spPr>
      </p:pic>
      <p:sp>
        <p:nvSpPr>
          <p:cNvPr id="17" name="شكل بيضاوي 16"/>
          <p:cNvSpPr/>
          <p:nvPr/>
        </p:nvSpPr>
        <p:spPr>
          <a:xfrm>
            <a:off x="6618514" y="2895601"/>
            <a:ext cx="4572000" cy="5553636"/>
          </a:xfrm>
          <a:prstGeom prst="ellipse">
            <a:avLst/>
          </a:prstGeom>
          <a:blipFill>
            <a:blip r:embed="rId6"/>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Y"/>
          </a:p>
        </p:txBody>
      </p:sp>
      <p:sp>
        <p:nvSpPr>
          <p:cNvPr id="26" name="TextBox 9"/>
          <p:cNvSpPr txBox="1"/>
          <p:nvPr/>
        </p:nvSpPr>
        <p:spPr>
          <a:xfrm>
            <a:off x="2876086" y="907234"/>
            <a:ext cx="11582401" cy="1452321"/>
          </a:xfrm>
          <a:prstGeom prst="rect">
            <a:avLst/>
          </a:prstGeom>
        </p:spPr>
        <p:txBody>
          <a:bodyPr wrap="square" lIns="0" tIns="0" rIns="0" bIns="0" rtlCol="0" anchor="t">
            <a:spAutoFit/>
          </a:bodyPr>
          <a:lstStyle/>
          <a:p>
            <a:pPr algn="ctr">
              <a:lnSpc>
                <a:spcPts val="4481"/>
              </a:lnSpc>
            </a:pPr>
            <a:endParaRPr dirty="0"/>
          </a:p>
          <a:p>
            <a:pPr algn="ctr">
              <a:lnSpc>
                <a:spcPts val="4481"/>
              </a:lnSpc>
            </a:pPr>
            <a:r>
              <a:rPr lang="ar-SA" sz="11500" b="1" dirty="0">
                <a:solidFill>
                  <a:srgbClr val="322680"/>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منح الدرجات العلمية</a:t>
            </a:r>
            <a:endParaRPr lang="en-US" sz="11500" b="1" dirty="0">
              <a:solidFill>
                <a:srgbClr val="000000"/>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endParaRPr>
          </a:p>
        </p:txBody>
      </p:sp>
      <p:sp>
        <p:nvSpPr>
          <p:cNvPr id="29" name="TextBox 12"/>
          <p:cNvSpPr txBox="1"/>
          <p:nvPr/>
        </p:nvSpPr>
        <p:spPr>
          <a:xfrm>
            <a:off x="4953656" y="9049871"/>
            <a:ext cx="7427259" cy="850233"/>
          </a:xfrm>
          <a:prstGeom prst="rect">
            <a:avLst/>
          </a:prstGeom>
        </p:spPr>
        <p:txBody>
          <a:bodyPr wrap="square" lIns="0" tIns="0" rIns="0" bIns="0" rtlCol="0" anchor="t">
            <a:spAutoFit/>
          </a:bodyPr>
          <a:lstStyle/>
          <a:p>
            <a:pPr algn="ctr">
              <a:lnSpc>
                <a:spcPts val="5040"/>
              </a:lnSpc>
            </a:pPr>
            <a:r>
              <a:rPr lang="ar-SY" sz="9600" dirty="0">
                <a:solidFill>
                  <a:schemeClr val="tx2">
                    <a:lumMod val="75000"/>
                  </a:schemeClr>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محمد ثابت طاهر</a:t>
            </a:r>
            <a:endParaRPr lang="en-US" sz="9600" dirty="0">
              <a:solidFill>
                <a:schemeClr val="tx2">
                  <a:lumMod val="75000"/>
                </a:schemeClr>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endParaRPr>
          </a:p>
        </p:txBody>
      </p:sp>
    </p:spTree>
    <p:extLst>
      <p:ext uri="{BB962C8B-B14F-4D97-AF65-F5344CB8AC3E}">
        <p14:creationId xmlns:p14="http://schemas.microsoft.com/office/powerpoint/2010/main" val="13489043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C1A2A7"/>
        </a:solidFill>
        <a:effectLst/>
      </p:bgPr>
    </p:bg>
    <p:spTree>
      <p:nvGrpSpPr>
        <p:cNvPr id="1" name=""/>
        <p:cNvGrpSpPr/>
        <p:nvPr/>
      </p:nvGrpSpPr>
      <p:grpSpPr>
        <a:xfrm>
          <a:off x="0" y="0"/>
          <a:ext cx="0" cy="0"/>
          <a:chOff x="0" y="0"/>
          <a:chExt cx="0" cy="0"/>
        </a:xfrm>
      </p:grpSpPr>
      <p:pic>
        <p:nvPicPr>
          <p:cNvPr id="32" name="Picture 2"/>
          <p:cNvPicPr>
            <a:picLocks noChangeAspect="1"/>
          </p:cNvPicPr>
          <p:nvPr/>
        </p:nvPicPr>
        <p:blipFill>
          <a:blip r:embed="rId2">
            <a:alphaModFix amt="65999"/>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270220" y="-625501"/>
            <a:ext cx="29558220" cy="16678410"/>
          </a:xfrm>
          <a:prstGeom prst="rect">
            <a:avLst/>
          </a:prstGeom>
        </p:spPr>
      </p:pic>
      <p:pic>
        <p:nvPicPr>
          <p:cNvPr id="30" name="Picture 2"/>
          <p:cNvPicPr>
            <a:picLocks noChangeAspect="1"/>
          </p:cNvPicPr>
          <p:nvPr/>
        </p:nvPicPr>
        <p:blipFill>
          <a:blip r:embed="rId4">
            <a:alphaModFix amt="83000"/>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343608" flipH="1">
            <a:off x="4424875" y="1906074"/>
            <a:ext cx="9025874" cy="9038097"/>
          </a:xfrm>
          <a:prstGeom prst="rect">
            <a:avLst/>
          </a:prstGeom>
        </p:spPr>
      </p:pic>
      <p:sp>
        <p:nvSpPr>
          <p:cNvPr id="17" name="شكل بيضاوي 16"/>
          <p:cNvSpPr/>
          <p:nvPr/>
        </p:nvSpPr>
        <p:spPr>
          <a:xfrm>
            <a:off x="6618514" y="2895601"/>
            <a:ext cx="4572000" cy="5553636"/>
          </a:xfrm>
          <a:prstGeom prst="ellipse">
            <a:avLst/>
          </a:prstGeom>
          <a:blipFill>
            <a:blip r:embed="rId6"/>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Y"/>
          </a:p>
        </p:txBody>
      </p:sp>
      <p:sp>
        <p:nvSpPr>
          <p:cNvPr id="26" name="TextBox 9"/>
          <p:cNvSpPr txBox="1"/>
          <p:nvPr/>
        </p:nvSpPr>
        <p:spPr>
          <a:xfrm>
            <a:off x="2876086" y="907234"/>
            <a:ext cx="11582401" cy="1452321"/>
          </a:xfrm>
          <a:prstGeom prst="rect">
            <a:avLst/>
          </a:prstGeom>
        </p:spPr>
        <p:txBody>
          <a:bodyPr wrap="square" lIns="0" tIns="0" rIns="0" bIns="0" rtlCol="0" anchor="t">
            <a:spAutoFit/>
          </a:bodyPr>
          <a:lstStyle/>
          <a:p>
            <a:pPr algn="ctr">
              <a:lnSpc>
                <a:spcPts val="4481"/>
              </a:lnSpc>
            </a:pPr>
            <a:endParaRPr dirty="0"/>
          </a:p>
          <a:p>
            <a:pPr algn="ctr">
              <a:lnSpc>
                <a:spcPts val="4481"/>
              </a:lnSpc>
            </a:pPr>
            <a:r>
              <a:rPr lang="ar-SA" sz="11500" b="1" dirty="0">
                <a:solidFill>
                  <a:srgbClr val="322680"/>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منح الدرجات العلمية</a:t>
            </a:r>
            <a:endParaRPr lang="en-US" sz="11500" b="1" dirty="0">
              <a:solidFill>
                <a:srgbClr val="000000"/>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endParaRPr>
          </a:p>
        </p:txBody>
      </p:sp>
      <p:sp>
        <p:nvSpPr>
          <p:cNvPr id="29" name="TextBox 12"/>
          <p:cNvSpPr txBox="1"/>
          <p:nvPr/>
        </p:nvSpPr>
        <p:spPr>
          <a:xfrm>
            <a:off x="4953656" y="9049871"/>
            <a:ext cx="7427259" cy="850233"/>
          </a:xfrm>
          <a:prstGeom prst="rect">
            <a:avLst/>
          </a:prstGeom>
        </p:spPr>
        <p:txBody>
          <a:bodyPr wrap="square" lIns="0" tIns="0" rIns="0" bIns="0" rtlCol="0" anchor="t">
            <a:spAutoFit/>
          </a:bodyPr>
          <a:lstStyle/>
          <a:p>
            <a:pPr algn="ctr">
              <a:lnSpc>
                <a:spcPts val="5040"/>
              </a:lnSpc>
            </a:pPr>
            <a:r>
              <a:rPr lang="ar-SY" sz="9600" dirty="0">
                <a:solidFill>
                  <a:schemeClr val="tx2">
                    <a:lumMod val="75000"/>
                  </a:schemeClr>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سلسبيل غزال الشلقامي</a:t>
            </a:r>
            <a:endParaRPr lang="en-US" sz="9600" dirty="0">
              <a:solidFill>
                <a:schemeClr val="tx2">
                  <a:lumMod val="75000"/>
                </a:schemeClr>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endParaRPr>
          </a:p>
        </p:txBody>
      </p:sp>
    </p:spTree>
    <p:extLst>
      <p:ext uri="{BB962C8B-B14F-4D97-AF65-F5344CB8AC3E}">
        <p14:creationId xmlns:p14="http://schemas.microsoft.com/office/powerpoint/2010/main" val="365108949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C1A2A7"/>
        </a:solidFill>
        <a:effectLst/>
      </p:bgPr>
    </p:bg>
    <p:spTree>
      <p:nvGrpSpPr>
        <p:cNvPr id="1" name=""/>
        <p:cNvGrpSpPr/>
        <p:nvPr/>
      </p:nvGrpSpPr>
      <p:grpSpPr>
        <a:xfrm>
          <a:off x="0" y="0"/>
          <a:ext cx="0" cy="0"/>
          <a:chOff x="0" y="0"/>
          <a:chExt cx="0" cy="0"/>
        </a:xfrm>
      </p:grpSpPr>
      <p:pic>
        <p:nvPicPr>
          <p:cNvPr id="32" name="Picture 2"/>
          <p:cNvPicPr>
            <a:picLocks noChangeAspect="1"/>
          </p:cNvPicPr>
          <p:nvPr/>
        </p:nvPicPr>
        <p:blipFill>
          <a:blip r:embed="rId2">
            <a:alphaModFix amt="65999"/>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270220" y="-625501"/>
            <a:ext cx="29558220" cy="16678410"/>
          </a:xfrm>
          <a:prstGeom prst="rect">
            <a:avLst/>
          </a:prstGeom>
        </p:spPr>
      </p:pic>
      <p:pic>
        <p:nvPicPr>
          <p:cNvPr id="30" name="Picture 2"/>
          <p:cNvPicPr>
            <a:picLocks noChangeAspect="1"/>
          </p:cNvPicPr>
          <p:nvPr/>
        </p:nvPicPr>
        <p:blipFill>
          <a:blip r:embed="rId4">
            <a:alphaModFix amt="83000"/>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343608" flipH="1">
            <a:off x="4424875" y="1906074"/>
            <a:ext cx="9025874" cy="9038097"/>
          </a:xfrm>
          <a:prstGeom prst="rect">
            <a:avLst/>
          </a:prstGeom>
        </p:spPr>
      </p:pic>
      <p:sp>
        <p:nvSpPr>
          <p:cNvPr id="17" name="شكل بيضاوي 16"/>
          <p:cNvSpPr/>
          <p:nvPr/>
        </p:nvSpPr>
        <p:spPr>
          <a:xfrm>
            <a:off x="6618514" y="2895601"/>
            <a:ext cx="4572000" cy="5553636"/>
          </a:xfrm>
          <a:prstGeom prst="ellipse">
            <a:avLst/>
          </a:prstGeom>
          <a:blipFill>
            <a:blip r:embed="rId6"/>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Y"/>
          </a:p>
        </p:txBody>
      </p:sp>
      <p:sp>
        <p:nvSpPr>
          <p:cNvPr id="26" name="TextBox 9"/>
          <p:cNvSpPr txBox="1"/>
          <p:nvPr/>
        </p:nvSpPr>
        <p:spPr>
          <a:xfrm>
            <a:off x="2876086" y="907234"/>
            <a:ext cx="11582401" cy="1452321"/>
          </a:xfrm>
          <a:prstGeom prst="rect">
            <a:avLst/>
          </a:prstGeom>
        </p:spPr>
        <p:txBody>
          <a:bodyPr wrap="square" lIns="0" tIns="0" rIns="0" bIns="0" rtlCol="0" anchor="t">
            <a:spAutoFit/>
          </a:bodyPr>
          <a:lstStyle/>
          <a:p>
            <a:pPr algn="ctr">
              <a:lnSpc>
                <a:spcPts val="4481"/>
              </a:lnSpc>
            </a:pPr>
            <a:endParaRPr dirty="0"/>
          </a:p>
          <a:p>
            <a:pPr algn="ctr">
              <a:lnSpc>
                <a:spcPts val="4481"/>
              </a:lnSpc>
            </a:pPr>
            <a:r>
              <a:rPr lang="ar-SA" sz="11500" b="1" dirty="0">
                <a:solidFill>
                  <a:srgbClr val="322680"/>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منح الدرجات العلمية</a:t>
            </a:r>
            <a:endParaRPr lang="en-US" sz="11500" b="1" dirty="0">
              <a:solidFill>
                <a:srgbClr val="000000"/>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endParaRPr>
          </a:p>
        </p:txBody>
      </p:sp>
      <p:sp>
        <p:nvSpPr>
          <p:cNvPr id="29" name="TextBox 12"/>
          <p:cNvSpPr txBox="1"/>
          <p:nvPr/>
        </p:nvSpPr>
        <p:spPr>
          <a:xfrm>
            <a:off x="4953656" y="9049871"/>
            <a:ext cx="7427259" cy="850233"/>
          </a:xfrm>
          <a:prstGeom prst="rect">
            <a:avLst/>
          </a:prstGeom>
        </p:spPr>
        <p:txBody>
          <a:bodyPr wrap="square" lIns="0" tIns="0" rIns="0" bIns="0" rtlCol="0" anchor="t">
            <a:spAutoFit/>
          </a:bodyPr>
          <a:lstStyle/>
          <a:p>
            <a:pPr algn="ctr">
              <a:lnSpc>
                <a:spcPts val="5040"/>
              </a:lnSpc>
            </a:pPr>
            <a:r>
              <a:rPr lang="ar-SY" sz="9600" dirty="0">
                <a:solidFill>
                  <a:schemeClr val="tx2">
                    <a:lumMod val="75000"/>
                  </a:schemeClr>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ولاء ابراهيم صالح</a:t>
            </a:r>
            <a:endParaRPr lang="en-US" sz="9600" dirty="0">
              <a:solidFill>
                <a:schemeClr val="tx2">
                  <a:lumMod val="75000"/>
                </a:schemeClr>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endParaRPr>
          </a:p>
        </p:txBody>
      </p:sp>
    </p:spTree>
    <p:extLst>
      <p:ext uri="{BB962C8B-B14F-4D97-AF65-F5344CB8AC3E}">
        <p14:creationId xmlns:p14="http://schemas.microsoft.com/office/powerpoint/2010/main" val="285594884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C1A2A7"/>
        </a:solidFill>
        <a:effectLst/>
      </p:bgPr>
    </p:bg>
    <p:spTree>
      <p:nvGrpSpPr>
        <p:cNvPr id="1" name=""/>
        <p:cNvGrpSpPr/>
        <p:nvPr/>
      </p:nvGrpSpPr>
      <p:grpSpPr>
        <a:xfrm>
          <a:off x="0" y="0"/>
          <a:ext cx="0" cy="0"/>
          <a:chOff x="0" y="0"/>
          <a:chExt cx="0" cy="0"/>
        </a:xfrm>
      </p:grpSpPr>
      <p:pic>
        <p:nvPicPr>
          <p:cNvPr id="32" name="Picture 2"/>
          <p:cNvPicPr>
            <a:picLocks noChangeAspect="1"/>
          </p:cNvPicPr>
          <p:nvPr/>
        </p:nvPicPr>
        <p:blipFill>
          <a:blip r:embed="rId2">
            <a:alphaModFix amt="65999"/>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270220" y="-625501"/>
            <a:ext cx="29558220" cy="16678410"/>
          </a:xfrm>
          <a:prstGeom prst="rect">
            <a:avLst/>
          </a:prstGeom>
        </p:spPr>
      </p:pic>
      <p:pic>
        <p:nvPicPr>
          <p:cNvPr id="30" name="Picture 2"/>
          <p:cNvPicPr>
            <a:picLocks noChangeAspect="1"/>
          </p:cNvPicPr>
          <p:nvPr/>
        </p:nvPicPr>
        <p:blipFill>
          <a:blip r:embed="rId4">
            <a:alphaModFix amt="83000"/>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343608" flipH="1">
            <a:off x="4424875" y="1906074"/>
            <a:ext cx="9025874" cy="9038097"/>
          </a:xfrm>
          <a:prstGeom prst="rect">
            <a:avLst/>
          </a:prstGeom>
        </p:spPr>
      </p:pic>
      <p:sp>
        <p:nvSpPr>
          <p:cNvPr id="17" name="شكل بيضاوي 16"/>
          <p:cNvSpPr/>
          <p:nvPr/>
        </p:nvSpPr>
        <p:spPr>
          <a:xfrm>
            <a:off x="6618514" y="2895601"/>
            <a:ext cx="4572000" cy="5553636"/>
          </a:xfrm>
          <a:prstGeom prst="ellipse">
            <a:avLst/>
          </a:prstGeom>
          <a:blipFill>
            <a:blip r:embed="rId6"/>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Y"/>
          </a:p>
        </p:txBody>
      </p:sp>
      <p:sp>
        <p:nvSpPr>
          <p:cNvPr id="26" name="TextBox 9"/>
          <p:cNvSpPr txBox="1"/>
          <p:nvPr/>
        </p:nvSpPr>
        <p:spPr>
          <a:xfrm>
            <a:off x="2876086" y="907234"/>
            <a:ext cx="11582401" cy="1452321"/>
          </a:xfrm>
          <a:prstGeom prst="rect">
            <a:avLst/>
          </a:prstGeom>
        </p:spPr>
        <p:txBody>
          <a:bodyPr wrap="square" lIns="0" tIns="0" rIns="0" bIns="0" rtlCol="0" anchor="t">
            <a:spAutoFit/>
          </a:bodyPr>
          <a:lstStyle/>
          <a:p>
            <a:pPr algn="ctr">
              <a:lnSpc>
                <a:spcPts val="4481"/>
              </a:lnSpc>
            </a:pPr>
            <a:endParaRPr dirty="0"/>
          </a:p>
          <a:p>
            <a:pPr algn="ctr">
              <a:lnSpc>
                <a:spcPts val="4481"/>
              </a:lnSpc>
            </a:pPr>
            <a:r>
              <a:rPr lang="ar-SA" sz="11500" b="1" dirty="0">
                <a:solidFill>
                  <a:srgbClr val="322680"/>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منح الدرجات العلمية</a:t>
            </a:r>
            <a:endParaRPr lang="en-US" sz="11500" b="1" dirty="0">
              <a:solidFill>
                <a:srgbClr val="000000"/>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endParaRPr>
          </a:p>
        </p:txBody>
      </p:sp>
      <p:sp>
        <p:nvSpPr>
          <p:cNvPr id="29" name="TextBox 12"/>
          <p:cNvSpPr txBox="1"/>
          <p:nvPr/>
        </p:nvSpPr>
        <p:spPr>
          <a:xfrm>
            <a:off x="4953656" y="9049871"/>
            <a:ext cx="7427259" cy="850233"/>
          </a:xfrm>
          <a:prstGeom prst="rect">
            <a:avLst/>
          </a:prstGeom>
        </p:spPr>
        <p:txBody>
          <a:bodyPr wrap="square" lIns="0" tIns="0" rIns="0" bIns="0" rtlCol="0" anchor="t">
            <a:spAutoFit/>
          </a:bodyPr>
          <a:lstStyle/>
          <a:p>
            <a:pPr algn="ctr">
              <a:lnSpc>
                <a:spcPts val="5040"/>
              </a:lnSpc>
            </a:pPr>
            <a:r>
              <a:rPr lang="ar-SY" sz="9600" dirty="0">
                <a:solidFill>
                  <a:schemeClr val="tx2">
                    <a:lumMod val="75000"/>
                  </a:schemeClr>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عبد الناصر عبد القادر</a:t>
            </a:r>
            <a:endParaRPr lang="en-US" sz="9600" dirty="0">
              <a:solidFill>
                <a:schemeClr val="tx2">
                  <a:lumMod val="75000"/>
                </a:schemeClr>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endParaRPr>
          </a:p>
        </p:txBody>
      </p:sp>
    </p:spTree>
    <p:extLst>
      <p:ext uri="{BB962C8B-B14F-4D97-AF65-F5344CB8AC3E}">
        <p14:creationId xmlns:p14="http://schemas.microsoft.com/office/powerpoint/2010/main" val="15870366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C1A2A7"/>
        </a:solidFill>
        <a:effectLst/>
      </p:bgPr>
    </p:bg>
    <p:spTree>
      <p:nvGrpSpPr>
        <p:cNvPr id="1" name=""/>
        <p:cNvGrpSpPr/>
        <p:nvPr/>
      </p:nvGrpSpPr>
      <p:grpSpPr>
        <a:xfrm>
          <a:off x="0" y="0"/>
          <a:ext cx="0" cy="0"/>
          <a:chOff x="0" y="0"/>
          <a:chExt cx="0" cy="0"/>
        </a:xfrm>
      </p:grpSpPr>
      <p:pic>
        <p:nvPicPr>
          <p:cNvPr id="32" name="Picture 2"/>
          <p:cNvPicPr>
            <a:picLocks noChangeAspect="1"/>
          </p:cNvPicPr>
          <p:nvPr/>
        </p:nvPicPr>
        <p:blipFill>
          <a:blip r:embed="rId2">
            <a:alphaModFix amt="65999"/>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1270220" y="-625501"/>
            <a:ext cx="29558220" cy="16678410"/>
          </a:xfrm>
          <a:prstGeom prst="rect">
            <a:avLst/>
          </a:prstGeom>
        </p:spPr>
      </p:pic>
      <p:pic>
        <p:nvPicPr>
          <p:cNvPr id="30" name="Picture 2"/>
          <p:cNvPicPr>
            <a:picLocks noChangeAspect="1"/>
          </p:cNvPicPr>
          <p:nvPr/>
        </p:nvPicPr>
        <p:blipFill>
          <a:blip r:embed="rId4">
            <a:alphaModFix amt="83000"/>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343608" flipH="1">
            <a:off x="4424875" y="1906074"/>
            <a:ext cx="9025874" cy="9038097"/>
          </a:xfrm>
          <a:prstGeom prst="rect">
            <a:avLst/>
          </a:prstGeom>
        </p:spPr>
      </p:pic>
      <p:sp>
        <p:nvSpPr>
          <p:cNvPr id="17" name="شكل بيضاوي 16"/>
          <p:cNvSpPr/>
          <p:nvPr/>
        </p:nvSpPr>
        <p:spPr>
          <a:xfrm>
            <a:off x="6618514" y="2895601"/>
            <a:ext cx="4572000" cy="5553636"/>
          </a:xfrm>
          <a:prstGeom prst="ellipse">
            <a:avLst/>
          </a:prstGeom>
          <a:blipFill>
            <a:blip r:embed="rId6"/>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Y"/>
          </a:p>
        </p:txBody>
      </p:sp>
      <p:sp>
        <p:nvSpPr>
          <p:cNvPr id="26" name="TextBox 9"/>
          <p:cNvSpPr txBox="1"/>
          <p:nvPr/>
        </p:nvSpPr>
        <p:spPr>
          <a:xfrm>
            <a:off x="2876086" y="907234"/>
            <a:ext cx="11582401" cy="1452321"/>
          </a:xfrm>
          <a:prstGeom prst="rect">
            <a:avLst/>
          </a:prstGeom>
        </p:spPr>
        <p:txBody>
          <a:bodyPr wrap="square" lIns="0" tIns="0" rIns="0" bIns="0" rtlCol="0" anchor="t">
            <a:spAutoFit/>
          </a:bodyPr>
          <a:lstStyle/>
          <a:p>
            <a:pPr algn="ctr">
              <a:lnSpc>
                <a:spcPts val="4481"/>
              </a:lnSpc>
            </a:pPr>
            <a:endParaRPr dirty="0"/>
          </a:p>
          <a:p>
            <a:pPr algn="ctr">
              <a:lnSpc>
                <a:spcPts val="4481"/>
              </a:lnSpc>
            </a:pPr>
            <a:r>
              <a:rPr lang="ar-SA" sz="11500" b="1" dirty="0">
                <a:solidFill>
                  <a:srgbClr val="322680"/>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منح الدرجات العلمية</a:t>
            </a:r>
            <a:endParaRPr lang="en-US" sz="11500" b="1" dirty="0">
              <a:solidFill>
                <a:srgbClr val="000000"/>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endParaRPr>
          </a:p>
        </p:txBody>
      </p:sp>
      <p:sp>
        <p:nvSpPr>
          <p:cNvPr id="29" name="TextBox 12"/>
          <p:cNvSpPr txBox="1"/>
          <p:nvPr/>
        </p:nvSpPr>
        <p:spPr>
          <a:xfrm>
            <a:off x="4953656" y="9049871"/>
            <a:ext cx="7427259" cy="850233"/>
          </a:xfrm>
          <a:prstGeom prst="rect">
            <a:avLst/>
          </a:prstGeom>
        </p:spPr>
        <p:txBody>
          <a:bodyPr wrap="square" lIns="0" tIns="0" rIns="0" bIns="0" rtlCol="0" anchor="t">
            <a:spAutoFit/>
          </a:bodyPr>
          <a:lstStyle/>
          <a:p>
            <a:pPr algn="ctr">
              <a:lnSpc>
                <a:spcPts val="5040"/>
              </a:lnSpc>
            </a:pPr>
            <a:r>
              <a:rPr lang="ar-SY" sz="9600" dirty="0">
                <a:solidFill>
                  <a:schemeClr val="tx2">
                    <a:lumMod val="75000"/>
                  </a:schemeClr>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رجعة ناجي فرج</a:t>
            </a:r>
            <a:endParaRPr lang="en-US" sz="9600" dirty="0">
              <a:solidFill>
                <a:schemeClr val="tx2">
                  <a:lumMod val="75000"/>
                </a:schemeClr>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endParaRPr>
          </a:p>
        </p:txBody>
      </p:sp>
    </p:spTree>
    <p:extLst>
      <p:ext uri="{BB962C8B-B14F-4D97-AF65-F5344CB8AC3E}">
        <p14:creationId xmlns:p14="http://schemas.microsoft.com/office/powerpoint/2010/main" val="61426788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8"/>
          <p:cNvSpPr txBox="1"/>
          <p:nvPr/>
        </p:nvSpPr>
        <p:spPr>
          <a:xfrm>
            <a:off x="12362905" y="7831874"/>
            <a:ext cx="4624581" cy="397669"/>
          </a:xfrm>
          <a:prstGeom prst="rect">
            <a:avLst/>
          </a:prstGeom>
        </p:spPr>
        <p:txBody>
          <a:bodyPr lIns="0" tIns="0" rIns="0" bIns="0" rtlCol="0" anchor="t">
            <a:spAutoFit/>
          </a:bodyPr>
          <a:lstStyle/>
          <a:p>
            <a:pPr>
              <a:lnSpc>
                <a:spcPts val="3120"/>
              </a:lnSpc>
            </a:pPr>
            <a:endParaRPr lang="en-US" sz="2600" spc="52" dirty="0">
              <a:solidFill>
                <a:srgbClr val="FFFFFF"/>
              </a:solidFill>
              <a:latin typeface="Mardoto Bold"/>
            </a:endParaRPr>
          </a:p>
        </p:txBody>
      </p:sp>
      <p:pic>
        <p:nvPicPr>
          <p:cNvPr id="7" name="Picture 2"/>
          <p:cNvPicPr>
            <a:picLocks noChangeAspect="1"/>
          </p:cNvPicPr>
          <p:nvPr/>
        </p:nvPicPr>
        <p:blipFill>
          <a:blip r:embed="rId2">
            <a:alphaModFix amt="52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461464" y="-264576"/>
            <a:ext cx="19210928" cy="10816152"/>
          </a:xfrm>
          <a:prstGeom prst="rect">
            <a:avLst/>
          </a:prstGeom>
        </p:spPr>
      </p:pic>
      <p:sp>
        <p:nvSpPr>
          <p:cNvPr id="5" name="مربع نص 4"/>
          <p:cNvSpPr txBox="1"/>
          <p:nvPr/>
        </p:nvSpPr>
        <p:spPr>
          <a:xfrm>
            <a:off x="3979183" y="7407889"/>
            <a:ext cx="10329634" cy="2215991"/>
          </a:xfrm>
          <a:prstGeom prst="rect">
            <a:avLst/>
          </a:prstGeom>
          <a:noFill/>
        </p:spPr>
        <p:txBody>
          <a:bodyPr wrap="square" rtlCol="1">
            <a:spAutoFit/>
          </a:bodyPr>
          <a:lstStyle/>
          <a:p>
            <a:pPr algn="ctr"/>
            <a:r>
              <a:rPr lang="en-US" sz="13800" b="1" dirty="0">
                <a:solidFill>
                  <a:schemeClr val="tx2">
                    <a:lumMod val="75000"/>
                  </a:schemeClr>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 </a:t>
            </a:r>
            <a:r>
              <a:rPr lang="ar-LY" sz="13800" b="1" dirty="0">
                <a:solidFill>
                  <a:schemeClr val="tx2">
                    <a:lumMod val="75000"/>
                  </a:schemeClr>
                </a:solidFill>
                <a:effectLst>
                  <a:outerShdw blurRad="38100" dist="38100" dir="2700000" algn="tl">
                    <a:srgbClr val="000000">
                      <a:alpha val="43137"/>
                    </a:srgbClr>
                  </a:outerShdw>
                </a:effectLst>
                <a:latin typeface="Arabic Typesetting" panose="03020402040406030203" pitchFamily="66" charset="-78"/>
                <a:cs typeface="Arabic Typesetting" panose="03020402040406030203" pitchFamily="66" charset="-78"/>
              </a:rPr>
              <a:t> إعلان التخرج</a:t>
            </a:r>
          </a:p>
        </p:txBody>
      </p:sp>
      <p:pic>
        <p:nvPicPr>
          <p:cNvPr id="11" name="Picture 2"/>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6096000" y="933756"/>
            <a:ext cx="9685530" cy="6515720"/>
          </a:xfrm>
          <a:prstGeom prst="rect">
            <a:avLst/>
          </a:prstGeom>
        </p:spPr>
      </p:pic>
      <p:pic>
        <p:nvPicPr>
          <p:cNvPr id="10" name="Picture 2"/>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4309242" y="933756"/>
            <a:ext cx="4837386" cy="6474993"/>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flipH="1" flipV="1">
            <a:off x="-271234" y="-1011280"/>
            <a:ext cx="18830467" cy="11298280"/>
          </a:xfrm>
          <a:prstGeom prst="rect">
            <a:avLst/>
          </a:prstGeom>
        </p:spPr>
      </p:pic>
      <p:pic>
        <p:nvPicPr>
          <p:cNvPr id="3" name="Picture 3"/>
          <p:cNvPicPr>
            <a:picLocks noChangeAspect="1"/>
          </p:cNvPicPr>
          <p:nvPr/>
        </p:nvPicPr>
        <p:blipFill>
          <a:blip r:embed="rId4">
            <a:alphaModFix amt="49000"/>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9427780">
            <a:off x="-3202187" y="-4689248"/>
            <a:ext cx="6404373" cy="8807287"/>
          </a:xfrm>
          <a:prstGeom prst="rect">
            <a:avLst/>
          </a:prstGeom>
        </p:spPr>
      </p:pic>
      <p:grpSp>
        <p:nvGrpSpPr>
          <p:cNvPr id="4" name="Group 4"/>
          <p:cNvGrpSpPr/>
          <p:nvPr/>
        </p:nvGrpSpPr>
        <p:grpSpPr>
          <a:xfrm>
            <a:off x="1028700" y="4231723"/>
            <a:ext cx="6220929" cy="1823554"/>
            <a:chOff x="0" y="0"/>
            <a:chExt cx="8294572" cy="2431405"/>
          </a:xfrm>
        </p:grpSpPr>
        <p:sp>
          <p:nvSpPr>
            <p:cNvPr id="5" name="TextBox 5"/>
            <p:cNvSpPr txBox="1"/>
            <p:nvPr/>
          </p:nvSpPr>
          <p:spPr>
            <a:xfrm>
              <a:off x="0" y="-9525"/>
              <a:ext cx="8294572" cy="1635125"/>
            </a:xfrm>
            <a:prstGeom prst="rect">
              <a:avLst/>
            </a:prstGeom>
          </p:spPr>
          <p:txBody>
            <a:bodyPr lIns="0" tIns="0" rIns="0" bIns="0" rtlCol="0" anchor="t">
              <a:spAutoFit/>
            </a:bodyPr>
            <a:lstStyle/>
            <a:p>
              <a:pPr>
                <a:lnSpc>
                  <a:spcPts val="9600"/>
                </a:lnSpc>
              </a:pPr>
              <a:endParaRPr lang="en-US" sz="8000" dirty="0">
                <a:solidFill>
                  <a:srgbClr val="FFFFFF"/>
                </a:solidFill>
                <a:latin typeface="Mardoto Bold"/>
              </a:endParaRPr>
            </a:p>
          </p:txBody>
        </p:sp>
        <p:sp>
          <p:nvSpPr>
            <p:cNvPr id="6" name="TextBox 6"/>
            <p:cNvSpPr txBox="1"/>
            <p:nvPr/>
          </p:nvSpPr>
          <p:spPr>
            <a:xfrm>
              <a:off x="0" y="1767829"/>
              <a:ext cx="8294572" cy="663575"/>
            </a:xfrm>
            <a:prstGeom prst="rect">
              <a:avLst/>
            </a:prstGeom>
          </p:spPr>
          <p:txBody>
            <a:bodyPr lIns="0" tIns="0" rIns="0" bIns="0" rtlCol="0" anchor="t">
              <a:spAutoFit/>
            </a:bodyPr>
            <a:lstStyle/>
            <a:p>
              <a:pPr>
                <a:lnSpc>
                  <a:spcPts val="4199"/>
                </a:lnSpc>
              </a:pPr>
              <a:endParaRPr lang="en-US" sz="2999" spc="59" dirty="0">
                <a:solidFill>
                  <a:srgbClr val="FFFFFF"/>
                </a:solidFill>
                <a:latin typeface="Mardoto Regular"/>
              </a:endParaRPr>
            </a:p>
          </p:txBody>
        </p:sp>
      </p:grpSp>
      <p:sp>
        <p:nvSpPr>
          <p:cNvPr id="8" name="TextBox 7">
            <a:extLst>
              <a:ext uri="{FF2B5EF4-FFF2-40B4-BE49-F238E27FC236}">
                <a16:creationId xmlns:a16="http://schemas.microsoft.com/office/drawing/2014/main" id="{179DA905-9A32-E94F-B693-6FD79459EA0D}"/>
              </a:ext>
            </a:extLst>
          </p:cNvPr>
          <p:cNvSpPr txBox="1"/>
          <p:nvPr/>
        </p:nvSpPr>
        <p:spPr>
          <a:xfrm>
            <a:off x="-118833" y="952500"/>
            <a:ext cx="18559233" cy="9201365"/>
          </a:xfrm>
          <a:prstGeom prst="rect">
            <a:avLst/>
          </a:prstGeom>
          <a:noFill/>
        </p:spPr>
        <p:txBody>
          <a:bodyPr wrap="square" rtlCol="0">
            <a:spAutoFit/>
          </a:bodyPr>
          <a:lstStyle/>
          <a:p>
            <a:pPr algn="ctr" rtl="1">
              <a:lnSpc>
                <a:spcPct val="150000"/>
              </a:lnSpc>
            </a:pPr>
            <a:r>
              <a:rPr lang="ar-LY" sz="5000" b="1" dirty="0"/>
              <a:t>استنادا إلى لوائح الدراسة والامتحانات بالجامعة والكليات  ، والى محضر اجتماع مجلس الكلية رقم (</a:t>
            </a:r>
            <a:r>
              <a:rPr lang="en-US" sz="5000" b="1" dirty="0"/>
              <a:t>22</a:t>
            </a:r>
            <a:r>
              <a:rPr lang="ar-LY" sz="5000" b="1" dirty="0"/>
              <a:t>) بتاريخ : </a:t>
            </a:r>
            <a:r>
              <a:rPr lang="en-US" sz="5000" b="1" dirty="0"/>
              <a:t>01</a:t>
            </a:r>
            <a:r>
              <a:rPr lang="ar-LY" sz="5000" b="1" dirty="0"/>
              <a:t>/</a:t>
            </a:r>
            <a:r>
              <a:rPr lang="en-US" sz="5000" b="1" dirty="0"/>
              <a:t>02</a:t>
            </a:r>
            <a:r>
              <a:rPr lang="ar-LY" sz="5000" b="1" dirty="0"/>
              <a:t>/</a:t>
            </a:r>
            <a:r>
              <a:rPr lang="en-US" sz="5000" b="1" dirty="0"/>
              <a:t>2021</a:t>
            </a:r>
            <a:r>
              <a:rPr lang="ar-LY" sz="5000" b="1" dirty="0"/>
              <a:t>م  والى اجتماع المجلس الأكاديمي بالجامعة المنعقد بتاريخ </a:t>
            </a:r>
            <a:r>
              <a:rPr lang="en-US" sz="5000" b="1" dirty="0"/>
              <a:t>02</a:t>
            </a:r>
            <a:r>
              <a:rPr lang="ar-LY" sz="5000" b="1" dirty="0"/>
              <a:t>/</a:t>
            </a:r>
            <a:r>
              <a:rPr lang="en-US" sz="5000" b="1" dirty="0"/>
              <a:t>02</a:t>
            </a:r>
            <a:r>
              <a:rPr lang="ar-LY" sz="5000" b="1" dirty="0"/>
              <a:t>/ </a:t>
            </a:r>
            <a:r>
              <a:rPr lang="en-US" sz="5000" b="1" dirty="0"/>
              <a:t>2021  </a:t>
            </a:r>
            <a:r>
              <a:rPr lang="ar-SA" sz="5000" b="1" dirty="0" err="1"/>
              <a:t>م</a:t>
            </a:r>
            <a:r>
              <a:rPr lang="ar-SA" sz="5000" b="1" dirty="0"/>
              <a:t> </a:t>
            </a:r>
            <a:r>
              <a:rPr lang="ar-LY" sz="5000" b="1" dirty="0"/>
              <a:t> بشأن اعتماد نتيجة  بكالوريوس دكتورصيدلة  </a:t>
            </a:r>
            <a:endParaRPr lang="en-US" sz="5000" b="1" dirty="0"/>
          </a:p>
          <a:p>
            <a:pPr algn="ctr" rtl="1">
              <a:lnSpc>
                <a:spcPct val="150000"/>
              </a:lnSpc>
            </a:pPr>
            <a:r>
              <a:rPr lang="ar-LY" sz="5000" b="1" dirty="0"/>
              <a:t>وبعد استكمال جميع متطلبات التخرج الإجبارية والداعمة واجتياز مراحل التدريب بأنواعها المختلفة. </a:t>
            </a:r>
            <a:endParaRPr lang="en-US" sz="5000" b="1" dirty="0"/>
          </a:p>
          <a:p>
            <a:pPr algn="ctr" rtl="1">
              <a:lnSpc>
                <a:spcPct val="150000"/>
              </a:lnSpc>
            </a:pPr>
            <a:r>
              <a:rPr lang="ar-LY" sz="5000" b="1" dirty="0">
                <a:solidFill>
                  <a:schemeClr val="bg1"/>
                </a:solidFill>
              </a:rPr>
              <a:t>نعلن تخرج طلاب الدفعة الأولي لبرنامج دكتور صيدلة وحصولهم على درجة البكالوريوس</a:t>
            </a:r>
            <a:r>
              <a:rPr lang="ar-SA" sz="5000" b="1" dirty="0">
                <a:solidFill>
                  <a:schemeClr val="bg1"/>
                </a:solidFill>
              </a:rPr>
              <a:t>.</a:t>
            </a:r>
            <a:r>
              <a:rPr lang="ar-LY" sz="5000" b="1" dirty="0">
                <a:solidFill>
                  <a:schemeClr val="bg1"/>
                </a:solidFill>
              </a:rPr>
              <a:t>   </a:t>
            </a:r>
            <a:endParaRPr lang="en-US" sz="5000" b="1" dirty="0">
              <a:solidFill>
                <a:schemeClr val="bg1"/>
              </a:solidFill>
            </a:endParaRPr>
          </a:p>
          <a:p>
            <a:pPr algn="ctr" rtl="1">
              <a:lnSpc>
                <a:spcPct val="150000"/>
              </a:lnSpc>
            </a:pPr>
            <a:r>
              <a:rPr lang="ar-LY" sz="5000" b="1" dirty="0"/>
              <a:t>مع أمنياتنا لهم بالتوفيق والنجاح في حياتهم العلمية والعملية ...</a:t>
            </a:r>
            <a:endParaRPr lang="en-US" sz="5000" b="1" dirty="0"/>
          </a:p>
        </p:txBody>
      </p:sp>
      <p:sp>
        <p:nvSpPr>
          <p:cNvPr id="9" name="TextBox 8">
            <a:extLst>
              <a:ext uri="{FF2B5EF4-FFF2-40B4-BE49-F238E27FC236}">
                <a16:creationId xmlns:a16="http://schemas.microsoft.com/office/drawing/2014/main" id="{C7431E01-E8FB-C041-AF20-B1C21F1EA519}"/>
              </a:ext>
            </a:extLst>
          </p:cNvPr>
          <p:cNvSpPr txBox="1"/>
          <p:nvPr/>
        </p:nvSpPr>
        <p:spPr>
          <a:xfrm>
            <a:off x="6477000" y="-236160"/>
            <a:ext cx="12649200" cy="1569660"/>
          </a:xfrm>
          <a:prstGeom prst="rect">
            <a:avLst/>
          </a:prstGeom>
          <a:noFill/>
        </p:spPr>
        <p:txBody>
          <a:bodyPr wrap="square" rtlCol="0">
            <a:spAutoFit/>
          </a:bodyPr>
          <a:lstStyle/>
          <a:p>
            <a:r>
              <a:rPr lang="ar-SA" sz="9600" b="1" dirty="0">
                <a:solidFill>
                  <a:srgbClr val="FFC000"/>
                </a:solidFill>
              </a:rPr>
              <a:t>إعلان التخرج</a:t>
            </a:r>
            <a:endParaRPr lang="en-US" sz="9600" b="1" dirty="0">
              <a:solidFill>
                <a:srgbClr val="FFC000"/>
              </a:solidFill>
            </a:endParaRPr>
          </a:p>
        </p:txBody>
      </p:sp>
    </p:spTree>
    <p:extLst>
      <p:ext uri="{BB962C8B-B14F-4D97-AF65-F5344CB8AC3E}">
        <p14:creationId xmlns:p14="http://schemas.microsoft.com/office/powerpoint/2010/main" val="381852969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flipH="1" flipV="1">
            <a:off x="-271234" y="-1011280"/>
            <a:ext cx="18830467" cy="11298280"/>
          </a:xfrm>
          <a:prstGeom prst="rect">
            <a:avLst/>
          </a:prstGeom>
        </p:spPr>
      </p:pic>
      <p:pic>
        <p:nvPicPr>
          <p:cNvPr id="3" name="Picture 3"/>
          <p:cNvPicPr>
            <a:picLocks noChangeAspect="1"/>
          </p:cNvPicPr>
          <p:nvPr/>
        </p:nvPicPr>
        <p:blipFill>
          <a:blip r:embed="rId4">
            <a:alphaModFix amt="49000"/>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9427780">
            <a:off x="-3202187" y="-4689248"/>
            <a:ext cx="6404373" cy="8807287"/>
          </a:xfrm>
          <a:prstGeom prst="rect">
            <a:avLst/>
          </a:prstGeom>
        </p:spPr>
      </p:pic>
      <p:grpSp>
        <p:nvGrpSpPr>
          <p:cNvPr id="4" name="Group 4"/>
          <p:cNvGrpSpPr/>
          <p:nvPr/>
        </p:nvGrpSpPr>
        <p:grpSpPr>
          <a:xfrm>
            <a:off x="1028700" y="4231723"/>
            <a:ext cx="6220929" cy="1823554"/>
            <a:chOff x="0" y="0"/>
            <a:chExt cx="8294572" cy="2431405"/>
          </a:xfrm>
        </p:grpSpPr>
        <p:sp>
          <p:nvSpPr>
            <p:cNvPr id="5" name="TextBox 5"/>
            <p:cNvSpPr txBox="1"/>
            <p:nvPr/>
          </p:nvSpPr>
          <p:spPr>
            <a:xfrm>
              <a:off x="0" y="-9525"/>
              <a:ext cx="8294572" cy="1635125"/>
            </a:xfrm>
            <a:prstGeom prst="rect">
              <a:avLst/>
            </a:prstGeom>
          </p:spPr>
          <p:txBody>
            <a:bodyPr lIns="0" tIns="0" rIns="0" bIns="0" rtlCol="0" anchor="t">
              <a:spAutoFit/>
            </a:bodyPr>
            <a:lstStyle/>
            <a:p>
              <a:pPr>
                <a:lnSpc>
                  <a:spcPts val="9600"/>
                </a:lnSpc>
              </a:pPr>
              <a:endParaRPr lang="en-US" sz="8000" dirty="0">
                <a:solidFill>
                  <a:srgbClr val="FFFFFF"/>
                </a:solidFill>
                <a:latin typeface="Mardoto Bold"/>
              </a:endParaRPr>
            </a:p>
          </p:txBody>
        </p:sp>
        <p:sp>
          <p:nvSpPr>
            <p:cNvPr id="6" name="TextBox 6"/>
            <p:cNvSpPr txBox="1"/>
            <p:nvPr/>
          </p:nvSpPr>
          <p:spPr>
            <a:xfrm>
              <a:off x="0" y="1767829"/>
              <a:ext cx="8294572" cy="663575"/>
            </a:xfrm>
            <a:prstGeom prst="rect">
              <a:avLst/>
            </a:prstGeom>
          </p:spPr>
          <p:txBody>
            <a:bodyPr lIns="0" tIns="0" rIns="0" bIns="0" rtlCol="0" anchor="t">
              <a:spAutoFit/>
            </a:bodyPr>
            <a:lstStyle/>
            <a:p>
              <a:pPr>
                <a:lnSpc>
                  <a:spcPts val="4199"/>
                </a:lnSpc>
              </a:pPr>
              <a:endParaRPr lang="en-US" sz="2999" spc="59" dirty="0">
                <a:solidFill>
                  <a:srgbClr val="FFFFFF"/>
                </a:solidFill>
                <a:latin typeface="Mardoto Regular"/>
              </a:endParaRPr>
            </a:p>
          </p:txBody>
        </p:sp>
      </p:grpSp>
      <p:sp>
        <p:nvSpPr>
          <p:cNvPr id="10" name="TextBox 7">
            <a:extLst>
              <a:ext uri="{FF2B5EF4-FFF2-40B4-BE49-F238E27FC236}">
                <a16:creationId xmlns:a16="http://schemas.microsoft.com/office/drawing/2014/main" id="{B8F26515-BAC5-0F45-AA99-81EBC24AB252}"/>
              </a:ext>
            </a:extLst>
          </p:cNvPr>
          <p:cNvSpPr txBox="1"/>
          <p:nvPr/>
        </p:nvSpPr>
        <p:spPr>
          <a:xfrm>
            <a:off x="1620061" y="790653"/>
            <a:ext cx="16667939" cy="7694414"/>
          </a:xfrm>
          <a:prstGeom prst="rect">
            <a:avLst/>
          </a:prstGeom>
        </p:spPr>
        <p:txBody>
          <a:bodyPr lIns="0" tIns="0" rIns="0" bIns="0" rtlCol="0" anchor="t">
            <a:spAutoFit/>
          </a:bodyPr>
          <a:lstStyle/>
          <a:p>
            <a:pPr algn="ctr"/>
            <a:r>
              <a:rPr lang="ar-SA" sz="25000" dirty="0">
                <a:solidFill>
                  <a:srgbClr val="FFFFFF"/>
                </a:solidFill>
                <a:latin typeface="Mardoto Bold"/>
              </a:rPr>
              <a:t>الف مبروك للخريجين </a:t>
            </a:r>
            <a:endParaRPr lang="en-US" sz="25000" dirty="0">
              <a:solidFill>
                <a:srgbClr val="FFFFFF"/>
              </a:solidFill>
              <a:latin typeface="Mardoto Bold"/>
            </a:endParaRPr>
          </a:p>
        </p:txBody>
      </p:sp>
    </p:spTree>
    <p:extLst>
      <p:ext uri="{BB962C8B-B14F-4D97-AF65-F5344CB8AC3E}">
        <p14:creationId xmlns:p14="http://schemas.microsoft.com/office/powerpoint/2010/main" val="2632259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5067</TotalTime>
  <Words>1572</Words>
  <Application>Microsoft Macintosh PowerPoint</Application>
  <PresentationFormat>Custom</PresentationFormat>
  <Paragraphs>122</Paragraphs>
  <Slides>35</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35</vt:i4>
      </vt:variant>
    </vt:vector>
  </HeadingPairs>
  <TitlesOfParts>
    <vt:vector size="42" baseType="lpstr">
      <vt:lpstr>Arabic Typesetting</vt:lpstr>
      <vt:lpstr>Arial</vt:lpstr>
      <vt:lpstr>Mardoto Bold</vt:lpstr>
      <vt:lpstr>Mardoto Regular</vt:lpstr>
      <vt:lpstr>Calibri</vt:lpstr>
      <vt:lpstr>Arimo</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It's how a leader deals with an unpredictable event that threatens the organization and the public.</dc:title>
  <dc:creator>Lenovo</dc:creator>
  <cp:lastModifiedBy>Bukhatwa, Salma (Stud. FHML)</cp:lastModifiedBy>
  <cp:revision>116</cp:revision>
  <dcterms:created xsi:type="dcterms:W3CDTF">2006-08-16T00:00:00Z</dcterms:created>
  <dcterms:modified xsi:type="dcterms:W3CDTF">2021-10-20T07:37:21Z</dcterms:modified>
  <dc:identifier>DAErhLl3Xow</dc:identifier>
</cp:coreProperties>
</file>