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56" r:id="rId3"/>
    <p:sldId id="257" r:id="rId4"/>
    <p:sldId id="258" r:id="rId5"/>
    <p:sldId id="259" r:id="rId6"/>
    <p:sldId id="271" r:id="rId7"/>
    <p:sldId id="275" r:id="rId8"/>
    <p:sldId id="273" r:id="rId9"/>
    <p:sldId id="274" r:id="rId10"/>
    <p:sldId id="263" r:id="rId11"/>
    <p:sldId id="264" r:id="rId12"/>
    <p:sldId id="265" r:id="rId13"/>
    <p:sldId id="266" r:id="rId14"/>
    <p:sldId id="268" r:id="rId15"/>
    <p:sldId id="272" r:id="rId16"/>
    <p:sldId id="269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56" d="100"/>
          <a:sy n="56" d="100"/>
        </p:scale>
        <p:origin x="12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5B7F26-97D3-439A-A1C4-074564DA874A}" type="datetimeFigureOut">
              <a:rPr lang="en-US" smtClean="0"/>
              <a:pPr/>
              <a:t>6/20/2020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algn="ctr"/>
            <a:r>
              <a:rPr lang="en-US" b="1" i="1" dirty="0" smtClean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Anemia 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sony\Desktop\blood-4-anemias-physiology-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05000"/>
            <a:ext cx="8153400" cy="4562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28600" y="762000"/>
            <a:ext cx="205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Peripheral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smear 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3429000" y="823913"/>
            <a:ext cx="4876800" cy="95410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Hypochromic &amp;</a:t>
            </a:r>
            <a:r>
              <a:rPr lang="en-US" sz="2800" dirty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Miciocyhic </a:t>
            </a:r>
          </a:p>
          <a:p>
            <a:pPr marL="342900" indent="-342900" algn="ctr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Anaemia 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3352800" y="2957513"/>
            <a:ext cx="1447800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ABSENT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5486400" y="2957513"/>
            <a:ext cx="20574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INCREASED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28956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Ringed</a:t>
            </a:r>
            <a:r>
              <a:rPr lang="en-US" sz="2400" dirty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sideroblasts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7543800" y="5029200"/>
            <a:ext cx="13716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Normal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5486400" y="5029200"/>
            <a:ext cx="16764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Abnormal 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3352800" y="5029200"/>
            <a:ext cx="13716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Normal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228600" y="48006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Hemoglobin</a:t>
            </a:r>
          </a:p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electrophoresis 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7467600" y="6035675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Sideroblastic</a:t>
            </a: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anemia </a:t>
            </a: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5562600" y="60960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Thalassemia </a:t>
            </a:r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3352800" y="6080125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Iron def. anemie </a:t>
            </a:r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152400" y="6019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Diagnosis </a:t>
            </a:r>
          </a:p>
        </p:txBody>
      </p:sp>
      <p:sp>
        <p:nvSpPr>
          <p:cNvPr id="63520" name="WordArt 32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1190625" cy="485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GB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DID : </a:t>
            </a:r>
          </a:p>
        </p:txBody>
      </p:sp>
      <p:sp>
        <p:nvSpPr>
          <p:cNvPr id="63521" name="Text Box 33"/>
          <p:cNvSpPr txBox="1">
            <a:spLocks noChangeArrowheads="1"/>
          </p:cNvSpPr>
          <p:nvPr/>
        </p:nvSpPr>
        <p:spPr bwMode="auto">
          <a:xfrm>
            <a:off x="228600" y="27432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buFontTx/>
              <a:buNone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Bone marrow iron 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2209800" y="1066800"/>
            <a:ext cx="762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6248400" y="2057400"/>
            <a:ext cx="332232" cy="533400"/>
          </a:xfrm>
          <a:prstGeom prst="downArrow">
            <a:avLst>
              <a:gd name="adj1" fmla="val 50000"/>
              <a:gd name="adj2" fmla="val 67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2743200" y="2971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6934200" y="3505200"/>
            <a:ext cx="3322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791200" y="3810000"/>
            <a:ext cx="3322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4038600" y="3810000"/>
            <a:ext cx="3322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7924800" y="4495800"/>
            <a:ext cx="332232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8077200" y="5486400"/>
            <a:ext cx="2560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6324600" y="54864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>
            <a:off x="3962400" y="5486400"/>
            <a:ext cx="332232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2590800" y="5181600"/>
            <a:ext cx="8260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2286000" y="6172200"/>
            <a:ext cx="6736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851648" cy="1371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chemeClr val="bg2"/>
                </a:solidFill>
                <a:latin typeface="+mn-lt"/>
              </a:rPr>
              <a:t>Treatment:</a:t>
            </a:r>
            <a:endParaRPr lang="en-GB" sz="44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8915400" cy="4876800"/>
          </a:xfrm>
        </p:spPr>
        <p:txBody>
          <a:bodyPr>
            <a:normAutofit lnSpcReduction="10000"/>
          </a:bodyPr>
          <a:lstStyle/>
          <a:p>
            <a:pPr algn="l"/>
            <a:endParaRPr lang="en-US" sz="2400" dirty="0" smtClean="0">
              <a:solidFill>
                <a:schemeClr val="bg2"/>
              </a:solidFill>
            </a:endParaRPr>
          </a:p>
          <a:p>
            <a:pPr algn="l"/>
            <a:r>
              <a:rPr lang="en-US" sz="2400" dirty="0" smtClean="0">
                <a:solidFill>
                  <a:schemeClr val="bg2"/>
                </a:solidFill>
              </a:rPr>
              <a:t>  </a:t>
            </a:r>
            <a:r>
              <a:rPr lang="en-US" sz="2400" dirty="0" smtClean="0">
                <a:solidFill>
                  <a:schemeClr val="bg1"/>
                </a:solidFill>
              </a:rPr>
              <a:t>Ι-</a:t>
            </a:r>
            <a:r>
              <a:rPr lang="en-US" dirty="0" smtClean="0">
                <a:solidFill>
                  <a:schemeClr val="bg1"/>
                </a:solidFill>
              </a:rPr>
              <a:t> Oral replacement: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Fe. Sulphate, gluconate, fumarate  150-200mg /day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for six months.</a:t>
            </a:r>
          </a:p>
          <a:p>
            <a:pPr algn="l"/>
            <a:endParaRPr lang="en-US" sz="2400" dirty="0" smtClean="0">
              <a:solidFill>
                <a:schemeClr val="bg2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az-Cyrl-AZ" sz="2400" dirty="0" smtClean="0">
                <a:solidFill>
                  <a:schemeClr val="bg1"/>
                </a:solidFill>
              </a:rPr>
              <a:t>П</a:t>
            </a:r>
            <a:r>
              <a:rPr lang="en-US" sz="2400" dirty="0" smtClean="0">
                <a:solidFill>
                  <a:schemeClr val="bg1"/>
                </a:solidFill>
              </a:rPr>
              <a:t>- Parenteral  replacment either IM or IV  </a:t>
            </a:r>
            <a:r>
              <a:rPr lang="en-US" sz="1600" dirty="0" smtClean="0">
                <a:solidFill>
                  <a:schemeClr val="bg1"/>
                </a:solidFill>
              </a:rPr>
              <a:t>((</a:t>
            </a:r>
            <a:r>
              <a:rPr lang="en-US" sz="2400" dirty="0" smtClean="0">
                <a:solidFill>
                  <a:schemeClr val="bg1"/>
                </a:solidFill>
              </a:rPr>
              <a:t> T.D. indicated for pts      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   who are not tolerating oral iron, poor compliance and for rapid  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   replacement pregnancy </a:t>
            </a:r>
            <a:r>
              <a:rPr lang="en-US" sz="1600" dirty="0" smtClean="0">
                <a:solidFill>
                  <a:schemeClr val="bg1"/>
                </a:solidFill>
              </a:rPr>
              <a:t>)) </a:t>
            </a:r>
          </a:p>
          <a:p>
            <a:pPr algn="l"/>
            <a:endParaRPr lang="en-US" sz="2400" dirty="0" smtClean="0">
              <a:solidFill>
                <a:schemeClr val="bg1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Pts  planned for surgery , cases with malabsorption diseases.</a:t>
            </a:r>
          </a:p>
          <a:p>
            <a:pPr algn="l"/>
            <a:r>
              <a:rPr lang="en-US" sz="2400" dirty="0" smtClean="0">
                <a:solidFill>
                  <a:schemeClr val="bg2"/>
                </a:solidFill>
              </a:rPr>
              <a:t>     </a:t>
            </a:r>
            <a:endParaRPr lang="en-GB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851648" cy="1066800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>
                <a:solidFill>
                  <a:schemeClr val="bg2"/>
                </a:solidFill>
                <a:latin typeface="+mn-lt"/>
              </a:rPr>
              <a:t>Response to replacement:</a:t>
            </a:r>
            <a:endParaRPr lang="en-GB" sz="2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8305800" cy="4343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2"/>
                </a:solidFill>
              </a:rPr>
              <a:t>      </a:t>
            </a:r>
            <a:r>
              <a:rPr lang="en-US" dirty="0" smtClean="0">
                <a:solidFill>
                  <a:schemeClr val="bg1"/>
                </a:solidFill>
              </a:rPr>
              <a:t>within 3 weeks the HB level will be increased with    in   </a:t>
            </a:r>
            <a:r>
              <a:rPr lang="en-US" sz="2400" dirty="0" smtClean="0">
                <a:solidFill>
                  <a:schemeClr val="bg1"/>
                </a:solidFill>
              </a:rPr>
              <a:t>MCV</a:t>
            </a:r>
            <a:r>
              <a:rPr lang="en-US" dirty="0" smtClean="0">
                <a:solidFill>
                  <a:schemeClr val="bg1"/>
                </a:solidFill>
              </a:rPr>
              <a:t>  and reticulocytosis.</a:t>
            </a:r>
          </a:p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after  3 months of treatment  the </a:t>
            </a:r>
            <a:r>
              <a:rPr lang="en-US" sz="2400" dirty="0" smtClean="0">
                <a:solidFill>
                  <a:schemeClr val="bg1"/>
                </a:solidFill>
              </a:rPr>
              <a:t>MCV</a:t>
            </a:r>
            <a:r>
              <a:rPr lang="en-US" dirty="0" smtClean="0">
                <a:solidFill>
                  <a:schemeClr val="bg1"/>
                </a:solidFill>
              </a:rPr>
              <a:t> will be normal and </a:t>
            </a:r>
            <a:r>
              <a:rPr lang="en-US" sz="2400" dirty="0" smtClean="0">
                <a:solidFill>
                  <a:schemeClr val="bg1"/>
                </a:solidFill>
              </a:rPr>
              <a:t>HB</a:t>
            </a:r>
            <a:r>
              <a:rPr lang="en-US" dirty="0" smtClean="0">
                <a:solidFill>
                  <a:schemeClr val="bg1"/>
                </a:solidFill>
              </a:rPr>
              <a:t>  normal. 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39624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7963694" y="1942306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" y="21336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1066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/>
                </a:solidFill>
                <a:latin typeface="+mn-lt"/>
              </a:rPr>
              <a:t>Failure  of  response</a:t>
            </a:r>
            <a:endParaRPr lang="en-GB" sz="32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8229600" cy="4800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       Revise the diagnosis </a:t>
            </a:r>
            <a:r>
              <a:rPr lang="en-US" sz="1800" dirty="0" smtClean="0">
                <a:solidFill>
                  <a:schemeClr val="bg1"/>
                </a:solidFill>
              </a:rPr>
              <a:t>((</a:t>
            </a:r>
            <a:r>
              <a:rPr lang="en-US" dirty="0" smtClean="0">
                <a:solidFill>
                  <a:schemeClr val="bg1"/>
                </a:solidFill>
              </a:rPr>
              <a:t>  Thalassemia </a:t>
            </a:r>
            <a:r>
              <a:rPr lang="en-US" sz="1800" dirty="0" smtClean="0">
                <a:solidFill>
                  <a:schemeClr val="bg1"/>
                </a:solidFill>
              </a:rPr>
              <a:t>)) </a:t>
            </a:r>
          </a:p>
          <a:p>
            <a:pPr algn="l"/>
            <a:endParaRPr lang="en-US" sz="1800" dirty="0" smtClean="0">
              <a:solidFill>
                <a:schemeClr val="bg1"/>
              </a:solidFill>
            </a:endParaRPr>
          </a:p>
          <a:p>
            <a:pPr algn="l"/>
            <a:r>
              <a:rPr lang="en-US" sz="1800" dirty="0" smtClean="0">
                <a:solidFill>
                  <a:schemeClr val="bg1"/>
                </a:solidFill>
              </a:rPr>
              <a:t>          </a:t>
            </a:r>
            <a:r>
              <a:rPr lang="en-US" dirty="0" smtClean="0">
                <a:solidFill>
                  <a:schemeClr val="bg1"/>
                </a:solidFill>
              </a:rPr>
              <a:t>Think  of  additional  complications – ch.infection ,   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   C.T.D</a:t>
            </a:r>
            <a:r>
              <a:rPr lang="en-US" dirty="0" smtClean="0">
                <a:solidFill>
                  <a:schemeClr val="bg1"/>
                </a:solidFill>
              </a:rPr>
              <a:t> , malignancy 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Patient compliance.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Persistance of excessive blood loss 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Associated other deficiency </a:t>
            </a:r>
            <a:r>
              <a:rPr lang="en-US" sz="2000" dirty="0" smtClean="0">
                <a:solidFill>
                  <a:schemeClr val="bg1"/>
                </a:solidFill>
              </a:rPr>
              <a:t>((</a:t>
            </a:r>
            <a:r>
              <a:rPr lang="en-US" sz="2800" dirty="0" smtClean="0">
                <a:solidFill>
                  <a:schemeClr val="bg1"/>
                </a:solidFill>
              </a:rPr>
              <a:t>V1t.B12 - folate </a:t>
            </a:r>
            <a:r>
              <a:rPr lang="en-US" sz="2000" dirty="0" smtClean="0">
                <a:solidFill>
                  <a:schemeClr val="bg1"/>
                </a:solidFill>
              </a:rPr>
              <a:t>)).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endParaRPr lang="en-GB" sz="28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" y="19812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3400" y="28956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85800" y="47244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5800" y="37338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85800" y="41910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NORMOCYTIC  NORMOCHROMIC  ANEMIA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Anemia of chronic disease ACD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: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Associated with connective tissue diseases.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Hematological disease, Aplastic anemia and MDS , 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MPD and acute leukemia 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Acute blood loss.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pregnancy and Renal failure.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Mixed deficiency of iron and folic or B12.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</a:t>
            </a: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sony\Desktop\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3962400" cy="5714999"/>
          </a:xfrm>
          <a:prstGeom prst="rect">
            <a:avLst/>
          </a:prstGeom>
          <a:noFill/>
        </p:spPr>
      </p:pic>
      <p:pic>
        <p:nvPicPr>
          <p:cNvPr id="1028" name="Picture 4" descr="C:\Users\sony\Desktop\Normocytic-normochromic-anaem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838200"/>
            <a:ext cx="44196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</a:t>
            </a: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Investigations:</a:t>
            </a:r>
          </a:p>
          <a:p>
            <a:pPr>
              <a:buNone/>
            </a:pPr>
            <a:endParaRPr lang="en-US" sz="6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8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-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CBC , PBF “ NN RBCs ‘’ , </a:t>
            </a:r>
          </a:p>
          <a:p>
            <a:pPr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                  </a:t>
            </a:r>
            <a:r>
              <a:rPr lang="en-US" sz="8000" dirty="0" smtClean="0">
                <a:solidFill>
                  <a:schemeClr val="bg1"/>
                </a:solidFill>
              </a:rPr>
              <a:t>-   S. ferritin : high\ N.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   -   S. iron : N\ Low.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   -   T. BIC : N\ Low.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   -  Specific  investigation according to the suspected cause ,</a:t>
            </a: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    </a:t>
            </a:r>
            <a:r>
              <a:rPr lang="en-US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D/D of NNA:</a:t>
            </a: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 chronic inflammatory diseases( infection, CTD, IBD )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recent blood loss </a:t>
            </a:r>
            <a:r>
              <a:rPr lang="en-US" sz="8000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malignancy  ,   marrow  infiltration 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 chronic  renal  failure 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marrow  aplasia   ,   hypoplasia  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HIV   infection </a:t>
            </a:r>
            <a:r>
              <a:rPr lang="en-US" sz="8000" dirty="0" smtClean="0">
                <a:solidFill>
                  <a:schemeClr val="bg1"/>
                </a:solidFill>
              </a:rPr>
              <a:t>. 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early nutritional  anemia ( iron , B12  ,  folate ) </a:t>
            </a:r>
            <a:r>
              <a:rPr lang="en-US" sz="8000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sz="3600" dirty="0" smtClean="0">
                <a:solidFill>
                  <a:schemeClr val="bg2"/>
                </a:solidFill>
              </a:rPr>
              <a:t>  </a:t>
            </a:r>
            <a:endParaRPr lang="en-US" sz="36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300" dirty="0" smtClean="0">
                <a:solidFill>
                  <a:schemeClr val="bg1"/>
                </a:solidFill>
              </a:rPr>
              <a:t>      </a:t>
            </a:r>
          </a:p>
          <a:p>
            <a:pPr>
              <a:buNone/>
            </a:pPr>
            <a:r>
              <a:rPr lang="en-US" sz="3300" dirty="0" smtClean="0">
                <a:solidFill>
                  <a:schemeClr val="bg1"/>
                </a:solidFill>
              </a:rPr>
              <a:t>                                                     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      </a:t>
            </a:r>
          </a:p>
          <a:p>
            <a:pPr algn="r"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                                                                </a:t>
            </a:r>
            <a:endParaRPr lang="en-US" sz="33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           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ony\Desktop\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0"/>
            <a:ext cx="9775825" cy="706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bg2"/>
                </a:solidFill>
              </a:rPr>
              <a:t>TREATMENT :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   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Treat the underlying  cause .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Blood  transfusion . 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Erythropoietin .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 iron  , folic , B12 supplement . </a:t>
            </a: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dirty="0" smtClean="0"/>
              <a:t>    TTT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914399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>
                <a:solidFill>
                  <a:srgbClr val="C00000"/>
                </a:solidFill>
              </a:rPr>
              <a:t>IRON    DEFICIECY   ANAEMIA</a:t>
            </a:r>
            <a:endParaRPr lang="en-GB" sz="4000" i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486400"/>
          </a:xfrm>
          <a:ln>
            <a:solidFill>
              <a:schemeClr val="bg1"/>
            </a:solidFill>
          </a:ln>
        </p:spPr>
        <p:txBody>
          <a:bodyPr>
            <a:normAutofit fontScale="70000" lnSpcReduction="20000"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</a:rPr>
              <a:t>  </a:t>
            </a:r>
          </a:p>
          <a:p>
            <a:pPr algn="l"/>
            <a:r>
              <a:rPr lang="en-US" sz="2800" dirty="0" smtClean="0">
                <a:solidFill>
                  <a:srgbClr val="C00000"/>
                </a:solidFill>
              </a:rPr>
              <a:t>  </a:t>
            </a:r>
            <a:r>
              <a:rPr lang="en-US" sz="4600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Definition: </a:t>
            </a:r>
          </a:p>
          <a:p>
            <a:pPr algn="l"/>
            <a:r>
              <a:rPr lang="en-GB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</a:t>
            </a:r>
            <a:r>
              <a:rPr lang="en-US" sz="3800" dirty="0" smtClean="0">
                <a:latin typeface="Constantia" pitchFamily="18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Microcytic  anemia  caused  by  iron def. for any reason            </a:t>
            </a:r>
            <a:r>
              <a:rPr lang="en-GB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r>
              <a:rPr lang="en-US" sz="3800" b="1" dirty="0" smtClean="0">
                <a:solidFill>
                  <a:schemeClr val="bg1"/>
                </a:solidFill>
              </a:rPr>
              <a:t> </a:t>
            </a:r>
            <a:endParaRPr lang="en-GB" sz="3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4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4600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Iron  physiology and metabolism:</a:t>
            </a:r>
            <a:r>
              <a:rPr lang="en-US" sz="4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endParaRPr lang="en-GB" sz="3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normal diet provides  =15 mg of  iron /day.</a:t>
            </a: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- 5-10% is absorbed in duod.  And upper jejunum.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total body iron stores = 4 gms .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around 1 mg is lost daily in urine, faeces,…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menstrual  losses(20mg/m), pregnancy(500-1000mg).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/>
              <a:t> </a:t>
            </a:r>
            <a:endParaRPr lang="en-GB" dirty="0"/>
          </a:p>
          <a:p>
            <a:pPr algn="l"/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609600"/>
          </a:xfrm>
        </p:spPr>
        <p:txBody>
          <a:bodyPr>
            <a:normAutofit/>
          </a:bodyPr>
          <a:lstStyle/>
          <a:p>
            <a:pPr algn="l"/>
            <a:r>
              <a:rPr lang="en-GB" sz="3200" i="1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Etiological Factors</a:t>
            </a:r>
            <a:endParaRPr lang="en-GB" sz="3200" i="1" dirty="0">
              <a:solidFill>
                <a:schemeClr val="bg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153400" cy="5334000"/>
          </a:xfrm>
          <a:solidFill>
            <a:schemeClr val="tx1"/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Impaired iron absorption :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Achlorhydria.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Plummer- Vinson syndrome 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Gastric surgery.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Ciliac dis.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pica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.	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Increased iron demands or loss .</a:t>
            </a:r>
          </a:p>
          <a:p>
            <a:pPr lvl="1" algn="just"/>
            <a:r>
              <a:rPr lang="en-US" sz="2200" dirty="0" smtClean="0">
                <a:solidFill>
                  <a:schemeClr val="bg1"/>
                </a:solidFill>
                <a:latin typeface="Book Antiqua" pitchFamily="18" charset="0"/>
              </a:rPr>
              <a:t>      &gt; chronic bleeding ( GIT , menses , urinary , etc.)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infancy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pregnancy.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lactation. 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Nutritional .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Idiopathic</a:t>
            </a:r>
          </a:p>
          <a:p>
            <a:pPr algn="just"/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just"/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851648" cy="609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Evaluation of patient:</a:t>
            </a:r>
            <a:endParaRPr lang="en-GB" sz="3600" dirty="0" smtClean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00200"/>
            <a:ext cx="7854696" cy="50292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  1- History :-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H/O symptoms of anemia 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H/O blood loss      GIT , menses ,……..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Drug history       NSAIDS.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past history of gastric surgery.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Diet history.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pica.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2- Examination :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pallor , vital signs.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abdominal exam.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P.R. exam.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gynecological exam. </a:t>
            </a:r>
          </a:p>
          <a:p>
            <a:pPr algn="l"/>
            <a:endParaRPr lang="en-GB" b="1" dirty="0">
              <a:solidFill>
                <a:schemeClr val="bg2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276600" y="3048000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657600" y="2667000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bg2"/>
                </a:solidFill>
                <a:latin typeface="+mn-lt"/>
              </a:rPr>
              <a:t>Diagnosis: </a:t>
            </a:r>
            <a:r>
              <a:rPr lang="en-US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0"/>
            <a:ext cx="8458200" cy="5105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- CBC:     HB ,    RBCS  indices </a:t>
            </a:r>
            <a:r>
              <a:rPr lang="en-US" sz="1600" dirty="0" smtClean="0">
                <a:solidFill>
                  <a:schemeClr val="bg1"/>
                </a:solidFill>
              </a:rPr>
              <a:t>((</a:t>
            </a:r>
            <a:r>
              <a:rPr lang="en-US" dirty="0" smtClean="0">
                <a:solidFill>
                  <a:schemeClr val="bg1"/>
                </a:solidFill>
              </a:rPr>
              <a:t> MCV , MCH , MCHC</a:t>
            </a:r>
            <a:r>
              <a:rPr lang="en-US" sz="1600" dirty="0" smtClean="0">
                <a:solidFill>
                  <a:schemeClr val="bg1"/>
                </a:solidFill>
              </a:rPr>
              <a:t>)).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- PBF :     M.H.A , anisocytosis , poiklocytosis , tear drop cells.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- S. iron </a:t>
            </a:r>
            <a:r>
              <a:rPr lang="en-US" sz="1100" dirty="0" smtClean="0">
                <a:solidFill>
                  <a:schemeClr val="bg1"/>
                </a:solidFill>
              </a:rPr>
              <a:t>((           ))</a:t>
            </a:r>
            <a:r>
              <a:rPr lang="en-US" sz="2400" dirty="0" smtClean="0">
                <a:solidFill>
                  <a:schemeClr val="bg1"/>
                </a:solidFill>
              </a:rPr>
              <a:t>     ,  TIBC  </a:t>
            </a:r>
            <a:r>
              <a:rPr lang="en-US" sz="1100" dirty="0" smtClean="0">
                <a:solidFill>
                  <a:schemeClr val="bg1"/>
                </a:solidFill>
              </a:rPr>
              <a:t>((        ))</a:t>
            </a:r>
            <a:r>
              <a:rPr lang="en-US" dirty="0" smtClean="0">
                <a:solidFill>
                  <a:schemeClr val="bg1"/>
                </a:solidFill>
              </a:rPr>
              <a:t>	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S. ferritin     </a:t>
            </a:r>
            <a:r>
              <a:rPr lang="en-US" sz="1100" dirty="0" smtClean="0">
                <a:solidFill>
                  <a:schemeClr val="bg1"/>
                </a:solidFill>
              </a:rPr>
              <a:t>((        ))</a:t>
            </a:r>
            <a:r>
              <a:rPr lang="en-US" dirty="0" smtClean="0">
                <a:solidFill>
                  <a:schemeClr val="bg1"/>
                </a:solidFill>
              </a:rPr>
              <a:t> 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Stool for occult blood ?!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U/S of abdomen , pelvis.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B.M.A </a:t>
            </a:r>
            <a:r>
              <a:rPr lang="en-US" sz="1100" dirty="0" smtClean="0">
                <a:solidFill>
                  <a:schemeClr val="bg1"/>
                </a:solidFill>
              </a:rPr>
              <a:t>((</a:t>
            </a:r>
            <a:r>
              <a:rPr lang="en-US" sz="2800" dirty="0" smtClean="0">
                <a:solidFill>
                  <a:schemeClr val="bg1"/>
                </a:solidFill>
              </a:rPr>
              <a:t> iron staining </a:t>
            </a:r>
            <a:r>
              <a:rPr lang="en-US" sz="1100" dirty="0" smtClean="0">
                <a:solidFill>
                  <a:schemeClr val="bg1"/>
                </a:solidFill>
              </a:rPr>
              <a:t>))</a:t>
            </a:r>
            <a:r>
              <a:rPr lang="en-US" dirty="0" smtClean="0">
                <a:solidFill>
                  <a:schemeClr val="bg1"/>
                </a:solidFill>
              </a:rPr>
              <a:t>  infrequently  needed.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Endoscopy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562100" y="2781300"/>
            <a:ext cx="229394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209403" y="1752997"/>
            <a:ext cx="30559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1219200" y="1828800"/>
            <a:ext cx="305594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3505994" y="2742406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2362994" y="3199606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553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2" name="Picture 4" descr="C:\Users\sony\Desktop\09f9263e86863fafd42161f44fa100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24600" y="10210800"/>
            <a:ext cx="2971800" cy="2590800"/>
          </a:xfrm>
          <a:prstGeom prst="rect">
            <a:avLst/>
          </a:prstGeom>
          <a:noFill/>
        </p:spPr>
      </p:pic>
      <p:pic>
        <p:nvPicPr>
          <p:cNvPr id="2053" name="Picture 5" descr="C:\Users\sony\Desktop\Hypochromic+Microcytic+Anemia+(iron+deficiency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90600"/>
            <a:ext cx="87630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839200" cy="586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Tear drop cells</a:t>
            </a:r>
            <a:endParaRPr 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C:\Users\sony\Desktop\images_0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467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/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Epidemiology 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</a:t>
            </a:r>
            <a:r>
              <a:rPr lang="en-US" sz="3200" dirty="0" smtClean="0">
                <a:solidFill>
                  <a:schemeClr val="bg1"/>
                </a:solidFill>
              </a:rPr>
              <a:t>- </a:t>
            </a:r>
            <a:r>
              <a:rPr lang="en-US" sz="2400" dirty="0" smtClean="0">
                <a:solidFill>
                  <a:schemeClr val="bg1"/>
                </a:solidFill>
              </a:rPr>
              <a:t>IDA is the most common nutritional  deficiency  in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 developing and developed countries .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-  IDA is considered to be  the leading  cause  of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anemia worldwide , it accounting  for as many as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50%  of anemic cases .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- Prevalence of  IDA greatly varies according to : Age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Gender , Physiological , Pathological , Enviromental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and Socioeconomic conditions 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sony\Desktop\iron-deficiency-anemia-ida-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625</Words>
  <Application>Microsoft Office PowerPoint</Application>
  <PresentationFormat>On-screen Show (4:3)</PresentationFormat>
  <Paragraphs>166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Black</vt:lpstr>
      <vt:lpstr>Book Antiqua</vt:lpstr>
      <vt:lpstr>Calibri</vt:lpstr>
      <vt:lpstr>Constantia</vt:lpstr>
      <vt:lpstr>Wingdings</vt:lpstr>
      <vt:lpstr>Wingdings 2</vt:lpstr>
      <vt:lpstr>Flow</vt:lpstr>
      <vt:lpstr> Anemia </vt:lpstr>
      <vt:lpstr>IRON    DEFICIECY   ANAEMIA</vt:lpstr>
      <vt:lpstr>Etiological Factors</vt:lpstr>
      <vt:lpstr>Evaluation of patient:</vt:lpstr>
      <vt:lpstr>Diagnosis: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Treatment:</vt:lpstr>
      <vt:lpstr>Response to replacement:</vt:lpstr>
      <vt:lpstr>Failure  of  response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    DEFICIECY   ANAEMIA</dc:title>
  <dc:creator>D.Souad</dc:creator>
  <cp:lastModifiedBy>SARA</cp:lastModifiedBy>
  <cp:revision>111</cp:revision>
  <dcterms:created xsi:type="dcterms:W3CDTF">2013-03-25T18:26:38Z</dcterms:created>
  <dcterms:modified xsi:type="dcterms:W3CDTF">2020-06-20T10:03:44Z</dcterms:modified>
</cp:coreProperties>
</file>