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565763" cy="36004500"/>
  <p:notesSz cx="6858000" cy="9144000"/>
  <p:embeddedFontLst>
    <p:embeddedFont>
      <p:font typeface="Calibri" panose="020F0502020204030204" pitchFamily="34" charset="0"/>
      <p:regular r:id="rId5"/>
      <p:bold r:id="rId6"/>
    </p:embeddedFont>
    <p:embeddedFont>
      <p:font typeface="Verdana" panose="020B0604030504040204" pitchFamily="34" charset="0"/>
      <p:regular r:id="rId7"/>
      <p:bold r:id="rId8"/>
      <p:italic r:id="rId9"/>
      <p:boldItalic r:id="rId10"/>
    </p:embeddedFont>
    <p:embeddedFont>
      <p:font typeface="Open Sans" panose="020B0604020202020204" charset="0"/>
      <p:regular r:id="rId11"/>
      <p:bold r:id="rId12"/>
      <p:italic r:id="rId13"/>
      <p:boldItalic r:id="rId14"/>
    </p:embeddedFont>
    <p:embeddedFont>
      <p:font typeface="Bree Serif" panose="020B0604020202020204" charset="0"/>
      <p:regular r:id="rId15"/>
    </p:embeddedFont>
  </p:embeddedFontLst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/>
        <a:ea typeface="+mn-ea"/>
        <a:cs typeface="+mn-cs"/>
      </a:defRPr>
    </a:lvl1pPr>
    <a:lvl2pPr marL="465224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/>
        <a:ea typeface="+mn-ea"/>
        <a:cs typeface="+mn-cs"/>
      </a:defRPr>
    </a:lvl2pPr>
    <a:lvl3pPr marL="93045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/>
        <a:ea typeface="+mn-ea"/>
        <a:cs typeface="+mn-cs"/>
      </a:defRPr>
    </a:lvl3pPr>
    <a:lvl4pPr marL="1395674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/>
        <a:ea typeface="+mn-ea"/>
        <a:cs typeface="+mn-cs"/>
      </a:defRPr>
    </a:lvl4pPr>
    <a:lvl5pPr marL="1860899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/>
        <a:ea typeface="+mn-ea"/>
        <a:cs typeface="+mn-cs"/>
      </a:defRPr>
    </a:lvl5pPr>
    <a:lvl6pPr marL="2326124" algn="l" defTabSz="930450" rtl="0" eaLnBrk="1" latinLnBrk="0" hangingPunct="1">
      <a:defRPr sz="2400" kern="1200">
        <a:solidFill>
          <a:schemeClr val="tx1"/>
        </a:solidFill>
        <a:latin typeface="Arial"/>
        <a:ea typeface="+mn-ea"/>
        <a:cs typeface="+mn-cs"/>
      </a:defRPr>
    </a:lvl6pPr>
    <a:lvl7pPr marL="2791349" algn="l" defTabSz="930450" rtl="0" eaLnBrk="1" latinLnBrk="0" hangingPunct="1">
      <a:defRPr sz="2400" kern="1200">
        <a:solidFill>
          <a:schemeClr val="tx1"/>
        </a:solidFill>
        <a:latin typeface="Arial"/>
        <a:ea typeface="+mn-ea"/>
        <a:cs typeface="+mn-cs"/>
      </a:defRPr>
    </a:lvl7pPr>
    <a:lvl8pPr marL="3256574" algn="l" defTabSz="930450" rtl="0" eaLnBrk="1" latinLnBrk="0" hangingPunct="1">
      <a:defRPr sz="2400" kern="1200">
        <a:solidFill>
          <a:schemeClr val="tx1"/>
        </a:solidFill>
        <a:latin typeface="Arial"/>
        <a:ea typeface="+mn-ea"/>
        <a:cs typeface="+mn-cs"/>
      </a:defRPr>
    </a:lvl8pPr>
    <a:lvl9pPr marL="3721799" algn="l" defTabSz="930450" rtl="0" eaLnBrk="1" latinLnBrk="0" hangingPunct="1">
      <a:defRPr sz="24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13824" userDrawn="1">
          <p15:clr>
            <a:srgbClr val="A4A3A4"/>
          </p15:clr>
        </p15:guide>
        <p15:guide id="3" orient="horz" pos="11341">
          <p15:clr>
            <a:srgbClr val="A4A3A4"/>
          </p15:clr>
        </p15:guide>
        <p15:guide id="4" pos="137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E7F1"/>
    <a:srgbClr val="4B4B4B"/>
    <a:srgbClr val="EAEAEA"/>
    <a:srgbClr val="FF99CC"/>
    <a:srgbClr val="FFFFCC"/>
    <a:srgbClr val="CCFFFF"/>
    <a:srgbClr val="CCFFCC"/>
    <a:srgbClr val="FFFF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>
      <p:cViewPr varScale="1">
        <p:scale>
          <a:sx n="14" d="100"/>
          <a:sy n="14" d="100"/>
        </p:scale>
        <p:origin x="1854" y="12"/>
      </p:cViewPr>
      <p:guideLst>
        <p:guide orient="horz" pos="6912"/>
        <p:guide pos="13824"/>
        <p:guide orient="horz" pos="11341"/>
        <p:guide pos="137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EC02ED74-EC1A-43B0-8CE6-8FA3CC97C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60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54138" y="685800"/>
            <a:ext cx="41497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7CF6B38-1910-403D-86DB-5721103B5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20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52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04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956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608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326124" algn="l" defTabSz="9304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1349" algn="l" defTabSz="9304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56574" algn="l" defTabSz="9304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21799" algn="l" defTabSz="9304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eaLnBrk="0" hangingPunct="0">
              <a:defRPr sz="24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/>
            <a:fld id="{49384D87-2BDB-41C8-8296-CE0549779443}" type="slidenum">
              <a:rPr lang="en-US" sz="1200">
                <a:latin typeface="Times New Roman" pitchFamily="18" charset="0"/>
              </a:rPr>
              <a:pPr eaLnBrk="1" hangingPunct="1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54138" y="685800"/>
            <a:ext cx="4149725" cy="3429000"/>
          </a:xfrm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420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8064" y="11185434"/>
            <a:ext cx="37029638" cy="7716241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34555" y="20401859"/>
            <a:ext cx="30496664" cy="9202540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310165" indent="0" algn="ctr">
              <a:buNone/>
              <a:defRPr/>
            </a:lvl2pPr>
            <a:lvl3pPr marL="620331" indent="0" algn="ctr">
              <a:buNone/>
              <a:defRPr/>
            </a:lvl3pPr>
            <a:lvl4pPr marL="930497" indent="0" algn="ctr">
              <a:buNone/>
              <a:defRPr/>
            </a:lvl4pPr>
            <a:lvl5pPr marL="1240661" indent="0" algn="ctr">
              <a:buNone/>
              <a:defRPr/>
            </a:lvl5pPr>
            <a:lvl6pPr marL="1550826" indent="0" algn="ctr">
              <a:buNone/>
              <a:defRPr/>
            </a:lvl6pPr>
            <a:lvl7pPr marL="1860992" indent="0" algn="ctr">
              <a:buNone/>
              <a:defRPr/>
            </a:lvl7pPr>
            <a:lvl8pPr marL="2171158" indent="0" algn="ctr">
              <a:buNone/>
              <a:defRPr/>
            </a:lvl8pPr>
            <a:lvl9pPr marL="248132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7E62EF42-2CF9-4575-BA1C-DFC7980ED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3006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55928CD3-AC38-479F-8EE5-F2AB6EC28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856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040291" y="3200060"/>
            <a:ext cx="9257409" cy="28803950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68068" y="3200060"/>
            <a:ext cx="27620957" cy="28803950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CDE6F18-E9BE-4904-904A-DD4AD0DF5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8697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3ED0E3C-683C-4FA3-998D-F690B1855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015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1392" y="23136579"/>
            <a:ext cx="37031215" cy="7150200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2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1392" y="15260592"/>
            <a:ext cx="37031215" cy="7875984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300"/>
            </a:lvl1pPr>
            <a:lvl2pPr marL="310165" indent="0">
              <a:buNone/>
              <a:defRPr sz="1200"/>
            </a:lvl2pPr>
            <a:lvl3pPr marL="620331" indent="0">
              <a:buNone/>
              <a:defRPr sz="1100"/>
            </a:lvl3pPr>
            <a:lvl4pPr marL="930497" indent="0">
              <a:buNone/>
              <a:defRPr sz="900"/>
            </a:lvl4pPr>
            <a:lvl5pPr marL="1240661" indent="0">
              <a:buNone/>
              <a:defRPr sz="900"/>
            </a:lvl5pPr>
            <a:lvl6pPr marL="1550826" indent="0">
              <a:buNone/>
              <a:defRPr sz="900"/>
            </a:lvl6pPr>
            <a:lvl7pPr marL="1860992" indent="0">
              <a:buNone/>
              <a:defRPr sz="900"/>
            </a:lvl7pPr>
            <a:lvl8pPr marL="2171158" indent="0">
              <a:buNone/>
              <a:defRPr sz="900"/>
            </a:lvl8pPr>
            <a:lvl9pPr marL="248132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2092565-B014-4E33-A739-B813DC86F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727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68068" y="10400605"/>
            <a:ext cx="18439184" cy="21603393"/>
          </a:xfrm>
        </p:spPr>
        <p:txBody>
          <a:bodyPr/>
          <a:lstStyle>
            <a:defPPr>
              <a:defRPr kern="1200" smtId="4294967295"/>
            </a:defPPr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58521" y="10400605"/>
            <a:ext cx="18439184" cy="21603393"/>
          </a:xfrm>
        </p:spPr>
        <p:txBody>
          <a:bodyPr/>
          <a:lstStyle>
            <a:defPPr>
              <a:defRPr kern="1200" smtId="4294967295"/>
            </a:defPPr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4C0B1219-AD6E-43CA-B663-D639B7485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710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663" y="1441155"/>
            <a:ext cx="39210448" cy="6000750"/>
          </a:xfr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7661" y="8060043"/>
            <a:ext cx="19249110" cy="3358058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10165" indent="0">
              <a:buNone/>
              <a:defRPr sz="1300" b="1"/>
            </a:lvl2pPr>
            <a:lvl3pPr marL="620331" indent="0">
              <a:buNone/>
              <a:defRPr sz="1200" b="1"/>
            </a:lvl3pPr>
            <a:lvl4pPr marL="930497" indent="0">
              <a:buNone/>
              <a:defRPr sz="1100" b="1"/>
            </a:lvl4pPr>
            <a:lvl5pPr marL="1240661" indent="0">
              <a:buNone/>
              <a:defRPr sz="1100" b="1"/>
            </a:lvl5pPr>
            <a:lvl6pPr marL="1550826" indent="0">
              <a:buNone/>
              <a:defRPr sz="1100" b="1"/>
            </a:lvl6pPr>
            <a:lvl7pPr marL="1860992" indent="0">
              <a:buNone/>
              <a:defRPr sz="1100" b="1"/>
            </a:lvl7pPr>
            <a:lvl8pPr marL="2171158" indent="0">
              <a:buNone/>
              <a:defRPr sz="1100" b="1"/>
            </a:lvl8pPr>
            <a:lvl9pPr marL="2481323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7661" y="11418096"/>
            <a:ext cx="19249110" cy="20743911"/>
          </a:xfr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131123" y="8060043"/>
            <a:ext cx="19256987" cy="3358058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600" b="1"/>
            </a:lvl1pPr>
            <a:lvl2pPr marL="310165" indent="0">
              <a:buNone/>
              <a:defRPr sz="1300" b="1"/>
            </a:lvl2pPr>
            <a:lvl3pPr marL="620331" indent="0">
              <a:buNone/>
              <a:defRPr sz="1200" b="1"/>
            </a:lvl3pPr>
            <a:lvl4pPr marL="930497" indent="0">
              <a:buNone/>
              <a:defRPr sz="1100" b="1"/>
            </a:lvl4pPr>
            <a:lvl5pPr marL="1240661" indent="0">
              <a:buNone/>
              <a:defRPr sz="1100" b="1"/>
            </a:lvl5pPr>
            <a:lvl6pPr marL="1550826" indent="0">
              <a:buNone/>
              <a:defRPr sz="1100" b="1"/>
            </a:lvl6pPr>
            <a:lvl7pPr marL="1860992" indent="0">
              <a:buNone/>
              <a:defRPr sz="1100" b="1"/>
            </a:lvl7pPr>
            <a:lvl8pPr marL="2171158" indent="0">
              <a:buNone/>
              <a:defRPr sz="1100" b="1"/>
            </a:lvl8pPr>
            <a:lvl9pPr marL="2481323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131123" y="11418096"/>
            <a:ext cx="19256987" cy="20743911"/>
          </a:xfrm>
        </p:spPr>
        <p:txBody>
          <a:bodyPr/>
          <a:lstStyle>
            <a:defPPr>
              <a:defRPr kern="1200" smtId="4294967295"/>
            </a:defPPr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71365AA-99D2-4352-9654-163657704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140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75F4F237-E49B-40A5-908B-98ADDCB23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007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CB4C763C-8793-4BFE-9269-C64A94D07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4216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659" y="1434214"/>
            <a:ext cx="14332833" cy="6099721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3633" y="1434212"/>
            <a:ext cx="24354473" cy="30727799"/>
          </a:xfrm>
        </p:spPr>
        <p:txBody>
          <a:bodyPr/>
          <a:lstStyle>
            <a:defPPr>
              <a:defRPr kern="1200" smtId="4294967295"/>
            </a:defPPr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77659" y="7533932"/>
            <a:ext cx="14332833" cy="24628078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00"/>
            </a:lvl1pPr>
            <a:lvl2pPr marL="310165" indent="0">
              <a:buNone/>
              <a:defRPr sz="800"/>
            </a:lvl2pPr>
            <a:lvl3pPr marL="620331" indent="0">
              <a:buNone/>
              <a:defRPr sz="700"/>
            </a:lvl3pPr>
            <a:lvl4pPr marL="930497" indent="0">
              <a:buNone/>
              <a:defRPr sz="600"/>
            </a:lvl4pPr>
            <a:lvl5pPr marL="1240661" indent="0">
              <a:buNone/>
              <a:defRPr sz="600"/>
            </a:lvl5pPr>
            <a:lvl6pPr marL="1550826" indent="0">
              <a:buNone/>
              <a:defRPr sz="600"/>
            </a:lvl6pPr>
            <a:lvl7pPr marL="1860992" indent="0">
              <a:buNone/>
              <a:defRPr sz="600"/>
            </a:lvl7pPr>
            <a:lvl8pPr marL="2171158" indent="0">
              <a:buNone/>
              <a:defRPr sz="600"/>
            </a:lvl8pPr>
            <a:lvl9pPr marL="2481323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62FA9AC-EC82-41AC-A195-0604F3470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4067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8882" y="25202808"/>
            <a:ext cx="26139773" cy="2976066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1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538882" y="3217420"/>
            <a:ext cx="26139773" cy="21601657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2100"/>
            </a:lvl1pPr>
            <a:lvl2pPr marL="310165" indent="0">
              <a:buNone/>
              <a:defRPr sz="1900"/>
            </a:lvl2pPr>
            <a:lvl3pPr marL="620331" indent="0">
              <a:buNone/>
              <a:defRPr sz="1600"/>
            </a:lvl3pPr>
            <a:lvl4pPr marL="930497" indent="0">
              <a:buNone/>
              <a:defRPr sz="1300"/>
            </a:lvl4pPr>
            <a:lvl5pPr marL="1240661" indent="0">
              <a:buNone/>
              <a:defRPr sz="1300"/>
            </a:lvl5pPr>
            <a:lvl6pPr marL="1550826" indent="0">
              <a:buNone/>
              <a:defRPr sz="1300"/>
            </a:lvl6pPr>
            <a:lvl7pPr marL="1860992" indent="0">
              <a:buNone/>
              <a:defRPr sz="1300"/>
            </a:lvl7pPr>
            <a:lvl8pPr marL="2171158" indent="0">
              <a:buNone/>
              <a:defRPr sz="1300"/>
            </a:lvl8pPr>
            <a:lvl9pPr marL="2481323" indent="0">
              <a:buNone/>
              <a:defRPr sz="1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8882" y="28178874"/>
            <a:ext cx="26139773" cy="4224486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900"/>
            </a:lvl1pPr>
            <a:lvl2pPr marL="310165" indent="0">
              <a:buNone/>
              <a:defRPr sz="800"/>
            </a:lvl2pPr>
            <a:lvl3pPr marL="620331" indent="0">
              <a:buNone/>
              <a:defRPr sz="700"/>
            </a:lvl3pPr>
            <a:lvl4pPr marL="930497" indent="0">
              <a:buNone/>
              <a:defRPr sz="600"/>
            </a:lvl4pPr>
            <a:lvl5pPr marL="1240661" indent="0">
              <a:buNone/>
              <a:defRPr sz="600"/>
            </a:lvl5pPr>
            <a:lvl6pPr marL="1550826" indent="0">
              <a:buNone/>
              <a:defRPr sz="600"/>
            </a:lvl6pPr>
            <a:lvl7pPr marL="1860992" indent="0">
              <a:buNone/>
              <a:defRPr sz="600"/>
            </a:lvl7pPr>
            <a:lvl8pPr marL="2171158" indent="0">
              <a:buNone/>
              <a:defRPr sz="600"/>
            </a:lvl8pPr>
            <a:lvl9pPr marL="2481323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39E7367-F861-4469-8F1E-2B22E3331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774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66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68064" y="3200055"/>
            <a:ext cx="37029638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6616" tIns="223308" rIns="446616" bIns="223308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68064" y="10400605"/>
            <a:ext cx="37029638" cy="2160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6616" tIns="223308" rIns="446616" bIns="223308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68068" y="32804456"/>
            <a:ext cx="9076201" cy="239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6616" tIns="223308" rIns="446616" bIns="223308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2977803">
              <a:defRPr sz="46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884339" y="32804456"/>
            <a:ext cx="13797085" cy="239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6616" tIns="223308" rIns="446616" bIns="223308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2977803">
              <a:defRPr sz="46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21503" y="32804456"/>
            <a:ext cx="9076201" cy="239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6616" tIns="223308" rIns="446616" bIns="223308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2977803">
              <a:defRPr sz="4600" smtClean="0">
                <a:latin typeface="+mn-lt"/>
              </a:defRPr>
            </a:lvl1pPr>
          </a:lstStyle>
          <a:p>
            <a:pPr>
              <a:defRPr/>
            </a:pPr>
            <a:fld id="{54CF7B4A-E791-47B4-A6B7-FBBEB347B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6046203" y="19417833"/>
            <a:ext cx="23419593" cy="4336406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36192374" y="19417833"/>
            <a:ext cx="23419593" cy="4336406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6908004" y="36837940"/>
            <a:ext cx="29749768" cy="2541985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907997" y="37775555"/>
            <a:ext cx="21782882" cy="20835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44" tIns="46523" rIns="93044" bIns="46523" rtlCol="0" anchor="ctr"/>
          <a:lstStyle/>
          <a:p>
            <a:pPr algn="l"/>
            <a:r>
              <a:rPr sz="5000" smtId="4294967295">
                <a:solidFill>
                  <a:srgbClr val="808080"/>
                </a:solidFill>
              </a:rPr>
              <a:t>Template ID: rationalrouge  Size: 48x24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297780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7780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2pPr>
      <a:lvl3pPr algn="ctr" defTabSz="297780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3pPr>
      <a:lvl4pPr algn="ctr" defTabSz="297780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4pPr>
      <a:lvl5pPr algn="ctr" defTabSz="2977803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5pPr>
      <a:lvl6pPr marL="310165" algn="ctr" defTabSz="297780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6pPr>
      <a:lvl7pPr marL="620331" algn="ctr" defTabSz="297780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7pPr>
      <a:lvl8pPr marL="930497" algn="ctr" defTabSz="297780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8pPr>
      <a:lvl9pPr marL="1240661" algn="ctr" defTabSz="2977803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9pPr>
    </p:titleStyle>
    <p:bodyStyle>
      <a:defPPr>
        <a:defRPr kern="1200" smtId="4294967295"/>
      </a:defPPr>
      <a:lvl1pPr marL="1116812" indent="-1116812" algn="l" defTabSz="2977803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  <a:ea typeface="+mn-ea"/>
          <a:cs typeface="+mn-cs"/>
        </a:defRPr>
      </a:lvl1pPr>
      <a:lvl2pPr marL="2418860" indent="-930497" algn="l" defTabSz="2977803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2pPr>
      <a:lvl3pPr marL="3721985" indent="-744181" algn="l" defTabSz="2977803" rtl="0" eaLnBrk="0" fontAlgn="base" hangingPunct="0">
        <a:spcBef>
          <a:spcPct val="20000"/>
        </a:spcBef>
        <a:spcAft>
          <a:spcPct val="0"/>
        </a:spcAft>
        <a:buChar char="•"/>
        <a:defRPr sz="7800">
          <a:solidFill>
            <a:schemeClr val="tx1"/>
          </a:solidFill>
          <a:latin typeface="+mn-lt"/>
        </a:defRPr>
      </a:lvl3pPr>
      <a:lvl4pPr marL="5210348" indent="-744181" algn="l" defTabSz="2977803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</a:defRPr>
      </a:lvl4pPr>
      <a:lvl5pPr marL="6699788" indent="-744181" algn="l" defTabSz="2977803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5pPr>
      <a:lvl6pPr marL="7009952" indent="-744181" algn="l" defTabSz="297780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6pPr>
      <a:lvl7pPr marL="7320119" indent="-744181" algn="l" defTabSz="297780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7pPr>
      <a:lvl8pPr marL="7630284" indent="-744181" algn="l" defTabSz="297780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8pPr>
      <a:lvl9pPr marL="7940449" indent="-744181" algn="l" defTabSz="2977803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0165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0331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0497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0661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0826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0992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71158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81323" algn="l" defTabSz="620331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s://www.cancercare.on.ca/pcs/screening/breastscreening/obsp/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hyperlink" Target="https://www.medindia.net/patientinfo/breast-cancer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hyperlink" Target="https://www.ncbi.nlm.nih.gov/pmc/articles/PMC5156844/?log$=activity" TargetMode="External"/><Relationship Id="rId5" Type="http://schemas.microsoft.com/office/2007/relationships/hdphoto" Target="../media/hdphoto1.wdp"/><Relationship Id="rId10" Type="http://schemas.openxmlformats.org/officeDocument/2006/relationships/hyperlink" Target="http://www.cancer.ca/statistics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8.jpe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80000">
              <a:srgbClr val="FFE7F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5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4369D350-A6E8-4013-9E68-41D409BBBE5D}"/>
              </a:ext>
            </a:extLst>
          </p:cNvPr>
          <p:cNvSpPr txBox="1"/>
          <p:nvPr/>
        </p:nvSpPr>
        <p:spPr>
          <a:xfrm>
            <a:off x="10686055" y="3199710"/>
            <a:ext cx="24203202" cy="321282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9pPr>
          </a:lstStyle>
          <a:p>
            <a:pPr algn="ctr" defTabSz="2551529">
              <a:spcBef>
                <a:spcPct val="20000"/>
              </a:spcBef>
              <a:defRPr/>
            </a:pPr>
            <a:endParaRPr lang="en-US" sz="5800" dirty="0">
              <a:solidFill>
                <a:srgbClr val="4B4B4B"/>
              </a:solidFill>
              <a:latin typeface="Bree Serif" panose="02000503040000020004" pitchFamily="2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p14="http://schemas.microsoft.com/office/powerpoint/2010/main" xmlns:p15="http://schemas.microsoft.com/office/powerpoint/2012/main" xmlns:a16="http://schemas.microsoft.com/office/drawing/2014/main" id="{DB4E3021-83FD-4CCD-BFC5-623708AC1DEC}"/>
              </a:ext>
            </a:extLst>
          </p:cNvPr>
          <p:cNvSpPr txBox="1"/>
          <p:nvPr/>
        </p:nvSpPr>
        <p:spPr>
          <a:xfrm>
            <a:off x="11413719" y="9246276"/>
            <a:ext cx="10005336" cy="345829"/>
          </a:xfrm>
          <a:prstGeom prst="rect">
            <a:avLst/>
          </a:prstGeom>
          <a:noFill/>
        </p:spPr>
        <p:txBody>
          <a:bodyPr wrap="square" lIns="93044" tIns="46523" rIns="93044" bIns="46523" rtlCol="0">
            <a:spAutoFit/>
          </a:bodyPr>
          <a:lstStyle>
            <a:defPPr>
              <a:defRPr kern="1200" smtId="4294967295"/>
            </a:defPPr>
          </a:lstStyle>
          <a:p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15" name="Picture 14" descr="104485925-stock-vector-illustration-realistic-pink-ribbon-breast-cancer-awareness-symbol-isolated-on-a-transp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AE2E4"/>
              </a:clrFrom>
              <a:clrTo>
                <a:srgbClr val="EAE2E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6388" y="244410"/>
            <a:ext cx="2055478" cy="2790207"/>
          </a:xfrm>
          <a:prstGeom prst="rect">
            <a:avLst/>
          </a:prstGeom>
        </p:spPr>
      </p:pic>
      <p:pic>
        <p:nvPicPr>
          <p:cNvPr id="17" name="Picture 16" descr="104485925-stock-vector-illustration-realistic-pink-ribbon-breast-cancer-awareness-symbol-isolated-on-a-transp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3E0E1"/>
              </a:clrFrom>
              <a:clrTo>
                <a:srgbClr val="E3E0E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40665" y="0"/>
            <a:ext cx="2554418" cy="2745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20645" y="624483"/>
            <a:ext cx="9118966" cy="1602082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pPr algn="ctr"/>
            <a:r>
              <a:rPr lang="en-US" sz="9700" b="1" dirty="0">
                <a:latin typeface="Times New Roman" pitchFamily="18" charset="0"/>
                <a:cs typeface="Times New Roman" pitchFamily="18" charset="0"/>
              </a:rPr>
              <a:t>One in Eight </a:t>
            </a:r>
            <a:endParaRPr lang="ar-SA" sz="9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9" descr="LIMU_logo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5" b="98855" l="0" r="9886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784993" y="0"/>
            <a:ext cx="5051441" cy="772137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38079" y="8415563"/>
            <a:ext cx="11287060" cy="1390294"/>
          </a:xfrm>
          <a:prstGeom prst="roundRect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3044" tIns="46523" rIns="93044" bIns="46523" rtlCol="1">
            <a:spAutoFit/>
          </a:bodyPr>
          <a:lstStyle/>
          <a:p>
            <a:pPr algn="ctr"/>
            <a:r>
              <a:rPr lang="en-US" sz="7500" dirty="0"/>
              <a:t>Introduction</a:t>
            </a:r>
            <a:endParaRPr lang="ar-SA" sz="7500" dirty="0"/>
          </a:p>
        </p:txBody>
      </p:sp>
      <p:sp>
        <p:nvSpPr>
          <p:cNvPr id="28" name="Rectangle 27"/>
          <p:cNvSpPr/>
          <p:nvPr/>
        </p:nvSpPr>
        <p:spPr>
          <a:xfrm>
            <a:off x="218183" y="9772016"/>
            <a:ext cx="11287060" cy="257807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3044" tIns="46523" rIns="93044" bIns="46523" spcCol="0" rtlCol="1" anchor="ctr"/>
          <a:lstStyle/>
          <a:p>
            <a:pPr algn="ctr"/>
            <a:endParaRPr lang="ar-SA">
              <a:solidFill>
                <a:srgbClr val="FFE7F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0099" y="10242604"/>
            <a:ext cx="10791596" cy="11927963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r>
              <a:rPr lang="en-US" sz="4900" b="1" dirty="0"/>
              <a:t>What is the breast cancer ?</a:t>
            </a:r>
          </a:p>
          <a:p>
            <a:pPr algn="just"/>
            <a:r>
              <a:rPr lang="en-US" sz="4500" dirty="0"/>
              <a:t>is the most common invasive cancer in women, In 2012, nearly 1.7 million new cases were diagnosed worldwide, making it the second most common cancer </a:t>
            </a:r>
            <a:r>
              <a:rPr lang="en-US" sz="4500" dirty="0" smtClean="0"/>
              <a:t>over all, It </a:t>
            </a:r>
            <a:r>
              <a:rPr lang="en-US" sz="4500" dirty="0"/>
              <a:t>is also the most common cancer in women - the incidence rate among females is twice as much as that of colorectal cancer and cervical cancer and approximately three times that of lung </a:t>
            </a:r>
            <a:r>
              <a:rPr lang="en-US" sz="4500" dirty="0" smtClean="0"/>
              <a:t>cancer(1). </a:t>
            </a:r>
            <a:r>
              <a:rPr lang="en-US" sz="4500" dirty="0"/>
              <a:t>Globally, the incidence of breast cancer is highest among American </a:t>
            </a:r>
            <a:r>
              <a:rPr lang="en-US" sz="4500" dirty="0" smtClean="0"/>
              <a:t>women16</a:t>
            </a:r>
            <a:r>
              <a:rPr lang="en-US" sz="4500" dirty="0"/>
              <a:t>% of women between the age of 40-60 years have breast-related problems. Of these 40% complain of breast </a:t>
            </a:r>
            <a:r>
              <a:rPr lang="en-US" sz="4500" dirty="0" smtClean="0"/>
              <a:t>lumps (2).</a:t>
            </a:r>
            <a:endParaRPr lang="en-US" sz="4500" dirty="0"/>
          </a:p>
          <a:p>
            <a:endParaRPr lang="en-US" sz="4500" b="1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12146231" y="8383882"/>
            <a:ext cx="10533897" cy="1390294"/>
          </a:xfrm>
          <a:prstGeom prst="roundRect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3044" tIns="46523" rIns="93044" bIns="46523" rtlCol="1">
            <a:spAutoFit/>
          </a:bodyPr>
          <a:lstStyle/>
          <a:p>
            <a:pPr algn="ctr"/>
            <a:r>
              <a:rPr lang="en-US" sz="7500" dirty="0"/>
              <a:t>Risk Factors </a:t>
            </a:r>
            <a:endParaRPr lang="ar-SA" sz="7500" dirty="0"/>
          </a:p>
        </p:txBody>
      </p:sp>
      <p:sp>
        <p:nvSpPr>
          <p:cNvPr id="225" name="TextBox 224"/>
          <p:cNvSpPr txBox="1"/>
          <p:nvPr/>
        </p:nvSpPr>
        <p:spPr>
          <a:xfrm>
            <a:off x="306694" y="30714467"/>
            <a:ext cx="11226126" cy="1790520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pPr algn="just"/>
            <a:r>
              <a:rPr lang="en-US" sz="3600" b="1" dirty="0"/>
              <a:t>Figure </a:t>
            </a:r>
            <a:r>
              <a:rPr lang="en-US" sz="3600" b="1" dirty="0" smtClean="0"/>
              <a:t>1: </a:t>
            </a:r>
            <a:r>
              <a:rPr lang="en-US" sz="3600" dirty="0"/>
              <a:t>Rates of new cases (incidence) and death (mortality)from invasive breast cancer by race and ethnicity</a:t>
            </a:r>
            <a:endParaRPr lang="ar-SA" sz="3600" dirty="0"/>
          </a:p>
        </p:txBody>
      </p:sp>
      <p:sp>
        <p:nvSpPr>
          <p:cNvPr id="226" name="Rectangle 225"/>
          <p:cNvSpPr/>
          <p:nvPr/>
        </p:nvSpPr>
        <p:spPr>
          <a:xfrm>
            <a:off x="11976356" y="10182994"/>
            <a:ext cx="10894240" cy="253473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44" tIns="46523" rIns="93044" bIns="46523" spcCol="0" rtlCol="1" anchor="ctr"/>
          <a:lstStyle/>
          <a:p>
            <a:pPr algn="ctr"/>
            <a:endParaRPr lang="ar-SA"/>
          </a:p>
        </p:txBody>
      </p:sp>
      <p:sp>
        <p:nvSpPr>
          <p:cNvPr id="229" name="TextBox 228"/>
          <p:cNvSpPr txBox="1"/>
          <p:nvPr/>
        </p:nvSpPr>
        <p:spPr>
          <a:xfrm>
            <a:off x="12194475" y="10399534"/>
            <a:ext cx="10521092" cy="3549275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pPr algn="just"/>
            <a:r>
              <a:rPr lang="en-US" sz="4500" dirty="0"/>
              <a:t>Studies have shown that your risk for breast cancer is due to a combination of factors. Most women have some risk factors, but most women do not get breast </a:t>
            </a:r>
            <a:r>
              <a:rPr lang="en-US" sz="4500" dirty="0" smtClean="0"/>
              <a:t>cancer(3)</a:t>
            </a:r>
            <a:endParaRPr lang="en-US" sz="4500" dirty="0"/>
          </a:p>
        </p:txBody>
      </p:sp>
      <p:pic>
        <p:nvPicPr>
          <p:cNvPr id="1032" name="Picture 8" descr="https://scontent.ftip2-1.fna.fbcdn.net/v/t1.15752-9/47681823_1778774395568347_7442705108766294016_n.jpg?_nc_cat=107&amp;_nc_ht=scontent.ftip2-1.fna&amp;oh=1b77293e9f737338be73f78d39a5669b&amp;oe=5CA30DA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0198" y="14442008"/>
            <a:ext cx="10688328" cy="822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0" name="TextBox 229"/>
          <p:cNvSpPr txBox="1"/>
          <p:nvPr/>
        </p:nvSpPr>
        <p:spPr>
          <a:xfrm>
            <a:off x="12233152" y="24079320"/>
            <a:ext cx="10482415" cy="11666353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r>
              <a:rPr lang="en-US" sz="4900" b="1" dirty="0">
                <a:solidFill>
                  <a:schemeClr val="accent6">
                    <a:lumMod val="50000"/>
                  </a:schemeClr>
                </a:solidFill>
              </a:rPr>
              <a:t>Risk Factors You Cannot </a:t>
            </a:r>
            <a:r>
              <a:rPr lang="en-US" sz="4900" b="1" dirty="0" smtClean="0">
                <a:solidFill>
                  <a:schemeClr val="accent6">
                    <a:lumMod val="50000"/>
                  </a:schemeClr>
                </a:solidFill>
              </a:rPr>
              <a:t>Change :</a:t>
            </a:r>
            <a:endParaRPr lang="en-US" sz="49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685800" indent="-685800">
              <a:buFont typeface="Wingdings" pitchFamily="2" charset="2"/>
              <a:buChar char="§"/>
            </a:pPr>
            <a:r>
              <a:rPr lang="en-US" sz="4500" dirty="0"/>
              <a:t>Getting older.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en-US" sz="4500" dirty="0"/>
              <a:t>Genetic </a:t>
            </a:r>
            <a:r>
              <a:rPr lang="en-US" sz="4500" dirty="0" smtClean="0"/>
              <a:t>mutations.</a:t>
            </a:r>
            <a:endParaRPr lang="en-US" sz="4500" dirty="0"/>
          </a:p>
          <a:p>
            <a:pPr marL="685800" indent="-685800">
              <a:buFont typeface="Wingdings" pitchFamily="2" charset="2"/>
              <a:buChar char="§"/>
            </a:pPr>
            <a:r>
              <a:rPr lang="en-US" sz="4500" dirty="0"/>
              <a:t>Reproductive </a:t>
            </a:r>
            <a:r>
              <a:rPr lang="en-US" sz="4500" dirty="0" smtClean="0"/>
              <a:t>history.</a:t>
            </a:r>
            <a:endParaRPr lang="en-US" sz="4500" dirty="0"/>
          </a:p>
          <a:p>
            <a:pPr marL="685800" indent="-685800">
              <a:buFont typeface="Wingdings" pitchFamily="2" charset="2"/>
              <a:buChar char="§"/>
            </a:pPr>
            <a:r>
              <a:rPr lang="en-US" sz="4500" dirty="0"/>
              <a:t>Family history of breast cancer. </a:t>
            </a:r>
          </a:p>
          <a:p>
            <a:pPr marL="685800" indent="-685800">
              <a:buFont typeface="Wingdings" pitchFamily="2" charset="2"/>
              <a:buChar char="§"/>
            </a:pPr>
            <a:r>
              <a:rPr lang="en-US" sz="4500" dirty="0"/>
              <a:t>Previous treatment using radiation </a:t>
            </a:r>
            <a:r>
              <a:rPr lang="en-US" sz="4500" dirty="0" smtClean="0"/>
              <a:t>therapy.</a:t>
            </a:r>
            <a:endParaRPr lang="en-US" sz="4500" dirty="0"/>
          </a:p>
          <a:p>
            <a:pPr marL="685800" indent="-685800">
              <a:buFont typeface="Wingdings" pitchFamily="2" charset="2"/>
              <a:buChar char="§"/>
            </a:pPr>
            <a:r>
              <a:rPr lang="en-US" sz="4500" dirty="0"/>
              <a:t>Women who took the drug diethylstilbestrol (DES</a:t>
            </a:r>
            <a:r>
              <a:rPr lang="en-US" sz="4500" dirty="0" smtClean="0"/>
              <a:t>).</a:t>
            </a:r>
            <a:endParaRPr lang="en-US" sz="4500" dirty="0"/>
          </a:p>
          <a:p>
            <a:r>
              <a:rPr lang="en-US" sz="4900" b="1" dirty="0">
                <a:solidFill>
                  <a:srgbClr val="002060"/>
                </a:solidFill>
              </a:rPr>
              <a:t>Risk Factors You </a:t>
            </a:r>
            <a:r>
              <a:rPr lang="en-US" sz="4900" b="1" dirty="0" smtClean="0">
                <a:solidFill>
                  <a:srgbClr val="002060"/>
                </a:solidFill>
              </a:rPr>
              <a:t>Can Change :</a:t>
            </a:r>
            <a:endParaRPr lang="en-US" sz="4900" b="1" dirty="0">
              <a:solidFill>
                <a:srgbClr val="002060"/>
              </a:solidFill>
            </a:endParaRPr>
          </a:p>
          <a:p>
            <a:pPr marL="697837" indent="-697837">
              <a:buFont typeface="Wingdings" pitchFamily="2" charset="2"/>
              <a:buChar char="§"/>
            </a:pPr>
            <a:r>
              <a:rPr lang="en-US" sz="4900" dirty="0"/>
              <a:t>Not being physically </a:t>
            </a:r>
            <a:r>
              <a:rPr lang="en-US" sz="4900" dirty="0" smtClean="0"/>
              <a:t>active.</a:t>
            </a:r>
            <a:endParaRPr lang="en-US" sz="4900" dirty="0"/>
          </a:p>
          <a:p>
            <a:pPr marL="697837" indent="-697837">
              <a:buFont typeface="Wingdings" pitchFamily="2" charset="2"/>
              <a:buChar char="§"/>
            </a:pPr>
            <a:r>
              <a:rPr lang="en-US" sz="4900" dirty="0"/>
              <a:t>Taking </a:t>
            </a:r>
            <a:r>
              <a:rPr lang="en-US" sz="4900" dirty="0" smtClean="0"/>
              <a:t>hormones.</a:t>
            </a:r>
            <a:endParaRPr lang="en-US" sz="4900" dirty="0"/>
          </a:p>
          <a:p>
            <a:pPr marL="697837" indent="-697837">
              <a:buFont typeface="Wingdings" pitchFamily="2" charset="2"/>
              <a:buChar char="§"/>
            </a:pPr>
            <a:r>
              <a:rPr lang="en-US" sz="4900" dirty="0" smtClean="0"/>
              <a:t>obesity.</a:t>
            </a:r>
            <a:endParaRPr lang="en-US" sz="4900" dirty="0"/>
          </a:p>
          <a:p>
            <a:pPr marL="697837" indent="-697837">
              <a:buFont typeface="Wingdings" pitchFamily="2" charset="2"/>
              <a:buChar char="§"/>
            </a:pPr>
            <a:r>
              <a:rPr lang="en-US" sz="4900" dirty="0"/>
              <a:t>alcohol intake / tobacco </a:t>
            </a:r>
            <a:r>
              <a:rPr lang="en-US" sz="4900" dirty="0" smtClean="0"/>
              <a:t>usage(4).</a:t>
            </a:r>
            <a:endParaRPr lang="en-US" sz="4900" dirty="0"/>
          </a:p>
          <a:p>
            <a:pPr marL="697837" indent="-697837">
              <a:buFont typeface="Wingdings" pitchFamily="2" charset="2"/>
              <a:buChar char="v"/>
            </a:pPr>
            <a:endParaRPr lang="en-US" sz="4900" b="1" dirty="0">
              <a:solidFill>
                <a:srgbClr val="002060"/>
              </a:solidFill>
            </a:endParaRPr>
          </a:p>
          <a:p>
            <a:pPr marL="581531" indent="-581531">
              <a:buFont typeface="Wingdings" pitchFamily="2" charset="2"/>
              <a:buChar char="v"/>
            </a:pPr>
            <a:endParaRPr lang="en-US" sz="4900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530220" y="20780273"/>
            <a:ext cx="10021681" cy="1390294"/>
          </a:xfrm>
          <a:prstGeom prst="roundRect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3044" tIns="46523" rIns="93044" bIns="46523" rtlCol="1">
            <a:spAutoFit/>
          </a:bodyPr>
          <a:lstStyle/>
          <a:p>
            <a:pPr algn="ctr"/>
            <a:r>
              <a:rPr lang="en-US" sz="7500" dirty="0"/>
              <a:t>Conclusion </a:t>
            </a:r>
            <a:endParaRPr lang="ar-SA" sz="7500" dirty="0"/>
          </a:p>
        </p:txBody>
      </p:sp>
      <p:sp>
        <p:nvSpPr>
          <p:cNvPr id="232" name="Rectangle 231"/>
          <p:cNvSpPr/>
          <p:nvPr/>
        </p:nvSpPr>
        <p:spPr>
          <a:xfrm>
            <a:off x="23196629" y="10112776"/>
            <a:ext cx="10007425" cy="255325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44" tIns="46523" rIns="93044" bIns="46523" spcCol="0" rtlCol="1" anchor="ctr"/>
          <a:lstStyle/>
          <a:p>
            <a:pPr algn="ctr"/>
            <a:endParaRPr lang="ar-SA"/>
          </a:p>
        </p:txBody>
      </p:sp>
      <p:sp>
        <p:nvSpPr>
          <p:cNvPr id="233" name="TextBox 232"/>
          <p:cNvSpPr txBox="1"/>
          <p:nvPr/>
        </p:nvSpPr>
        <p:spPr>
          <a:xfrm>
            <a:off x="23195883" y="10205365"/>
            <a:ext cx="9906407" cy="8542421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pPr algn="just"/>
            <a:r>
              <a:rPr lang="en-US" sz="4800" dirty="0"/>
              <a:t>Breast cancer screening is the </a:t>
            </a:r>
            <a:r>
              <a:rPr lang="en-US" sz="4800" dirty="0" smtClean="0"/>
              <a:t>regular examination of healthy</a:t>
            </a:r>
            <a:r>
              <a:rPr lang="en-US" sz="4800" dirty="0"/>
              <a:t>, </a:t>
            </a:r>
            <a:r>
              <a:rPr lang="en-US" sz="4800" dirty="0" smtClean="0"/>
              <a:t>asymptomatic </a:t>
            </a:r>
            <a:r>
              <a:rPr lang="en-US" sz="4800" dirty="0" err="1" smtClean="0"/>
              <a:t>women.</a:t>
            </a:r>
            <a:r>
              <a:rPr lang="en-US" sz="4500" dirty="0" err="1" smtClean="0"/>
              <a:t>Breast</a:t>
            </a:r>
            <a:r>
              <a:rPr lang="en-US" sz="4500" dirty="0" smtClean="0"/>
              <a:t> cancer </a:t>
            </a:r>
            <a:r>
              <a:rPr lang="en-US" sz="4500" dirty="0"/>
              <a:t>is the most common cancer among Canadian women, with an estimated 1 in </a:t>
            </a:r>
            <a:r>
              <a:rPr lang="en-US" sz="4500" dirty="0" smtClean="0"/>
              <a:t>8women </a:t>
            </a:r>
            <a:r>
              <a:rPr lang="en-US" sz="4500" dirty="0"/>
              <a:t>expected to develop the disease during their lifetime</a:t>
            </a:r>
            <a:r>
              <a:rPr lang="en-US" sz="4500" dirty="0" smtClean="0"/>
              <a:t>.</a:t>
            </a:r>
            <a:r>
              <a:rPr lang="en-US" sz="4500" baseline="30000" dirty="0" smtClean="0"/>
              <a:t>(1) </a:t>
            </a:r>
            <a:r>
              <a:rPr lang="en-US" sz="4500" dirty="0" smtClean="0"/>
              <a:t>In </a:t>
            </a:r>
            <a:r>
              <a:rPr lang="en-US" sz="4500" dirty="0"/>
              <a:t>Ontario, an estimated 9,500 women are diagnosed with and 1,950 die from breast cancer </a:t>
            </a:r>
            <a:r>
              <a:rPr lang="en-US" sz="4500" dirty="0" err="1" smtClean="0"/>
              <a:t>annually,Screening</a:t>
            </a:r>
            <a:r>
              <a:rPr lang="en-US" sz="4500" dirty="0" smtClean="0"/>
              <a:t> </a:t>
            </a:r>
            <a:r>
              <a:rPr lang="en-US" sz="4500" dirty="0"/>
              <a:t>can help find breast cancer early, when it is easier to treat</a:t>
            </a:r>
            <a:endParaRPr lang="ar-SA" sz="4500" dirty="0"/>
          </a:p>
        </p:txBody>
      </p:sp>
      <p:sp>
        <p:nvSpPr>
          <p:cNvPr id="234" name="Rectangle 233"/>
          <p:cNvSpPr/>
          <p:nvPr/>
        </p:nvSpPr>
        <p:spPr>
          <a:xfrm>
            <a:off x="33530220" y="30428599"/>
            <a:ext cx="10021681" cy="53200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44" tIns="46523" rIns="93044" bIns="46523" spcCol="0" rtlCol="1" anchor="ctr"/>
          <a:lstStyle/>
          <a:p>
            <a:endParaRPr lang="en-US" sz="4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33677359" y="8415563"/>
            <a:ext cx="9874542" cy="120020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44" tIns="46523" rIns="93044" bIns="46523" spcCol="0" rtlCol="1" anchor="ctr"/>
          <a:lstStyle/>
          <a:p>
            <a:pPr algn="ctr"/>
            <a:endParaRPr lang="ar-SA"/>
          </a:p>
        </p:txBody>
      </p:sp>
      <p:sp>
        <p:nvSpPr>
          <p:cNvPr id="236" name="TextBox 235"/>
          <p:cNvSpPr txBox="1"/>
          <p:nvPr/>
        </p:nvSpPr>
        <p:spPr>
          <a:xfrm>
            <a:off x="23377620" y="25876438"/>
            <a:ext cx="9645442" cy="4895269"/>
          </a:xfrm>
          <a:prstGeom prst="rect">
            <a:avLst/>
          </a:prstGeom>
          <a:noFill/>
        </p:spPr>
        <p:txBody>
          <a:bodyPr wrap="square" lIns="93044" tIns="46523" rIns="93044" bIns="46523" rtlCol="1">
            <a:spAutoFit/>
          </a:bodyPr>
          <a:lstStyle/>
          <a:p>
            <a:r>
              <a:rPr lang="en-US" sz="4500" b="1" dirty="0">
                <a:solidFill>
                  <a:schemeClr val="bg2">
                    <a:lumMod val="10000"/>
                  </a:schemeClr>
                </a:solidFill>
              </a:rPr>
              <a:t>Breast cancer </a:t>
            </a:r>
            <a:r>
              <a:rPr lang="en-US" sz="4500" b="1" dirty="0" smtClean="0">
                <a:solidFill>
                  <a:schemeClr val="bg2">
                    <a:lumMod val="10000"/>
                  </a:schemeClr>
                </a:solidFill>
              </a:rPr>
              <a:t>detection</a:t>
            </a:r>
            <a:r>
              <a:rPr lang="en-US" sz="4500" b="1" dirty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 </a:t>
            </a:r>
            <a:r>
              <a:rPr lang="en-US" sz="4500" b="1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:</a:t>
            </a:r>
            <a:endParaRPr lang="en-US" sz="4500" b="1" dirty="0">
              <a:solidFill>
                <a:schemeClr val="bg2">
                  <a:lumMod val="10000"/>
                </a:schemeClr>
              </a:solidFill>
            </a:endParaRPr>
          </a:p>
          <a:p>
            <a:pPr marL="697837" indent="-697837">
              <a:buFont typeface="Wingdings" pitchFamily="2" charset="2"/>
              <a:buChar char="§"/>
            </a:pPr>
            <a:r>
              <a:rPr lang="en-US" sz="4450" dirty="0"/>
              <a:t>Breast self examination </a:t>
            </a:r>
            <a:r>
              <a:rPr lang="en-US" sz="4450" dirty="0" smtClean="0"/>
              <a:t>BSE. </a:t>
            </a:r>
            <a:endParaRPr lang="en-US" sz="4450" dirty="0"/>
          </a:p>
          <a:p>
            <a:pPr marL="697837" indent="-697837">
              <a:buFont typeface="Wingdings" pitchFamily="2" charset="2"/>
              <a:buChar char="§"/>
            </a:pPr>
            <a:r>
              <a:rPr lang="en-US" sz="4450" dirty="0"/>
              <a:t>Clinical breast examination </a:t>
            </a:r>
            <a:r>
              <a:rPr lang="en-US" sz="4450" dirty="0" smtClean="0"/>
              <a:t>CBE. </a:t>
            </a:r>
            <a:endParaRPr lang="en-US" sz="4450" dirty="0"/>
          </a:p>
          <a:p>
            <a:pPr marL="697837" indent="-697837">
              <a:buFont typeface="Wingdings" pitchFamily="2" charset="2"/>
              <a:buChar char="§"/>
            </a:pPr>
            <a:r>
              <a:rPr lang="en-US" sz="4450" dirty="0" smtClean="0"/>
              <a:t>Mammography. </a:t>
            </a:r>
          </a:p>
          <a:p>
            <a:pPr marL="697837" indent="-697837">
              <a:buFont typeface="Wingdings" pitchFamily="2" charset="2"/>
              <a:buChar char="§"/>
            </a:pPr>
            <a:r>
              <a:rPr lang="en-US" sz="4450" dirty="0"/>
              <a:t>Magnetic Resonance Imaging (MRI</a:t>
            </a:r>
            <a:r>
              <a:rPr lang="en-US" sz="4450" dirty="0" smtClean="0"/>
              <a:t>).</a:t>
            </a:r>
            <a:endParaRPr lang="en-US" sz="4450" dirty="0"/>
          </a:p>
          <a:p>
            <a:pPr marL="697837" indent="-697837">
              <a:buFont typeface="Wingdings" pitchFamily="2" charset="2"/>
              <a:buChar char="§"/>
            </a:pPr>
            <a:r>
              <a:rPr lang="en-US" sz="4450" dirty="0" smtClean="0"/>
              <a:t>Ultrasonography(4).</a:t>
            </a:r>
          </a:p>
        </p:txBody>
      </p:sp>
      <p:pic>
        <p:nvPicPr>
          <p:cNvPr id="1049" name="Picture 25" descr="https://scontent.ftip2-1.fna.fbcdn.net/v/t1.15752-9/47577810_2520955421464284_5987443508821098496_n.jpg?_nc_cat=111&amp;_nc_ht=scontent.ftip2-1.fna&amp;oh=0a5e96476707ee6b58be9e2969c061bd&amp;oe=5C9AE3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3414" y="15277453"/>
            <a:ext cx="9617545" cy="36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7" name="Rectangle 236"/>
          <p:cNvSpPr/>
          <p:nvPr/>
        </p:nvSpPr>
        <p:spPr>
          <a:xfrm>
            <a:off x="33613074" y="22276880"/>
            <a:ext cx="9874542" cy="73100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044" tIns="46523" rIns="93044" bIns="46523" spcCol="0" rtlCol="1" anchor="ctr"/>
          <a:lstStyle/>
          <a:p>
            <a:pPr algn="ctr"/>
            <a:endParaRPr lang="ar-SA"/>
          </a:p>
        </p:txBody>
      </p:sp>
      <p:sp>
        <p:nvSpPr>
          <p:cNvPr id="239" name="TextBox 238"/>
          <p:cNvSpPr txBox="1"/>
          <p:nvPr/>
        </p:nvSpPr>
        <p:spPr>
          <a:xfrm>
            <a:off x="33790618" y="19255669"/>
            <a:ext cx="9409415" cy="659533"/>
          </a:xfrm>
          <a:prstGeom prst="rect">
            <a:avLst/>
          </a:prstGeom>
          <a:noFill/>
        </p:spPr>
        <p:txBody>
          <a:bodyPr wrap="square" lIns="92693" tIns="46346" rIns="92693" bIns="46346" rtlCol="1">
            <a:spAutoFit/>
          </a:bodyPr>
          <a:lstStyle/>
          <a:p>
            <a:r>
              <a:rPr lang="en-US" sz="3600" b="1" dirty="0"/>
              <a:t>Figure 4</a:t>
            </a:r>
            <a:r>
              <a:rPr lang="en-US" sz="3600" b="1" dirty="0" smtClean="0"/>
              <a:t> </a:t>
            </a:r>
            <a:r>
              <a:rPr lang="en-US" sz="3600" b="1" dirty="0"/>
              <a:t>: </a:t>
            </a:r>
            <a:r>
              <a:rPr lang="en-US" sz="3600" dirty="0"/>
              <a:t>Mammogram image gallery</a:t>
            </a:r>
            <a:endParaRPr lang="ar-SA" sz="3600" dirty="0"/>
          </a:p>
        </p:txBody>
      </p:sp>
      <p:sp>
        <p:nvSpPr>
          <p:cNvPr id="240" name="TextBox 239"/>
          <p:cNvSpPr txBox="1"/>
          <p:nvPr/>
        </p:nvSpPr>
        <p:spPr>
          <a:xfrm>
            <a:off x="23377620" y="29896802"/>
            <a:ext cx="9791033" cy="5633575"/>
          </a:xfrm>
          <a:prstGeom prst="rect">
            <a:avLst/>
          </a:prstGeom>
          <a:noFill/>
        </p:spPr>
        <p:txBody>
          <a:bodyPr wrap="square" lIns="92693" tIns="46346" rIns="92693" bIns="46346" rtlCol="1">
            <a:spAutoFit/>
          </a:bodyPr>
          <a:lstStyle/>
          <a:p>
            <a:endParaRPr lang="en-US" sz="4500" dirty="0"/>
          </a:p>
          <a:p>
            <a:r>
              <a:rPr lang="en-US" sz="4500" dirty="0" smtClean="0"/>
              <a:t>high-risk </a:t>
            </a:r>
            <a:r>
              <a:rPr lang="en-US" sz="4500" dirty="0"/>
              <a:t>populations, screening with </a:t>
            </a:r>
            <a:r>
              <a:rPr lang="en-US" sz="4500" dirty="0" smtClean="0"/>
              <a:t>both MRI </a:t>
            </a:r>
            <a:r>
              <a:rPr lang="en-US" sz="4500" dirty="0"/>
              <a:t>and mammography annually improves the sensitivity of screening (sensitivity range 84–94%) but decreases specificity (specificity range 77–95%) relative to screening with mammography </a:t>
            </a:r>
            <a:r>
              <a:rPr lang="en-US" sz="4500" dirty="0" smtClean="0"/>
              <a:t>alone (5).</a:t>
            </a:r>
            <a:endParaRPr lang="ar-SA" sz="4500" dirty="0"/>
          </a:p>
        </p:txBody>
      </p:sp>
      <p:pic>
        <p:nvPicPr>
          <p:cNvPr id="1051" name="Picture 27" descr="https://scontent.ftip2-1.fna.fbcdn.net/v/t1.15752-9/48359912_517551678750394_2952950871115169792_n.jpg?_nc_cat=104&amp;_nc_ht=scontent.ftip2-1.fna&amp;oh=4cada77a7589f3343025992c3b898aa1&amp;oe=5C9CA7E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5113" y="19255669"/>
            <a:ext cx="9747949" cy="504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1" name="TextBox 240"/>
          <p:cNvSpPr txBox="1"/>
          <p:nvPr/>
        </p:nvSpPr>
        <p:spPr>
          <a:xfrm>
            <a:off x="23377620" y="24786021"/>
            <a:ext cx="9094537" cy="659533"/>
          </a:xfrm>
          <a:prstGeom prst="rect">
            <a:avLst/>
          </a:prstGeom>
          <a:noFill/>
        </p:spPr>
        <p:txBody>
          <a:bodyPr wrap="square" lIns="92693" tIns="46346" rIns="92693" bIns="46346" rtlCol="1">
            <a:spAutoFit/>
          </a:bodyPr>
          <a:lstStyle/>
          <a:p>
            <a:r>
              <a:rPr lang="en-US" sz="3600" b="1" dirty="0"/>
              <a:t>Figure3 :</a:t>
            </a:r>
            <a:r>
              <a:rPr lang="en-US" sz="3600" dirty="0"/>
              <a:t> steps to detect breast cancer</a:t>
            </a:r>
            <a:endParaRPr lang="ar-SA" sz="3600" dirty="0"/>
          </a:p>
        </p:txBody>
      </p:sp>
      <p:sp>
        <p:nvSpPr>
          <p:cNvPr id="79" name="TextBox 78"/>
          <p:cNvSpPr txBox="1"/>
          <p:nvPr/>
        </p:nvSpPr>
        <p:spPr>
          <a:xfrm>
            <a:off x="22909446" y="8415563"/>
            <a:ext cx="10533897" cy="1390294"/>
          </a:xfrm>
          <a:prstGeom prst="roundRect">
            <a:avLst/>
          </a:prstGeom>
          <a:solidFill>
            <a:schemeClr val="accent1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3044" tIns="46523" rIns="93044" bIns="46523" rtlCol="1">
            <a:spAutoFit/>
          </a:bodyPr>
          <a:lstStyle/>
          <a:p>
            <a:pPr algn="ctr"/>
            <a:r>
              <a:rPr lang="en-US" sz="7500" dirty="0"/>
              <a:t>Screening Tests </a:t>
            </a:r>
            <a:endParaRPr lang="ar-SA" sz="7500" dirty="0"/>
          </a:p>
        </p:txBody>
      </p:sp>
      <p:pic>
        <p:nvPicPr>
          <p:cNvPr id="1053" name="Picture 29" descr="https://scontent.ftip2-1.fna.fbcdn.net/v/t1.15752-9/47438245_2178112319104760_8259399397868044288_n.jpg?_nc_cat=104&amp;_nc_ht=scontent.ftip2-1.fna&amp;oh=887b655cd0cf1ddd20fd0dd5e28e765a&amp;oe=5CB181A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4" y="22170567"/>
            <a:ext cx="10555581" cy="825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826088"/>
              </p:ext>
            </p:extLst>
          </p:nvPr>
        </p:nvGraphicFramePr>
        <p:xfrm>
          <a:off x="33984524" y="9347199"/>
          <a:ext cx="9507368" cy="4944442"/>
        </p:xfrm>
        <a:graphic>
          <a:graphicData uri="http://schemas.openxmlformats.org/drawingml/2006/table">
            <a:tbl>
              <a:tblPr/>
              <a:tblGrid>
                <a:gridCol w="2570559"/>
                <a:gridCol w="2433463"/>
                <a:gridCol w="4503346"/>
              </a:tblGrid>
              <a:tr h="964620"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sz="2700" dirty="0" smtClean="0">
                          <a:effectLst/>
                        </a:rPr>
                        <a:t>Ages</a:t>
                      </a:r>
                      <a:endParaRPr lang="en-US" sz="2700" dirty="0">
                        <a:effectLst/>
                      </a:endParaRP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sz="2700" dirty="0">
                          <a:effectLst/>
                        </a:rPr>
                        <a:t>Risk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sz="2700" dirty="0">
                          <a:effectLst/>
                        </a:rPr>
                        <a:t>Screening Tests and Frequency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ECE1">
                        <a:lumMod val="90000"/>
                      </a:srgbClr>
                    </a:solidFill>
                  </a:tcPr>
                </a:tc>
              </a:tr>
              <a:tr h="589260"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Women &lt; 50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Average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Screening not recommended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</a:tr>
              <a:tr h="589260"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Women 50–74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Average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Mammography every 2 years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40000"/>
                        <a:lumOff val="60000"/>
                      </a:srgbClr>
                    </a:solidFill>
                  </a:tcPr>
                </a:tc>
              </a:tr>
              <a:tr h="1113048"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Women </a:t>
                      </a:r>
                      <a:r>
                        <a:rPr lang="en-US" sz="2700" dirty="0" smtClean="0">
                          <a:effectLst/>
                        </a:rPr>
                        <a:t>50–74</a:t>
                      </a:r>
                      <a:endParaRPr lang="en-US" sz="2700" dirty="0">
                        <a:effectLst/>
                      </a:endParaRP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Higher than </a:t>
                      </a:r>
                      <a:r>
                        <a:rPr lang="en-US" sz="27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  <a:r>
                        <a:rPr lang="en-US" sz="2700" b="0" i="0" kern="1200" baseline="30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US" sz="2700" dirty="0">
                        <a:effectLst/>
                      </a:endParaRP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Annual mammography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</a:tr>
              <a:tr h="1659669"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Women 30–69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>
                          <a:effectLst/>
                        </a:rPr>
                        <a:t>High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305973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61194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91792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223894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529867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835841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2141815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447788" algn="l" defTabSz="611947" rtl="0" eaLnBrk="1" latinLnBrk="0" hangingPunct="1">
                        <a:defRPr sz="12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t"/>
                      <a:r>
                        <a:rPr lang="en-US" sz="2700" dirty="0" smtClean="0">
                          <a:effectLst/>
                        </a:rPr>
                        <a:t>Annual </a:t>
                      </a:r>
                      <a:r>
                        <a:rPr lang="en-US" sz="2700" dirty="0">
                          <a:effectLst/>
                        </a:rPr>
                        <a:t>mammography and breast MRI, or screening breast ultrasound if MRI is contraindicated</a:t>
                      </a:r>
                    </a:p>
                  </a:txBody>
                  <a:tcPr marL="19209" marR="19209" marT="21167" marB="2116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60000"/>
                        <a:lumOff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49" name="TextBox 248"/>
          <p:cNvSpPr txBox="1"/>
          <p:nvPr/>
        </p:nvSpPr>
        <p:spPr>
          <a:xfrm>
            <a:off x="33586613" y="14572353"/>
            <a:ext cx="9871149" cy="596720"/>
          </a:xfrm>
          <a:prstGeom prst="rect">
            <a:avLst/>
          </a:prstGeom>
          <a:noFill/>
        </p:spPr>
        <p:txBody>
          <a:bodyPr wrap="square" lIns="92693" tIns="46346" rIns="92693" bIns="46346" rtlCol="1">
            <a:spAutoFit/>
          </a:bodyPr>
          <a:lstStyle/>
          <a:p>
            <a:r>
              <a:rPr lang="en-US" sz="3200" b="1" dirty="0"/>
              <a:t>Table 1</a:t>
            </a:r>
            <a:r>
              <a:rPr lang="en-US" sz="3200" dirty="0"/>
              <a:t>:Breast Screening Program Guidelines</a:t>
            </a:r>
            <a:endParaRPr lang="ar-SA" sz="3200" dirty="0"/>
          </a:p>
        </p:txBody>
      </p:sp>
      <p:sp>
        <p:nvSpPr>
          <p:cNvPr id="253" name="TextBox 252"/>
          <p:cNvSpPr txBox="1"/>
          <p:nvPr/>
        </p:nvSpPr>
        <p:spPr>
          <a:xfrm>
            <a:off x="33800937" y="22520478"/>
            <a:ext cx="9265517" cy="7003613"/>
          </a:xfrm>
          <a:prstGeom prst="rect">
            <a:avLst/>
          </a:prstGeom>
          <a:noFill/>
        </p:spPr>
        <p:txBody>
          <a:bodyPr wrap="square" lIns="92693" tIns="46346" rIns="92693" bIns="46346" rtlCol="1">
            <a:spAutoFit/>
          </a:bodyPr>
          <a:lstStyle/>
          <a:p>
            <a:pPr algn="just"/>
            <a:r>
              <a:rPr lang="en-US" sz="4100" dirty="0"/>
              <a:t>Women considered at average risk for breast cancer generally have a less than 15% chance of developing the disease over a lifetime, whereas women considered at high risk generally have a genetic mutation or a greater than 25% (1 in 4) risk of developing the disease. Screening for BC is the process of looking for the disease before symptoms appear so it can be treated early</a:t>
            </a:r>
            <a:endParaRPr lang="ar-SA" sz="4100" dirty="0"/>
          </a:p>
        </p:txBody>
      </p:sp>
      <p:sp>
        <p:nvSpPr>
          <p:cNvPr id="255" name="Rounded Rectangle 254"/>
          <p:cNvSpPr/>
          <p:nvPr/>
        </p:nvSpPr>
        <p:spPr>
          <a:xfrm>
            <a:off x="33613074" y="29647044"/>
            <a:ext cx="10058400" cy="6818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References</a:t>
            </a:r>
            <a:endParaRPr lang="ar-SA" sz="6000" dirty="0">
              <a:solidFill>
                <a:schemeClr val="tx1"/>
              </a:solidFill>
            </a:endParaRPr>
          </a:p>
        </p:txBody>
      </p:sp>
      <p:sp>
        <p:nvSpPr>
          <p:cNvPr id="2048" name="TextBox 2047"/>
          <p:cNvSpPr txBox="1"/>
          <p:nvPr/>
        </p:nvSpPr>
        <p:spPr>
          <a:xfrm>
            <a:off x="8059267" y="2571080"/>
            <a:ext cx="29725726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Breast Cancer Risk Factors And Screening Tests </a:t>
            </a:r>
          </a:p>
          <a:p>
            <a:pPr algn="ctr"/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Ayat </a:t>
            </a:r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Amer (1512) </a:t>
            </a:r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en-US" sz="5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</a:t>
            </a:r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7600" dirty="0">
                <a:latin typeface="Verdana" pitchFamily="34" charset="0"/>
                <a:ea typeface="Verdana" pitchFamily="34" charset="0"/>
                <a:cs typeface="Verdana" pitchFamily="34" charset="0"/>
              </a:rPr>
              <a:t>Year </a:t>
            </a:r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Medical Student</a:t>
            </a:r>
            <a:endParaRPr lang="en-US" sz="7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Faculty Of Medicine , Libyan </a:t>
            </a:r>
            <a:r>
              <a:rPr lang="en-US" sz="7600" dirty="0">
                <a:latin typeface="Verdana" pitchFamily="34" charset="0"/>
                <a:ea typeface="Verdana" pitchFamily="34" charset="0"/>
                <a:cs typeface="Verdana" pitchFamily="34" charset="0"/>
              </a:rPr>
              <a:t>International Medical </a:t>
            </a:r>
            <a:r>
              <a:rPr lang="en-US" sz="7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University        </a:t>
            </a:r>
            <a:endParaRPr lang="en-US" sz="7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33605185" y="30610777"/>
            <a:ext cx="9960578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1</a:t>
            </a:r>
            <a:r>
              <a:rPr lang="en-US" dirty="0"/>
              <a:t>) Canadian Cancer Society's Advisory Committee on Cancer Statistics. Canadian cancer statistics 2015 [Internet]. Toronto (ON): Canadian Cancer Society; 2015. [cited 2015 Aug]. Available from: </a:t>
            </a:r>
            <a:r>
              <a:rPr lang="en-US" dirty="0">
                <a:hlinkClick r:id="rId10"/>
              </a:rPr>
              <a:t>http://www.cancer.ca/statistics</a:t>
            </a:r>
            <a:r>
              <a:rPr lang="en-US" dirty="0"/>
              <a:t> [</a:t>
            </a:r>
            <a:r>
              <a:rPr lang="en-US" dirty="0">
                <a:hlinkClick r:id="rId11"/>
              </a:rPr>
              <a:t>Ref list</a:t>
            </a:r>
            <a:r>
              <a:rPr lang="en-US" dirty="0" smtClean="0"/>
              <a:t>]</a:t>
            </a:r>
          </a:p>
          <a:p>
            <a:r>
              <a:rPr lang="en-US" dirty="0" smtClean="0"/>
              <a:t>(2) </a:t>
            </a:r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www.medindia.net/patientinfo/breast-cancer.htm#1</a:t>
            </a:r>
            <a:endParaRPr lang="en-US" dirty="0" smtClean="0"/>
          </a:p>
          <a:p>
            <a:r>
              <a:rPr lang="en-US" dirty="0" smtClean="0"/>
              <a:t>(3) </a:t>
            </a:r>
            <a:r>
              <a:rPr lang="en-US" dirty="0"/>
              <a:t>Cancer Care Ontario. Ontario Breast Screening Program 2011 report. Toronto (ON): Cancer Care Ontario; 2013. [</a:t>
            </a:r>
            <a:r>
              <a:rPr lang="en-US" dirty="0">
                <a:hlinkClick r:id="rId11"/>
              </a:rPr>
              <a:t>Ref list</a:t>
            </a:r>
            <a:r>
              <a:rPr lang="en-US" dirty="0" smtClean="0"/>
              <a:t>]</a:t>
            </a:r>
          </a:p>
          <a:p>
            <a:r>
              <a:rPr lang="en-US" dirty="0"/>
              <a:t>(4) </a:t>
            </a:r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www.medindia.net/patientinfo/breast-cancer.htm#1</a:t>
            </a:r>
            <a:endParaRPr lang="en-US" dirty="0" smtClean="0"/>
          </a:p>
          <a:p>
            <a:r>
              <a:rPr lang="en-US" dirty="0" smtClean="0"/>
              <a:t>(5)</a:t>
            </a:r>
            <a:r>
              <a:rPr lang="en-US" dirty="0"/>
              <a:t>  Cancer Care Ontario. About the Ontario Breast Screening Program [Internet]. Toronto (ON): Cancer Care Ontario; 2014. [cited 2015 May]. Available from: </a:t>
            </a:r>
            <a:r>
              <a:rPr lang="en-US" dirty="0">
                <a:hlinkClick r:id="rId13"/>
              </a:rPr>
              <a:t>https://www.cancercare.on.ca/pcs/screening/breastscreening/obsp/</a:t>
            </a:r>
            <a:r>
              <a:rPr lang="en-US" dirty="0"/>
              <a:t>[</a:t>
            </a:r>
            <a:r>
              <a:rPr lang="en-US" dirty="0">
                <a:hlinkClick r:id="rId11"/>
              </a:rPr>
              <a:t>Ref list</a:t>
            </a:r>
            <a:r>
              <a:rPr lang="en-US" dirty="0"/>
              <a:t>]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12212349" y="23023192"/>
            <a:ext cx="1057530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/>
              <a:t>Figure 2:</a:t>
            </a:r>
            <a:r>
              <a:rPr lang="en-US" sz="3600" dirty="0" smtClean="0"/>
              <a:t> Common risk factors of breast cancer</a:t>
            </a:r>
            <a:endParaRPr lang="ar-SA" dirty="0"/>
          </a:p>
        </p:txBody>
      </p:sp>
      <p:pic>
        <p:nvPicPr>
          <p:cNvPr id="2050" name="Picture 2" descr="لا يتوفر وصف.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22985" y="928568"/>
            <a:ext cx="6929486" cy="65530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4.0"/>
  <p:tag name="AS_VERSION" val="16.9.0.0"/>
  <p:tag name="MAKESIGNSTEMPLATE" val="rationalrouge|09-2018"/>
</p:tagLst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3659</TotalTime>
  <Words>495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Verdana</vt:lpstr>
      <vt:lpstr>Open Sans</vt:lpstr>
      <vt:lpstr>Bree Serif</vt:lpstr>
      <vt:lpstr>Wingdings</vt:lpstr>
      <vt:lpstr>Times New Roman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to make a scientific poster</dc:title>
  <dc:subject>How To Make A Scientific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‏‏مستخدم Windows</cp:lastModifiedBy>
  <cp:revision>175</cp:revision>
  <dcterms:modified xsi:type="dcterms:W3CDTF">2020-07-04T07:14:31Z</dcterms:modified>
  <cp:category>templates for scientific poster</cp:category>
</cp:coreProperties>
</file>