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4" roundtripDataSignature="AMtx7mjF3OYXUaJO7f+pajOZLDhexZ9Rm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شريحة عنوان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0"/>
          <p:cNvSpPr txBox="1"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44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</a:defRPr>
            </a:lvl1pPr>
            <a:lvl2pPr lvl="1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0"/>
          <p:cNvSpPr txBox="1">
            <a:spLocks noGrp="1"/>
          </p:cNvSpPr>
          <p:nvPr>
            <p:ph type="dt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0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ft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عنوان ونص عمودي" type="vertTx">
  <p:cSld name="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body" idx="1"/>
          </p:nvPr>
        </p:nvSpPr>
        <p:spPr>
          <a:xfrm rot="5400000">
            <a:off x="2802236" y="881996"/>
            <a:ext cx="3539527" cy="73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dt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ft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عنوان ونص عموديان" type="vertTitleAndTx">
  <p:cSld name="VERTICAL_TITLE_AND_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0"/>
          <p:cNvSpPr txBox="1">
            <a:spLocks noGrp="1"/>
          </p:cNvSpPr>
          <p:nvPr>
            <p:ph type="title"/>
          </p:nvPr>
        </p:nvSpPr>
        <p:spPr>
          <a:xfrm rot="5400000">
            <a:off x="4752423" y="3322686"/>
            <a:ext cx="4484454" cy="1492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body" idx="1"/>
          </p:nvPr>
        </p:nvSpPr>
        <p:spPr>
          <a:xfrm rot="5400000">
            <a:off x="1233035" y="1448198"/>
            <a:ext cx="4484454" cy="5241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dt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0"/>
          <p:cNvSpPr txBox="1">
            <a:spLocks noGrp="1"/>
          </p:cNvSpPr>
          <p:nvPr>
            <p:ph type="ft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0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عنوان ومحتوى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1"/>
          <p:cNvSpPr txBox="1"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26" name="Google Shape;26;p11"/>
          <p:cNvSpPr txBox="1">
            <a:spLocks noGrp="1"/>
          </p:cNvSpPr>
          <p:nvPr>
            <p:ph type="dt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1"/>
          <p:cNvSpPr txBox="1">
            <a:spLocks noGrp="1"/>
          </p:cNvSpPr>
          <p:nvPr>
            <p:ph type="ft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عنوان المقطع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2"/>
          <p:cNvSpPr txBox="1"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dt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2"/>
          <p:cNvSpPr txBox="1">
            <a:spLocks noGrp="1"/>
          </p:cNvSpPr>
          <p:nvPr>
            <p:ph type="ft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محتويين" type="twoObj">
  <p:cSld name="TWO_OBJECT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3"/>
          <p:cNvSpPr txBox="1">
            <a:spLocks noGrp="1"/>
          </p:cNvSpPr>
          <p:nvPr>
            <p:ph type="dt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ft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body" idx="1"/>
          </p:nvPr>
        </p:nvSpPr>
        <p:spPr>
          <a:xfrm>
            <a:off x="914400" y="2743200"/>
            <a:ext cx="3566160" cy="3593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body" idx="2"/>
          </p:nvPr>
        </p:nvSpPr>
        <p:spPr>
          <a:xfrm>
            <a:off x="4681728" y="2743200"/>
            <a:ext cx="3566160" cy="3595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مقارنة" type="twoTxTwoObj">
  <p:cSld name="TWO_OBJECTS_WITH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4"/>
          <p:cNvSpPr txBox="1"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>
                <a:solidFill>
                  <a:schemeClr val="lt2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body" idx="2"/>
          </p:nvPr>
        </p:nvSpPr>
        <p:spPr>
          <a:xfrm>
            <a:off x="4885144" y="2743200"/>
            <a:ext cx="3362062" cy="621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>
                <a:solidFill>
                  <a:schemeClr val="lt2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dt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ft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body" idx="3"/>
          </p:nvPr>
        </p:nvSpPr>
        <p:spPr>
          <a:xfrm>
            <a:off x="914400" y="3383280"/>
            <a:ext cx="3566160" cy="2953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body" idx="4"/>
          </p:nvPr>
        </p:nvSpPr>
        <p:spPr>
          <a:xfrm>
            <a:off x="4681727" y="3383280"/>
            <a:ext cx="3566160" cy="2953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عنوان فقط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dt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5"/>
          <p:cNvSpPr txBox="1">
            <a:spLocks noGrp="1"/>
          </p:cNvSpPr>
          <p:nvPr>
            <p:ph type="ft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5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فارغ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dt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ft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محتوى ذو تسمية توضيحية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sz="28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body" idx="1"/>
          </p:nvPr>
        </p:nvSpPr>
        <p:spPr>
          <a:xfrm>
            <a:off x="4021752" y="1826709"/>
            <a:ext cx="4207848" cy="4476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5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2pPr>
            <a:lvl3pPr marL="1371600" lvl="2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body" idx="2"/>
          </p:nvPr>
        </p:nvSpPr>
        <p:spPr>
          <a:xfrm>
            <a:off x="914400" y="4061095"/>
            <a:ext cx="2950936" cy="2245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dt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ft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صورة ذو تسمية توضيحية" type="picTx">
  <p:cSld name="PICTURE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8"/>
          <p:cNvSpPr txBox="1"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sz="28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8"/>
          <p:cNvSpPr>
            <a:spLocks noGrp="1"/>
          </p:cNvSpPr>
          <p:nvPr>
            <p:ph type="pic" idx="2"/>
          </p:nvPr>
        </p:nvSpPr>
        <p:spPr>
          <a:xfrm>
            <a:off x="4191000" y="2286000"/>
            <a:ext cx="4038600" cy="33528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reflection stA="30000" endPos="30000" dist="31750" dir="5400000" sy="-100000" algn="bl" rotWithShape="0"/>
          </a:effectLst>
        </p:spPr>
      </p:sp>
      <p:sp>
        <p:nvSpPr>
          <p:cNvPr id="70" name="Google Shape;70;p18"/>
          <p:cNvSpPr txBox="1">
            <a:spLocks noGrp="1"/>
          </p:cNvSpPr>
          <p:nvPr>
            <p:ph type="body" idx="1"/>
          </p:nvPr>
        </p:nvSpPr>
        <p:spPr>
          <a:xfrm>
            <a:off x="914400" y="4059936"/>
            <a:ext cx="2953512" cy="2249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dt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ft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1566F"/>
            </a:gs>
            <a:gs pos="65000">
              <a:srgbClr val="015D78"/>
            </a:gs>
            <a:gs pos="100000">
              <a:srgbClr val="1496DE"/>
            </a:gs>
          </a:gsLst>
          <a:lin ang="5400000" scaled="0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9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9"/>
          <p:cNvSpPr txBox="1"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dt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9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" name="Google Shape;16;p9"/>
          <p:cNvSpPr txBox="1">
            <a:spLocks noGrp="1"/>
          </p:cNvSpPr>
          <p:nvPr>
            <p:ph type="ft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>
            <a:spLocks noGrp="1"/>
          </p:cNvSpPr>
          <p:nvPr>
            <p:ph type="ctrTitle"/>
          </p:nvPr>
        </p:nvSpPr>
        <p:spPr>
          <a:xfrm>
            <a:off x="1447800" y="228600"/>
            <a:ext cx="6553200" cy="35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</a:pPr>
            <a:r>
              <a:rPr lang="en-US" sz="2700" dirty="0"/>
              <a:t>    </a:t>
            </a:r>
            <a:r>
              <a:rPr lang="en-US" sz="2800" dirty="0"/>
              <a:t>Libyan International Medical University</a:t>
            </a:r>
            <a:br>
              <a:rPr lang="en-US" sz="2800" dirty="0"/>
            </a:br>
            <a:r>
              <a:rPr lang="en-US" sz="2800" dirty="0"/>
              <a:t>      Faculty of Business Administration</a:t>
            </a:r>
            <a:br>
              <a:rPr lang="en-US" sz="2800" dirty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700" b="1" dirty="0"/>
              <a:t>     </a:t>
            </a:r>
            <a:r>
              <a:rPr lang="en-US" sz="2755" b="1" dirty="0">
                <a:solidFill>
                  <a:srgbClr val="FFC000"/>
                </a:solidFill>
              </a:rPr>
              <a:t>Public Participation Spectrum</a:t>
            </a:r>
            <a:r>
              <a:rPr lang="en-US" sz="2400" b="1" dirty="0">
                <a:solidFill>
                  <a:srgbClr val="FFC000"/>
                </a:solidFill>
              </a:rPr>
              <a:t/>
            </a:r>
            <a:br>
              <a:rPr lang="en-US" sz="2400" b="1" dirty="0">
                <a:solidFill>
                  <a:srgbClr val="FFC000"/>
                </a:solidFill>
              </a:rPr>
            </a:br>
            <a:r>
              <a:rPr lang="en-US" sz="2200" b="1" dirty="0"/>
              <a:t/>
            </a:r>
            <a:br>
              <a:rPr lang="en-US" sz="2200" b="1" dirty="0"/>
            </a:br>
            <a:r>
              <a:rPr lang="en-US" sz="2700" b="1" dirty="0"/>
              <a:t/>
            </a:r>
            <a:br>
              <a:rPr lang="en-US" sz="2700" b="1" dirty="0"/>
            </a:br>
            <a:endParaRPr sz="2700" b="1" dirty="0"/>
          </a:p>
        </p:txBody>
      </p:sp>
      <p:sp>
        <p:nvSpPr>
          <p:cNvPr id="91" name="Google Shape;91;p1"/>
          <p:cNvSpPr txBox="1">
            <a:spLocks noGrp="1"/>
          </p:cNvSpPr>
          <p:nvPr>
            <p:ph type="subTitle" idx="1"/>
          </p:nvPr>
        </p:nvSpPr>
        <p:spPr>
          <a:xfrm>
            <a:off x="152400" y="4994325"/>
            <a:ext cx="7315200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/>
              <a:t>Name : Anas Abdullah Alsaiti</a:t>
            </a:r>
            <a:br>
              <a:rPr lang="en-US" sz="2400" b="1"/>
            </a:br>
            <a:r>
              <a:rPr lang="en-US" sz="2400" b="1"/>
              <a:t>ID : 3056</a:t>
            </a:r>
            <a:br>
              <a:rPr lang="en-US" sz="2400" b="1"/>
            </a:br>
            <a:r>
              <a:rPr lang="en-US" sz="2400" b="1"/>
              <a:t>Email : Anas-3056@limu.edu.ly</a:t>
            </a:r>
            <a:endParaRPr sz="2400" b="1"/>
          </a:p>
        </p:txBody>
      </p:sp>
      <p:pic>
        <p:nvPicPr>
          <p:cNvPr id="92" name="Google Shape;9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50" y="228600"/>
            <a:ext cx="1390650" cy="139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48434" y="228600"/>
            <a:ext cx="1390650" cy="13182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3600"/>
              <a:buFont typeface="Arial"/>
              <a:buNone/>
            </a:pPr>
            <a:r>
              <a:rPr lang="en-US" sz="3600">
                <a:solidFill>
                  <a:srgbClr val="FFC000"/>
                </a:solidFill>
              </a:rPr>
              <a:t>Contents</a:t>
            </a:r>
            <a:r>
              <a:rPr lang="en-US"/>
              <a:t> </a:t>
            </a:r>
            <a:endParaRPr/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82880" algn="l" rtl="0">
              <a:spcBef>
                <a:spcPts val="0"/>
              </a:spcBef>
              <a:spcAft>
                <a:spcPts val="0"/>
              </a:spcAft>
              <a:buSzPts val="2400"/>
              <a:buChar char="▪"/>
            </a:pPr>
            <a:r>
              <a:rPr lang="en-US" sz="2400"/>
              <a:t> Definition of Public Spectrum</a:t>
            </a:r>
            <a:endParaRPr/>
          </a:p>
          <a:p>
            <a:pPr marL="228600" lvl="0" indent="-182880" algn="l" rtl="0">
              <a:spcBef>
                <a:spcPts val="480"/>
              </a:spcBef>
              <a:spcAft>
                <a:spcPts val="0"/>
              </a:spcAft>
              <a:buSzPts val="2400"/>
              <a:buChar char="▪"/>
            </a:pPr>
            <a:r>
              <a:rPr lang="en-US" sz="2400"/>
              <a:t> The Public Participation Goal</a:t>
            </a:r>
            <a:endParaRPr/>
          </a:p>
          <a:p>
            <a:pPr marL="228600" lvl="0" indent="-182880" algn="l" rtl="0">
              <a:spcBef>
                <a:spcPts val="480"/>
              </a:spcBef>
              <a:spcAft>
                <a:spcPts val="0"/>
              </a:spcAft>
              <a:buSzPts val="2400"/>
              <a:buChar char="▪"/>
            </a:pPr>
            <a:r>
              <a:rPr lang="en-US" sz="2400"/>
              <a:t> The benefits of public participation</a:t>
            </a:r>
            <a:endParaRPr/>
          </a:p>
          <a:p>
            <a:pPr marL="228600" lvl="0" indent="-182880" algn="l" rtl="0">
              <a:spcBef>
                <a:spcPts val="480"/>
              </a:spcBef>
              <a:spcAft>
                <a:spcPts val="0"/>
              </a:spcAft>
              <a:buSzPts val="2400"/>
              <a:buChar char="▪"/>
            </a:pPr>
            <a:r>
              <a:rPr lang="en-US" sz="2400"/>
              <a:t>Conclusion</a:t>
            </a:r>
            <a:endParaRPr/>
          </a:p>
          <a:p>
            <a:pPr marL="228600" lvl="0" indent="-182880" algn="l" rtl="0">
              <a:spcBef>
                <a:spcPts val="480"/>
              </a:spcBef>
              <a:spcAft>
                <a:spcPts val="0"/>
              </a:spcAft>
              <a:buSzPts val="2400"/>
              <a:buChar char="▪"/>
            </a:pPr>
            <a:r>
              <a:rPr lang="en-US" sz="2400"/>
              <a:t>References</a:t>
            </a:r>
            <a:endParaRPr sz="2400"/>
          </a:p>
        </p:txBody>
      </p:sp>
      <p:sp>
        <p:nvSpPr>
          <p:cNvPr id="101" name="Google Shape;101;p2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3600"/>
              <a:buFont typeface="Arial"/>
              <a:buNone/>
            </a:pPr>
            <a:r>
              <a:rPr lang="en-US" sz="3600" dirty="0">
                <a:solidFill>
                  <a:srgbClr val="FFC000"/>
                </a:solidFill>
              </a:rPr>
              <a:t>Definition of Public Participation </a:t>
            </a:r>
            <a:endParaRPr sz="3600" dirty="0">
              <a:solidFill>
                <a:srgbClr val="FFC000"/>
              </a:solidFill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82880" algn="just" rtl="0">
              <a:spcBef>
                <a:spcPts val="0"/>
              </a:spcBef>
              <a:spcAft>
                <a:spcPts val="0"/>
              </a:spcAft>
              <a:buSzPts val="2400"/>
              <a:buChar char="▪"/>
            </a:pPr>
            <a:r>
              <a:rPr lang="en-US" sz="2400" dirty="0"/>
              <a:t> Public participation is a concept that describes the activities of involving people’s concerns, needs and values into public decisions and actions</a:t>
            </a:r>
            <a:endParaRPr dirty="0"/>
          </a:p>
        </p:txBody>
      </p:sp>
      <p:sp>
        <p:nvSpPr>
          <p:cNvPr id="108" name="Google Shape;108;p3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"/>
          <p:cNvSpPr txBox="1"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3600"/>
              <a:buFont typeface="Arial"/>
              <a:buNone/>
            </a:pPr>
            <a:r>
              <a:rPr lang="en-US" sz="3600">
                <a:solidFill>
                  <a:srgbClr val="FFC000"/>
                </a:solidFill>
              </a:rPr>
              <a:t>Public Participation Goal</a:t>
            </a:r>
            <a:endParaRPr sz="3600">
              <a:solidFill>
                <a:srgbClr val="FFC000"/>
              </a:solidFill>
            </a:endParaRPr>
          </a:p>
        </p:txBody>
      </p:sp>
      <p:sp>
        <p:nvSpPr>
          <p:cNvPr id="114" name="Google Shape;114;p4"/>
          <p:cNvSpPr txBox="1"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82880" algn="just" rtl="0">
              <a:spcBef>
                <a:spcPts val="0"/>
              </a:spcBef>
              <a:spcAft>
                <a:spcPts val="0"/>
              </a:spcAft>
              <a:buSzPts val="2400"/>
              <a:buChar char="▪"/>
            </a:pPr>
            <a:r>
              <a:rPr lang="en-US" sz="2400"/>
              <a:t> The public participation goal is to Create a program that allows the public to make an informed decision. The competent authorities will implement what the public decides</a:t>
            </a:r>
            <a:r>
              <a:rPr lang="en-US"/>
              <a:t>.</a:t>
            </a:r>
            <a:endParaRPr/>
          </a:p>
        </p:txBody>
      </p:sp>
      <p:sp>
        <p:nvSpPr>
          <p:cNvPr id="115" name="Google Shape;115;p4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"/>
          <p:cNvSpPr txBox="1"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100000"/>
              <a:buFont typeface="Arial"/>
              <a:buNone/>
            </a:pPr>
            <a:r>
              <a:rPr lang="en-US">
                <a:solidFill>
                  <a:srgbClr val="FFC000"/>
                </a:solidFill>
              </a:rPr>
              <a:t> The benefits of public participation</a:t>
            </a:r>
            <a:endParaRPr>
              <a:solidFill>
                <a:srgbClr val="FFC000"/>
              </a:solidFill>
            </a:endParaRPr>
          </a:p>
        </p:txBody>
      </p:sp>
      <p:sp>
        <p:nvSpPr>
          <p:cNvPr id="121" name="Google Shape;121;p5"/>
          <p:cNvSpPr txBox="1"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82880" algn="just" rtl="0">
              <a:spcBef>
                <a:spcPts val="0"/>
              </a:spcBef>
              <a:spcAft>
                <a:spcPts val="0"/>
              </a:spcAft>
              <a:buSzPts val="2400"/>
              <a:buChar char="▪"/>
            </a:pPr>
            <a:r>
              <a:rPr lang="en-US" sz="2400"/>
              <a:t>communities will make better and more easily  implementable decisions that reflect public interests and values and are better understood by the public.</a:t>
            </a:r>
            <a:endParaRPr/>
          </a:p>
          <a:p>
            <a:pPr marL="228600" lvl="0" indent="-30479" algn="just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sz="2400"/>
          </a:p>
          <a:p>
            <a:pPr marL="228600" lvl="0" indent="-182880" algn="just" rtl="0">
              <a:spcBef>
                <a:spcPts val="480"/>
              </a:spcBef>
              <a:spcAft>
                <a:spcPts val="0"/>
              </a:spcAft>
              <a:buSzPts val="2400"/>
              <a:buChar char="▪"/>
            </a:pPr>
            <a:r>
              <a:rPr lang="en-US" sz="2400"/>
              <a:t>Communities develop long-term capacity to solve and manage challenging social issues, often overcoming longstanding differences and misunderstandings. </a:t>
            </a:r>
            <a:endParaRPr/>
          </a:p>
        </p:txBody>
      </p:sp>
      <p:sp>
        <p:nvSpPr>
          <p:cNvPr id="122" name="Google Shape;122;p5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"/>
          <p:cNvSpPr txBox="1"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3600"/>
              <a:buFont typeface="Arial"/>
              <a:buNone/>
            </a:pPr>
            <a:r>
              <a:rPr lang="en-US" sz="3600">
                <a:solidFill>
                  <a:srgbClr val="FFC000"/>
                </a:solidFill>
              </a:rPr>
              <a:t>Conclusion</a:t>
            </a:r>
            <a:endParaRPr sz="3600">
              <a:solidFill>
                <a:srgbClr val="FFC000"/>
              </a:solidFill>
            </a:endParaRPr>
          </a:p>
        </p:txBody>
      </p:sp>
      <p:sp>
        <p:nvSpPr>
          <p:cNvPr id="128" name="Google Shape;128;p6"/>
          <p:cNvSpPr txBox="1"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82880" algn="just" rtl="0">
              <a:spcBef>
                <a:spcPts val="0"/>
              </a:spcBef>
              <a:spcAft>
                <a:spcPts val="0"/>
              </a:spcAft>
              <a:buSzPts val="2400"/>
              <a:buChar char="▪"/>
            </a:pPr>
            <a:r>
              <a:rPr lang="en-US" sz="2400"/>
              <a:t>Public participation can be any process that directly engages the public in decision-making and gives full consideration to public input in making that decision.</a:t>
            </a:r>
            <a:endParaRPr/>
          </a:p>
        </p:txBody>
      </p:sp>
      <p:sp>
        <p:nvSpPr>
          <p:cNvPr id="129" name="Google Shape;129;p6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"/>
          <p:cNvSpPr txBox="1"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3600"/>
              <a:buFont typeface="Arial"/>
              <a:buNone/>
            </a:pPr>
            <a:r>
              <a:rPr lang="en-US" sz="3600">
                <a:solidFill>
                  <a:srgbClr val="FFC000"/>
                </a:solidFill>
              </a:rPr>
              <a:t>References</a:t>
            </a:r>
            <a:endParaRPr sz="3600">
              <a:solidFill>
                <a:srgbClr val="FFC000"/>
              </a:solidFill>
            </a:endParaRPr>
          </a:p>
        </p:txBody>
      </p:sp>
      <p:sp>
        <p:nvSpPr>
          <p:cNvPr id="135" name="Google Shape;135;p7"/>
          <p:cNvSpPr txBox="1"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82880" algn="l" rtl="0">
              <a:spcBef>
                <a:spcPts val="0"/>
              </a:spcBef>
              <a:spcAft>
                <a:spcPts val="0"/>
              </a:spcAft>
              <a:buSzPts val="2000"/>
              <a:buChar char="▪"/>
            </a:pPr>
            <a:r>
              <a:rPr lang="en-US"/>
              <a:t>Public Participation Guide: Introduction to Public Participation Marlon willy</a:t>
            </a:r>
            <a:endParaRPr/>
          </a:p>
          <a:p>
            <a:pPr marL="228600" lvl="0" indent="-55879" algn="l" rtl="0">
              <a:spcBef>
                <a:spcPts val="400"/>
              </a:spcBef>
              <a:spcAft>
                <a:spcPts val="0"/>
              </a:spcAft>
              <a:buSzPts val="2000"/>
              <a:buNone/>
            </a:pPr>
            <a:endParaRPr/>
          </a:p>
          <a:p>
            <a:pPr marL="45720" lvl="0" indent="0" algn="l" rtl="0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en-US"/>
              <a:t> The Public Participation | Ashley chalengham 2017</a:t>
            </a:r>
            <a:endParaRPr/>
          </a:p>
        </p:txBody>
      </p:sp>
      <p:sp>
        <p:nvSpPr>
          <p:cNvPr id="136" name="Google Shape;136;p7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"/>
          <p:cNvSpPr txBox="1"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100000"/>
              <a:buFont typeface="Arial"/>
              <a:buNone/>
            </a:pPr>
            <a:r>
              <a:rPr lang="en-US" sz="7300">
                <a:solidFill>
                  <a:srgbClr val="FFC000"/>
                </a:solidFill>
              </a:rPr>
              <a:t>THANKS</a:t>
            </a:r>
            <a:r>
              <a:rPr lang="en-US"/>
              <a:t> </a:t>
            </a:r>
            <a:endParaRPr/>
          </a:p>
        </p:txBody>
      </p:sp>
      <p:sp>
        <p:nvSpPr>
          <p:cNvPr id="142" name="Google Shape;142;p8"/>
          <p:cNvSpPr txBox="1"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5879" algn="l" rtl="0"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sp>
        <p:nvSpPr>
          <p:cNvPr id="143" name="Google Shape;143;p8"/>
          <p:cNvSpPr txBox="1">
            <a:spLocks noGrp="1"/>
          </p:cNvSpPr>
          <p:nvPr>
            <p:ph type="sldNum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منظور">
  <a:themeElements>
    <a:clrScheme name="تدفق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190</Words>
  <Application>Microsoft Office PowerPoint</Application>
  <PresentationFormat>On-screen Show (4:3)</PresentationFormat>
  <Paragraphs>30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Noto Sans Symbols</vt:lpstr>
      <vt:lpstr>منظور</vt:lpstr>
      <vt:lpstr>    Libyan International Medical University       Faculty of Business Administration        Public Participation Spectrum   </vt:lpstr>
      <vt:lpstr>Contents </vt:lpstr>
      <vt:lpstr>Definition of Public Participation </vt:lpstr>
      <vt:lpstr>Public Participation Goal</vt:lpstr>
      <vt:lpstr> The benefits of public participation</vt:lpstr>
      <vt:lpstr>Conclusion</vt:lpstr>
      <vt:lpstr>References</vt:lpstr>
      <vt:lpstr>THANKS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Libyan International Medical University       Faculty of Business Administration        Public Participation Spectrum   </dc:title>
  <dc:creator>pc</dc:creator>
  <cp:lastModifiedBy>Maher Fattouh</cp:lastModifiedBy>
  <cp:revision>2</cp:revision>
  <dcterms:created xsi:type="dcterms:W3CDTF">2021-12-07T23:12:59Z</dcterms:created>
  <dcterms:modified xsi:type="dcterms:W3CDTF">2022-02-01T07:31:46Z</dcterms:modified>
</cp:coreProperties>
</file>