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195875" cy="32397700"/>
  <p:notesSz cx="9144000" cy="6858000"/>
  <p:defaultTextStyle>
    <a:defPPr>
      <a:defRPr lang="en-US"/>
    </a:defPPr>
    <a:lvl1pPr marL="0" algn="l" defTabSz="4837878" rtl="0" eaLnBrk="1" latinLnBrk="0" hangingPunct="1">
      <a:defRPr sz="9500" kern="1200">
        <a:solidFill>
          <a:schemeClr val="tx1"/>
        </a:solidFill>
        <a:latin typeface="+mn-lt"/>
        <a:ea typeface="+mn-ea"/>
        <a:cs typeface="+mn-cs"/>
      </a:defRPr>
    </a:lvl1pPr>
    <a:lvl2pPr marL="2418939" algn="l" defTabSz="4837878" rtl="0" eaLnBrk="1" latinLnBrk="0" hangingPunct="1">
      <a:defRPr sz="9500" kern="1200">
        <a:solidFill>
          <a:schemeClr val="tx1"/>
        </a:solidFill>
        <a:latin typeface="+mn-lt"/>
        <a:ea typeface="+mn-ea"/>
        <a:cs typeface="+mn-cs"/>
      </a:defRPr>
    </a:lvl2pPr>
    <a:lvl3pPr marL="4837878" algn="l" defTabSz="4837878" rtl="0" eaLnBrk="1" latinLnBrk="0" hangingPunct="1">
      <a:defRPr sz="9500" kern="1200">
        <a:solidFill>
          <a:schemeClr val="tx1"/>
        </a:solidFill>
        <a:latin typeface="+mn-lt"/>
        <a:ea typeface="+mn-ea"/>
        <a:cs typeface="+mn-cs"/>
      </a:defRPr>
    </a:lvl3pPr>
    <a:lvl4pPr marL="7256817" algn="l" defTabSz="4837878" rtl="0" eaLnBrk="1" latinLnBrk="0" hangingPunct="1">
      <a:defRPr sz="9500" kern="1200">
        <a:solidFill>
          <a:schemeClr val="tx1"/>
        </a:solidFill>
        <a:latin typeface="+mn-lt"/>
        <a:ea typeface="+mn-ea"/>
        <a:cs typeface="+mn-cs"/>
      </a:defRPr>
    </a:lvl4pPr>
    <a:lvl5pPr marL="9675756" algn="l" defTabSz="4837878" rtl="0" eaLnBrk="1" latinLnBrk="0" hangingPunct="1">
      <a:defRPr sz="9500" kern="1200">
        <a:solidFill>
          <a:schemeClr val="tx1"/>
        </a:solidFill>
        <a:latin typeface="+mn-lt"/>
        <a:ea typeface="+mn-ea"/>
        <a:cs typeface="+mn-cs"/>
      </a:defRPr>
    </a:lvl5pPr>
    <a:lvl6pPr marL="12094698" algn="l" defTabSz="4837878" rtl="0" eaLnBrk="1" latinLnBrk="0" hangingPunct="1">
      <a:defRPr sz="9500" kern="1200">
        <a:solidFill>
          <a:schemeClr val="tx1"/>
        </a:solidFill>
        <a:latin typeface="+mn-lt"/>
        <a:ea typeface="+mn-ea"/>
        <a:cs typeface="+mn-cs"/>
      </a:defRPr>
    </a:lvl6pPr>
    <a:lvl7pPr marL="14513637" algn="l" defTabSz="4837878" rtl="0" eaLnBrk="1" latinLnBrk="0" hangingPunct="1">
      <a:defRPr sz="9500" kern="1200">
        <a:solidFill>
          <a:schemeClr val="tx1"/>
        </a:solidFill>
        <a:latin typeface="+mn-lt"/>
        <a:ea typeface="+mn-ea"/>
        <a:cs typeface="+mn-cs"/>
      </a:defRPr>
    </a:lvl7pPr>
    <a:lvl8pPr marL="16932576" algn="l" defTabSz="4837878" rtl="0" eaLnBrk="1" latinLnBrk="0" hangingPunct="1">
      <a:defRPr sz="9500" kern="1200">
        <a:solidFill>
          <a:schemeClr val="tx1"/>
        </a:solidFill>
        <a:latin typeface="+mn-lt"/>
        <a:ea typeface="+mn-ea"/>
        <a:cs typeface="+mn-cs"/>
      </a:defRPr>
    </a:lvl8pPr>
    <a:lvl9pPr marL="19351515" algn="l" defTabSz="4837878" rtl="0" eaLnBrk="1" latinLnBrk="0" hangingPunct="1">
      <a:defRPr sz="95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0204">
          <p15:clr>
            <a:srgbClr val="A4A3A4"/>
          </p15:clr>
        </p15:guide>
        <p15:guide id="2" pos="1360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2EE"/>
    <a:srgbClr val="008CD2"/>
    <a:srgbClr val="BAEC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p:scale>
          <a:sx n="28" d="100"/>
          <a:sy n="28" d="100"/>
        </p:scale>
        <p:origin x="426" y="1296"/>
      </p:cViewPr>
      <p:guideLst>
        <p:guide orient="horz" pos="10204"/>
        <p:guide pos="1360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39692" y="10064289"/>
            <a:ext cx="36716493" cy="6944509"/>
          </a:xfrm>
        </p:spPr>
        <p:txBody>
          <a:bodyPr/>
          <a:lstStyle/>
          <a:p>
            <a:r>
              <a:rPr lang="en-US" smtClean="0"/>
              <a:t>Click to edit Master title style</a:t>
            </a:r>
            <a:endParaRPr lang="en-US"/>
          </a:p>
        </p:txBody>
      </p:sp>
      <p:sp>
        <p:nvSpPr>
          <p:cNvPr id="3" name="Subtitle 2"/>
          <p:cNvSpPr>
            <a:spLocks noGrp="1"/>
          </p:cNvSpPr>
          <p:nvPr>
            <p:ph type="subTitle" idx="1"/>
          </p:nvPr>
        </p:nvSpPr>
        <p:spPr>
          <a:xfrm>
            <a:off x="6479382" y="18358696"/>
            <a:ext cx="30237114" cy="8279413"/>
          </a:xfrm>
        </p:spPr>
        <p:txBody>
          <a:bodyPr/>
          <a:lstStyle>
            <a:lvl1pPr marL="0" indent="0" algn="ctr">
              <a:buNone/>
              <a:defRPr>
                <a:solidFill>
                  <a:schemeClr val="tx1">
                    <a:tint val="75000"/>
                  </a:schemeClr>
                </a:solidFill>
              </a:defRPr>
            </a:lvl1pPr>
            <a:lvl2pPr marL="2418939" indent="0" algn="ctr">
              <a:buNone/>
              <a:defRPr>
                <a:solidFill>
                  <a:schemeClr val="tx1">
                    <a:tint val="75000"/>
                  </a:schemeClr>
                </a:solidFill>
              </a:defRPr>
            </a:lvl2pPr>
            <a:lvl3pPr marL="4837878" indent="0" algn="ctr">
              <a:buNone/>
              <a:defRPr>
                <a:solidFill>
                  <a:schemeClr val="tx1">
                    <a:tint val="75000"/>
                  </a:schemeClr>
                </a:solidFill>
              </a:defRPr>
            </a:lvl3pPr>
            <a:lvl4pPr marL="7256817" indent="0" algn="ctr">
              <a:buNone/>
              <a:defRPr>
                <a:solidFill>
                  <a:schemeClr val="tx1">
                    <a:tint val="75000"/>
                  </a:schemeClr>
                </a:solidFill>
              </a:defRPr>
            </a:lvl4pPr>
            <a:lvl5pPr marL="9675756" indent="0" algn="ctr">
              <a:buNone/>
              <a:defRPr>
                <a:solidFill>
                  <a:schemeClr val="tx1">
                    <a:tint val="75000"/>
                  </a:schemeClr>
                </a:solidFill>
              </a:defRPr>
            </a:lvl5pPr>
            <a:lvl6pPr marL="12094698" indent="0" algn="ctr">
              <a:buNone/>
              <a:defRPr>
                <a:solidFill>
                  <a:schemeClr val="tx1">
                    <a:tint val="75000"/>
                  </a:schemeClr>
                </a:solidFill>
              </a:defRPr>
            </a:lvl6pPr>
            <a:lvl7pPr marL="14513637" indent="0" algn="ctr">
              <a:buNone/>
              <a:defRPr>
                <a:solidFill>
                  <a:schemeClr val="tx1">
                    <a:tint val="75000"/>
                  </a:schemeClr>
                </a:solidFill>
              </a:defRPr>
            </a:lvl7pPr>
            <a:lvl8pPr marL="16932576" indent="0" algn="ctr">
              <a:buNone/>
              <a:defRPr>
                <a:solidFill>
                  <a:schemeClr val="tx1">
                    <a:tint val="75000"/>
                  </a:schemeClr>
                </a:solidFill>
              </a:defRPr>
            </a:lvl8pPr>
            <a:lvl9pPr marL="1935151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317011" y="1297413"/>
            <a:ext cx="9719072" cy="2764303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59793" y="1297413"/>
            <a:ext cx="28437284" cy="2764303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12176" y="20818529"/>
            <a:ext cx="36716493" cy="6434541"/>
          </a:xfrm>
        </p:spPr>
        <p:txBody>
          <a:bodyPr anchor="t"/>
          <a:lstStyle>
            <a:lvl1pPr algn="l">
              <a:defRPr sz="21100" b="1" cap="all"/>
            </a:lvl1pPr>
          </a:lstStyle>
          <a:p>
            <a:r>
              <a:rPr lang="en-US" smtClean="0"/>
              <a:t>Click to edit Master title style</a:t>
            </a:r>
            <a:endParaRPr lang="en-US"/>
          </a:p>
        </p:txBody>
      </p:sp>
      <p:sp>
        <p:nvSpPr>
          <p:cNvPr id="3" name="Text Placeholder 2"/>
          <p:cNvSpPr>
            <a:spLocks noGrp="1"/>
          </p:cNvSpPr>
          <p:nvPr>
            <p:ph type="body" idx="1"/>
          </p:nvPr>
        </p:nvSpPr>
        <p:spPr>
          <a:xfrm>
            <a:off x="3412176" y="13731529"/>
            <a:ext cx="36716493" cy="7086992"/>
          </a:xfrm>
        </p:spPr>
        <p:txBody>
          <a:bodyPr anchor="b"/>
          <a:lstStyle>
            <a:lvl1pPr marL="0" indent="0">
              <a:buNone/>
              <a:defRPr sz="10600">
                <a:solidFill>
                  <a:schemeClr val="tx1">
                    <a:tint val="75000"/>
                  </a:schemeClr>
                </a:solidFill>
              </a:defRPr>
            </a:lvl1pPr>
            <a:lvl2pPr marL="2418939" indent="0">
              <a:buNone/>
              <a:defRPr sz="9500">
                <a:solidFill>
                  <a:schemeClr val="tx1">
                    <a:tint val="75000"/>
                  </a:schemeClr>
                </a:solidFill>
              </a:defRPr>
            </a:lvl2pPr>
            <a:lvl3pPr marL="4837878" indent="0">
              <a:buNone/>
              <a:defRPr sz="8400">
                <a:solidFill>
                  <a:schemeClr val="tx1">
                    <a:tint val="75000"/>
                  </a:schemeClr>
                </a:solidFill>
              </a:defRPr>
            </a:lvl3pPr>
            <a:lvl4pPr marL="7256817" indent="0">
              <a:buNone/>
              <a:defRPr sz="7300">
                <a:solidFill>
                  <a:schemeClr val="tx1">
                    <a:tint val="75000"/>
                  </a:schemeClr>
                </a:solidFill>
              </a:defRPr>
            </a:lvl4pPr>
            <a:lvl5pPr marL="9675756" indent="0">
              <a:buNone/>
              <a:defRPr sz="7300">
                <a:solidFill>
                  <a:schemeClr val="tx1">
                    <a:tint val="75000"/>
                  </a:schemeClr>
                </a:solidFill>
              </a:defRPr>
            </a:lvl5pPr>
            <a:lvl6pPr marL="12094698" indent="0">
              <a:buNone/>
              <a:defRPr sz="7300">
                <a:solidFill>
                  <a:schemeClr val="tx1">
                    <a:tint val="75000"/>
                  </a:schemeClr>
                </a:solidFill>
              </a:defRPr>
            </a:lvl6pPr>
            <a:lvl7pPr marL="14513637" indent="0">
              <a:buNone/>
              <a:defRPr sz="7300">
                <a:solidFill>
                  <a:schemeClr val="tx1">
                    <a:tint val="75000"/>
                  </a:schemeClr>
                </a:solidFill>
              </a:defRPr>
            </a:lvl7pPr>
            <a:lvl8pPr marL="16932576" indent="0">
              <a:buNone/>
              <a:defRPr sz="7300">
                <a:solidFill>
                  <a:schemeClr val="tx1">
                    <a:tint val="75000"/>
                  </a:schemeClr>
                </a:solidFill>
              </a:defRPr>
            </a:lvl8pPr>
            <a:lvl9pPr marL="19351515" indent="0">
              <a:buNone/>
              <a:defRPr sz="73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59793" y="7559472"/>
            <a:ext cx="19078179" cy="21380983"/>
          </a:xfrm>
        </p:spPr>
        <p:txBody>
          <a:bodyPr/>
          <a:lstStyle>
            <a:lvl1pPr>
              <a:defRPr sz="14800"/>
            </a:lvl1pPr>
            <a:lvl2pPr>
              <a:defRPr sz="12600"/>
            </a:lvl2pPr>
            <a:lvl3pPr>
              <a:defRPr sz="10600"/>
            </a:lvl3pPr>
            <a:lvl4pPr>
              <a:defRPr sz="9500"/>
            </a:lvl4pPr>
            <a:lvl5pPr>
              <a:defRPr sz="9500"/>
            </a:lvl5pPr>
            <a:lvl6pPr>
              <a:defRPr sz="9500"/>
            </a:lvl6pPr>
            <a:lvl7pPr>
              <a:defRPr sz="9500"/>
            </a:lvl7pPr>
            <a:lvl8pPr>
              <a:defRPr sz="9500"/>
            </a:lvl8pPr>
            <a:lvl9pPr>
              <a:defRPr sz="9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1957903" y="7559472"/>
            <a:ext cx="19078179" cy="21380983"/>
          </a:xfrm>
        </p:spPr>
        <p:txBody>
          <a:bodyPr/>
          <a:lstStyle>
            <a:lvl1pPr>
              <a:defRPr sz="14800"/>
            </a:lvl1pPr>
            <a:lvl2pPr>
              <a:defRPr sz="12600"/>
            </a:lvl2pPr>
            <a:lvl3pPr>
              <a:defRPr sz="10600"/>
            </a:lvl3pPr>
            <a:lvl4pPr>
              <a:defRPr sz="9500"/>
            </a:lvl4pPr>
            <a:lvl5pPr>
              <a:defRPr sz="9500"/>
            </a:lvl5pPr>
            <a:lvl6pPr>
              <a:defRPr sz="9500"/>
            </a:lvl6pPr>
            <a:lvl7pPr>
              <a:defRPr sz="9500"/>
            </a:lvl7pPr>
            <a:lvl8pPr>
              <a:defRPr sz="9500"/>
            </a:lvl8pPr>
            <a:lvl9pPr>
              <a:defRPr sz="9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59795" y="7251990"/>
            <a:ext cx="19085679" cy="3022287"/>
          </a:xfrm>
        </p:spPr>
        <p:txBody>
          <a:bodyPr anchor="b"/>
          <a:lstStyle>
            <a:lvl1pPr marL="0" indent="0">
              <a:buNone/>
              <a:defRPr sz="12600" b="1"/>
            </a:lvl1pPr>
            <a:lvl2pPr marL="2418939" indent="0">
              <a:buNone/>
              <a:defRPr sz="10600" b="1"/>
            </a:lvl2pPr>
            <a:lvl3pPr marL="4837878" indent="0">
              <a:buNone/>
              <a:defRPr sz="9500" b="1"/>
            </a:lvl3pPr>
            <a:lvl4pPr marL="7256817" indent="0">
              <a:buNone/>
              <a:defRPr sz="8400" b="1"/>
            </a:lvl4pPr>
            <a:lvl5pPr marL="9675756" indent="0">
              <a:buNone/>
              <a:defRPr sz="8400" b="1"/>
            </a:lvl5pPr>
            <a:lvl6pPr marL="12094698" indent="0">
              <a:buNone/>
              <a:defRPr sz="8400" b="1"/>
            </a:lvl6pPr>
            <a:lvl7pPr marL="14513637" indent="0">
              <a:buNone/>
              <a:defRPr sz="8400" b="1"/>
            </a:lvl7pPr>
            <a:lvl8pPr marL="16932576" indent="0">
              <a:buNone/>
              <a:defRPr sz="8400" b="1"/>
            </a:lvl8pPr>
            <a:lvl9pPr marL="19351515" indent="0">
              <a:buNone/>
              <a:defRPr sz="8400" b="1"/>
            </a:lvl9pPr>
          </a:lstStyle>
          <a:p>
            <a:pPr lvl="0"/>
            <a:r>
              <a:rPr lang="en-US" smtClean="0"/>
              <a:t>Click to edit Master text styles</a:t>
            </a:r>
          </a:p>
        </p:txBody>
      </p:sp>
      <p:sp>
        <p:nvSpPr>
          <p:cNvPr id="4" name="Content Placeholder 3"/>
          <p:cNvSpPr>
            <a:spLocks noGrp="1"/>
          </p:cNvSpPr>
          <p:nvPr>
            <p:ph sz="half" idx="2"/>
          </p:nvPr>
        </p:nvSpPr>
        <p:spPr>
          <a:xfrm>
            <a:off x="2159795" y="10274269"/>
            <a:ext cx="19085679" cy="18666178"/>
          </a:xfrm>
        </p:spPr>
        <p:txBody>
          <a:bodyPr/>
          <a:lstStyle>
            <a:lvl1pPr>
              <a:defRPr sz="12600"/>
            </a:lvl1pPr>
            <a:lvl2pPr>
              <a:defRPr sz="10600"/>
            </a:lvl2pPr>
            <a:lvl3pPr>
              <a:defRPr sz="9500"/>
            </a:lvl3pPr>
            <a:lvl4pPr>
              <a:defRPr sz="8400"/>
            </a:lvl4pPr>
            <a:lvl5pPr>
              <a:defRPr sz="8400"/>
            </a:lvl5pPr>
            <a:lvl6pPr>
              <a:defRPr sz="8400"/>
            </a:lvl6pPr>
            <a:lvl7pPr>
              <a:defRPr sz="8400"/>
            </a:lvl7pPr>
            <a:lvl8pPr>
              <a:defRPr sz="8400"/>
            </a:lvl8pPr>
            <a:lvl9pPr>
              <a:defRPr sz="8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1942912" y="7251990"/>
            <a:ext cx="19093178" cy="3022287"/>
          </a:xfrm>
        </p:spPr>
        <p:txBody>
          <a:bodyPr anchor="b"/>
          <a:lstStyle>
            <a:lvl1pPr marL="0" indent="0">
              <a:buNone/>
              <a:defRPr sz="12600" b="1"/>
            </a:lvl1pPr>
            <a:lvl2pPr marL="2418939" indent="0">
              <a:buNone/>
              <a:defRPr sz="10600" b="1"/>
            </a:lvl2pPr>
            <a:lvl3pPr marL="4837878" indent="0">
              <a:buNone/>
              <a:defRPr sz="9500" b="1"/>
            </a:lvl3pPr>
            <a:lvl4pPr marL="7256817" indent="0">
              <a:buNone/>
              <a:defRPr sz="8400" b="1"/>
            </a:lvl4pPr>
            <a:lvl5pPr marL="9675756" indent="0">
              <a:buNone/>
              <a:defRPr sz="8400" b="1"/>
            </a:lvl5pPr>
            <a:lvl6pPr marL="12094698" indent="0">
              <a:buNone/>
              <a:defRPr sz="8400" b="1"/>
            </a:lvl6pPr>
            <a:lvl7pPr marL="14513637" indent="0">
              <a:buNone/>
              <a:defRPr sz="8400" b="1"/>
            </a:lvl7pPr>
            <a:lvl8pPr marL="16932576" indent="0">
              <a:buNone/>
              <a:defRPr sz="8400" b="1"/>
            </a:lvl8pPr>
            <a:lvl9pPr marL="19351515" indent="0">
              <a:buNone/>
              <a:defRPr sz="8400" b="1"/>
            </a:lvl9pPr>
          </a:lstStyle>
          <a:p>
            <a:pPr lvl="0"/>
            <a:r>
              <a:rPr lang="en-US" smtClean="0"/>
              <a:t>Click to edit Master text styles</a:t>
            </a:r>
          </a:p>
        </p:txBody>
      </p:sp>
      <p:sp>
        <p:nvSpPr>
          <p:cNvPr id="6" name="Content Placeholder 5"/>
          <p:cNvSpPr>
            <a:spLocks noGrp="1"/>
          </p:cNvSpPr>
          <p:nvPr>
            <p:ph sz="quarter" idx="4"/>
          </p:nvPr>
        </p:nvSpPr>
        <p:spPr>
          <a:xfrm>
            <a:off x="21942912" y="10274269"/>
            <a:ext cx="19093178" cy="18666178"/>
          </a:xfrm>
        </p:spPr>
        <p:txBody>
          <a:bodyPr/>
          <a:lstStyle>
            <a:lvl1pPr>
              <a:defRPr sz="12600"/>
            </a:lvl1pPr>
            <a:lvl2pPr>
              <a:defRPr sz="10600"/>
            </a:lvl2pPr>
            <a:lvl3pPr>
              <a:defRPr sz="9500"/>
            </a:lvl3pPr>
            <a:lvl4pPr>
              <a:defRPr sz="8400"/>
            </a:lvl4pPr>
            <a:lvl5pPr>
              <a:defRPr sz="8400"/>
            </a:lvl5pPr>
            <a:lvl6pPr>
              <a:defRPr sz="8400"/>
            </a:lvl6pPr>
            <a:lvl7pPr>
              <a:defRPr sz="8400"/>
            </a:lvl7pPr>
            <a:lvl8pPr>
              <a:defRPr sz="8400"/>
            </a:lvl8pPr>
            <a:lvl9pPr>
              <a:defRPr sz="8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59801" y="1289905"/>
            <a:ext cx="14211146" cy="5489614"/>
          </a:xfrm>
        </p:spPr>
        <p:txBody>
          <a:bodyPr anchor="b"/>
          <a:lstStyle>
            <a:lvl1pPr algn="l">
              <a:defRPr sz="10600" b="1"/>
            </a:lvl1pPr>
          </a:lstStyle>
          <a:p>
            <a:r>
              <a:rPr lang="en-US" smtClean="0"/>
              <a:t>Click to edit Master title style</a:t>
            </a:r>
            <a:endParaRPr lang="en-US"/>
          </a:p>
        </p:txBody>
      </p:sp>
      <p:sp>
        <p:nvSpPr>
          <p:cNvPr id="3" name="Content Placeholder 2"/>
          <p:cNvSpPr>
            <a:spLocks noGrp="1"/>
          </p:cNvSpPr>
          <p:nvPr>
            <p:ph idx="1"/>
          </p:nvPr>
        </p:nvSpPr>
        <p:spPr>
          <a:xfrm>
            <a:off x="16888387" y="1289915"/>
            <a:ext cx="24147695" cy="27650542"/>
          </a:xfrm>
        </p:spPr>
        <p:txBody>
          <a:bodyPr/>
          <a:lstStyle>
            <a:lvl1pPr>
              <a:defRPr sz="16800"/>
            </a:lvl1pPr>
            <a:lvl2pPr>
              <a:defRPr sz="14800"/>
            </a:lvl2pPr>
            <a:lvl3pPr>
              <a:defRPr sz="12600"/>
            </a:lvl3pPr>
            <a:lvl4pPr>
              <a:defRPr sz="10600"/>
            </a:lvl4pPr>
            <a:lvl5pPr>
              <a:defRPr sz="10600"/>
            </a:lvl5pPr>
            <a:lvl6pPr>
              <a:defRPr sz="10600"/>
            </a:lvl6pPr>
            <a:lvl7pPr>
              <a:defRPr sz="10600"/>
            </a:lvl7pPr>
            <a:lvl8pPr>
              <a:defRPr sz="10600"/>
            </a:lvl8pPr>
            <a:lvl9pPr>
              <a:defRPr sz="10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59801" y="6779529"/>
            <a:ext cx="14211146" cy="22160928"/>
          </a:xfrm>
        </p:spPr>
        <p:txBody>
          <a:bodyPr/>
          <a:lstStyle>
            <a:lvl1pPr marL="0" indent="0">
              <a:buNone/>
              <a:defRPr sz="7300"/>
            </a:lvl1pPr>
            <a:lvl2pPr marL="2418939" indent="0">
              <a:buNone/>
              <a:defRPr sz="6400"/>
            </a:lvl2pPr>
            <a:lvl3pPr marL="4837878" indent="0">
              <a:buNone/>
              <a:defRPr sz="5300"/>
            </a:lvl3pPr>
            <a:lvl4pPr marL="7256817" indent="0">
              <a:buNone/>
              <a:defRPr sz="4700"/>
            </a:lvl4pPr>
            <a:lvl5pPr marL="9675756" indent="0">
              <a:buNone/>
              <a:defRPr sz="4700"/>
            </a:lvl5pPr>
            <a:lvl6pPr marL="12094698" indent="0">
              <a:buNone/>
              <a:defRPr sz="4700"/>
            </a:lvl6pPr>
            <a:lvl7pPr marL="14513637" indent="0">
              <a:buNone/>
              <a:defRPr sz="4700"/>
            </a:lvl7pPr>
            <a:lvl8pPr marL="16932576" indent="0">
              <a:buNone/>
              <a:defRPr sz="4700"/>
            </a:lvl8pPr>
            <a:lvl9pPr marL="19351515" indent="0">
              <a:buNone/>
              <a:defRPr sz="47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66694" y="22678390"/>
            <a:ext cx="25917525" cy="2677316"/>
          </a:xfrm>
        </p:spPr>
        <p:txBody>
          <a:bodyPr anchor="b"/>
          <a:lstStyle>
            <a:lvl1pPr algn="l">
              <a:defRPr sz="10600" b="1"/>
            </a:lvl1pPr>
          </a:lstStyle>
          <a:p>
            <a:r>
              <a:rPr lang="en-US" smtClean="0"/>
              <a:t>Click to edit Master title style</a:t>
            </a:r>
            <a:endParaRPr lang="en-US"/>
          </a:p>
        </p:txBody>
      </p:sp>
      <p:sp>
        <p:nvSpPr>
          <p:cNvPr id="3" name="Picture Placeholder 2"/>
          <p:cNvSpPr>
            <a:spLocks noGrp="1"/>
          </p:cNvSpPr>
          <p:nvPr>
            <p:ph type="pic" idx="1"/>
          </p:nvPr>
        </p:nvSpPr>
        <p:spPr>
          <a:xfrm>
            <a:off x="8466694" y="2894794"/>
            <a:ext cx="25917525" cy="19438620"/>
          </a:xfrm>
        </p:spPr>
        <p:txBody>
          <a:bodyPr/>
          <a:lstStyle>
            <a:lvl1pPr marL="0" indent="0">
              <a:buNone/>
              <a:defRPr sz="16800"/>
            </a:lvl1pPr>
            <a:lvl2pPr marL="2418939" indent="0">
              <a:buNone/>
              <a:defRPr sz="14800"/>
            </a:lvl2pPr>
            <a:lvl3pPr marL="4837878" indent="0">
              <a:buNone/>
              <a:defRPr sz="12600"/>
            </a:lvl3pPr>
            <a:lvl4pPr marL="7256817" indent="0">
              <a:buNone/>
              <a:defRPr sz="10600"/>
            </a:lvl4pPr>
            <a:lvl5pPr marL="9675756" indent="0">
              <a:buNone/>
              <a:defRPr sz="10600"/>
            </a:lvl5pPr>
            <a:lvl6pPr marL="12094698" indent="0">
              <a:buNone/>
              <a:defRPr sz="10600"/>
            </a:lvl6pPr>
            <a:lvl7pPr marL="14513637" indent="0">
              <a:buNone/>
              <a:defRPr sz="10600"/>
            </a:lvl7pPr>
            <a:lvl8pPr marL="16932576" indent="0">
              <a:buNone/>
              <a:defRPr sz="10600"/>
            </a:lvl8pPr>
            <a:lvl9pPr marL="19351515" indent="0">
              <a:buNone/>
              <a:defRPr sz="10600"/>
            </a:lvl9pPr>
          </a:lstStyle>
          <a:p>
            <a:endParaRPr lang="en-US"/>
          </a:p>
        </p:txBody>
      </p:sp>
      <p:sp>
        <p:nvSpPr>
          <p:cNvPr id="4" name="Text Placeholder 3"/>
          <p:cNvSpPr>
            <a:spLocks noGrp="1"/>
          </p:cNvSpPr>
          <p:nvPr>
            <p:ph type="body" sz="half" idx="2"/>
          </p:nvPr>
        </p:nvSpPr>
        <p:spPr>
          <a:xfrm>
            <a:off x="8466694" y="25355703"/>
            <a:ext cx="25917525" cy="3802231"/>
          </a:xfrm>
        </p:spPr>
        <p:txBody>
          <a:bodyPr/>
          <a:lstStyle>
            <a:lvl1pPr marL="0" indent="0">
              <a:buNone/>
              <a:defRPr sz="7300"/>
            </a:lvl1pPr>
            <a:lvl2pPr marL="2418939" indent="0">
              <a:buNone/>
              <a:defRPr sz="6400"/>
            </a:lvl2pPr>
            <a:lvl3pPr marL="4837878" indent="0">
              <a:buNone/>
              <a:defRPr sz="5300"/>
            </a:lvl3pPr>
            <a:lvl4pPr marL="7256817" indent="0">
              <a:buNone/>
              <a:defRPr sz="4700"/>
            </a:lvl4pPr>
            <a:lvl5pPr marL="9675756" indent="0">
              <a:buNone/>
              <a:defRPr sz="4700"/>
            </a:lvl5pPr>
            <a:lvl6pPr marL="12094698" indent="0">
              <a:buNone/>
              <a:defRPr sz="4700"/>
            </a:lvl6pPr>
            <a:lvl7pPr marL="14513637" indent="0">
              <a:buNone/>
              <a:defRPr sz="4700"/>
            </a:lvl7pPr>
            <a:lvl8pPr marL="16932576" indent="0">
              <a:buNone/>
              <a:defRPr sz="4700"/>
            </a:lvl8pPr>
            <a:lvl9pPr marL="19351515" indent="0">
              <a:buNone/>
              <a:defRPr sz="47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59794" y="1297413"/>
            <a:ext cx="38876289" cy="5399616"/>
          </a:xfrm>
          <a:prstGeom prst="rect">
            <a:avLst/>
          </a:prstGeom>
        </p:spPr>
        <p:txBody>
          <a:bodyPr vert="horz" lIns="483787" tIns="241893" rIns="483787" bIns="241893"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59794" y="7559472"/>
            <a:ext cx="38876289" cy="21380983"/>
          </a:xfrm>
          <a:prstGeom prst="rect">
            <a:avLst/>
          </a:prstGeom>
        </p:spPr>
        <p:txBody>
          <a:bodyPr vert="horz" lIns="483787" tIns="241893" rIns="483787" bIns="24189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59793" y="30027871"/>
            <a:ext cx="10079038" cy="1724879"/>
          </a:xfrm>
          <a:prstGeom prst="rect">
            <a:avLst/>
          </a:prstGeom>
        </p:spPr>
        <p:txBody>
          <a:bodyPr vert="horz" lIns="483787" tIns="241893" rIns="483787" bIns="241893" rtlCol="0" anchor="ctr"/>
          <a:lstStyle>
            <a:lvl1pPr algn="l">
              <a:defRPr sz="6400">
                <a:solidFill>
                  <a:schemeClr val="tx1">
                    <a:tint val="75000"/>
                  </a:schemeClr>
                </a:solidFill>
              </a:defRPr>
            </a:lvl1pPr>
          </a:lstStyle>
          <a:p>
            <a:fld id="{1D8BD707-D9CF-40AE-B4C6-C98DA3205C09}" type="datetimeFigureOut">
              <a:rPr lang="en-US" smtClean="0"/>
              <a:pPr/>
              <a:t>1/14/2019</a:t>
            </a:fld>
            <a:endParaRPr lang="en-US"/>
          </a:p>
        </p:txBody>
      </p:sp>
      <p:sp>
        <p:nvSpPr>
          <p:cNvPr id="5" name="Footer Placeholder 4"/>
          <p:cNvSpPr>
            <a:spLocks noGrp="1"/>
          </p:cNvSpPr>
          <p:nvPr>
            <p:ph type="ftr" sz="quarter" idx="3"/>
          </p:nvPr>
        </p:nvSpPr>
        <p:spPr>
          <a:xfrm>
            <a:off x="14758592" y="30027871"/>
            <a:ext cx="13678694" cy="1724879"/>
          </a:xfrm>
          <a:prstGeom prst="rect">
            <a:avLst/>
          </a:prstGeom>
        </p:spPr>
        <p:txBody>
          <a:bodyPr vert="horz" lIns="483787" tIns="241893" rIns="483787" bIns="241893" rtlCol="0" anchor="ctr"/>
          <a:lstStyle>
            <a:lvl1pPr algn="ctr">
              <a:defRPr sz="6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57044" y="30027871"/>
            <a:ext cx="10079038" cy="1724879"/>
          </a:xfrm>
          <a:prstGeom prst="rect">
            <a:avLst/>
          </a:prstGeom>
        </p:spPr>
        <p:txBody>
          <a:bodyPr vert="horz" lIns="483787" tIns="241893" rIns="483787" bIns="241893" rtlCol="0" anchor="ctr"/>
          <a:lstStyle>
            <a:lvl1pPr algn="r">
              <a:defRPr sz="64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837878" rtl="0" eaLnBrk="1" latinLnBrk="0" hangingPunct="1">
        <a:spcBef>
          <a:spcPct val="0"/>
        </a:spcBef>
        <a:buNone/>
        <a:defRPr sz="23300" kern="1200">
          <a:solidFill>
            <a:schemeClr val="tx1"/>
          </a:solidFill>
          <a:latin typeface="+mj-lt"/>
          <a:ea typeface="+mj-ea"/>
          <a:cs typeface="+mj-cs"/>
        </a:defRPr>
      </a:lvl1pPr>
    </p:titleStyle>
    <p:bodyStyle>
      <a:lvl1pPr marL="1814205" indent="-1814205" algn="l" defTabSz="4837878" rtl="0" eaLnBrk="1" latinLnBrk="0" hangingPunct="1">
        <a:spcBef>
          <a:spcPct val="20000"/>
        </a:spcBef>
        <a:buFont typeface="Arial" pitchFamily="34" charset="0"/>
        <a:buChar char="•"/>
        <a:defRPr sz="16800" kern="1200">
          <a:solidFill>
            <a:schemeClr val="tx1"/>
          </a:solidFill>
          <a:latin typeface="+mn-lt"/>
          <a:ea typeface="+mn-ea"/>
          <a:cs typeface="+mn-cs"/>
        </a:defRPr>
      </a:lvl1pPr>
      <a:lvl2pPr marL="3930777" indent="-1511837" algn="l" defTabSz="4837878" rtl="0" eaLnBrk="1" latinLnBrk="0" hangingPunct="1">
        <a:spcBef>
          <a:spcPct val="20000"/>
        </a:spcBef>
        <a:buFont typeface="Arial" pitchFamily="34" charset="0"/>
        <a:buChar char="–"/>
        <a:defRPr sz="14800" kern="1200">
          <a:solidFill>
            <a:schemeClr val="tx1"/>
          </a:solidFill>
          <a:latin typeface="+mn-lt"/>
          <a:ea typeface="+mn-ea"/>
          <a:cs typeface="+mn-cs"/>
        </a:defRPr>
      </a:lvl2pPr>
      <a:lvl3pPr marL="6047348" indent="-1209470" algn="l" defTabSz="4837878" rtl="0" eaLnBrk="1" latinLnBrk="0" hangingPunct="1">
        <a:spcBef>
          <a:spcPct val="20000"/>
        </a:spcBef>
        <a:buFont typeface="Arial" pitchFamily="34" charset="0"/>
        <a:buChar char="•"/>
        <a:defRPr sz="12600" kern="1200">
          <a:solidFill>
            <a:schemeClr val="tx1"/>
          </a:solidFill>
          <a:latin typeface="+mn-lt"/>
          <a:ea typeface="+mn-ea"/>
          <a:cs typeface="+mn-cs"/>
        </a:defRPr>
      </a:lvl3pPr>
      <a:lvl4pPr marL="8466287" indent="-1209470" algn="l" defTabSz="4837878" rtl="0" eaLnBrk="1" latinLnBrk="0" hangingPunct="1">
        <a:spcBef>
          <a:spcPct val="20000"/>
        </a:spcBef>
        <a:buFont typeface="Arial" pitchFamily="34" charset="0"/>
        <a:buChar char="–"/>
        <a:defRPr sz="10600" kern="1200">
          <a:solidFill>
            <a:schemeClr val="tx1"/>
          </a:solidFill>
          <a:latin typeface="+mn-lt"/>
          <a:ea typeface="+mn-ea"/>
          <a:cs typeface="+mn-cs"/>
        </a:defRPr>
      </a:lvl4pPr>
      <a:lvl5pPr marL="10885228" indent="-1209470" algn="l" defTabSz="4837878" rtl="0" eaLnBrk="1" latinLnBrk="0" hangingPunct="1">
        <a:spcBef>
          <a:spcPct val="20000"/>
        </a:spcBef>
        <a:buFont typeface="Arial" pitchFamily="34" charset="0"/>
        <a:buChar char="»"/>
        <a:defRPr sz="10600" kern="1200">
          <a:solidFill>
            <a:schemeClr val="tx1"/>
          </a:solidFill>
          <a:latin typeface="+mn-lt"/>
          <a:ea typeface="+mn-ea"/>
          <a:cs typeface="+mn-cs"/>
        </a:defRPr>
      </a:lvl5pPr>
      <a:lvl6pPr marL="13304167" indent="-1209470" algn="l" defTabSz="4837878" rtl="0" eaLnBrk="1" latinLnBrk="0" hangingPunct="1">
        <a:spcBef>
          <a:spcPct val="20000"/>
        </a:spcBef>
        <a:buFont typeface="Arial" pitchFamily="34" charset="0"/>
        <a:buChar char="•"/>
        <a:defRPr sz="10600" kern="1200">
          <a:solidFill>
            <a:schemeClr val="tx1"/>
          </a:solidFill>
          <a:latin typeface="+mn-lt"/>
          <a:ea typeface="+mn-ea"/>
          <a:cs typeface="+mn-cs"/>
        </a:defRPr>
      </a:lvl6pPr>
      <a:lvl7pPr marL="15723106" indent="-1209470" algn="l" defTabSz="4837878" rtl="0" eaLnBrk="1" latinLnBrk="0" hangingPunct="1">
        <a:spcBef>
          <a:spcPct val="20000"/>
        </a:spcBef>
        <a:buFont typeface="Arial" pitchFamily="34" charset="0"/>
        <a:buChar char="•"/>
        <a:defRPr sz="10600" kern="1200">
          <a:solidFill>
            <a:schemeClr val="tx1"/>
          </a:solidFill>
          <a:latin typeface="+mn-lt"/>
          <a:ea typeface="+mn-ea"/>
          <a:cs typeface="+mn-cs"/>
        </a:defRPr>
      </a:lvl7pPr>
      <a:lvl8pPr marL="18142045" indent="-1209470" algn="l" defTabSz="4837878" rtl="0" eaLnBrk="1" latinLnBrk="0" hangingPunct="1">
        <a:spcBef>
          <a:spcPct val="20000"/>
        </a:spcBef>
        <a:buFont typeface="Arial" pitchFamily="34" charset="0"/>
        <a:buChar char="•"/>
        <a:defRPr sz="10600" kern="1200">
          <a:solidFill>
            <a:schemeClr val="tx1"/>
          </a:solidFill>
          <a:latin typeface="+mn-lt"/>
          <a:ea typeface="+mn-ea"/>
          <a:cs typeface="+mn-cs"/>
        </a:defRPr>
      </a:lvl8pPr>
      <a:lvl9pPr marL="20560984" indent="-1209470" algn="l" defTabSz="4837878" rtl="0" eaLnBrk="1" latinLnBrk="0" hangingPunct="1">
        <a:spcBef>
          <a:spcPct val="20000"/>
        </a:spcBef>
        <a:buFont typeface="Arial" pitchFamily="34" charset="0"/>
        <a:buChar char="•"/>
        <a:defRPr sz="10600" kern="1200">
          <a:solidFill>
            <a:schemeClr val="tx1"/>
          </a:solidFill>
          <a:latin typeface="+mn-lt"/>
          <a:ea typeface="+mn-ea"/>
          <a:cs typeface="+mn-cs"/>
        </a:defRPr>
      </a:lvl9pPr>
    </p:bodyStyle>
    <p:otherStyle>
      <a:defPPr>
        <a:defRPr lang="en-US"/>
      </a:defPPr>
      <a:lvl1pPr marL="0" algn="l" defTabSz="4837878" rtl="0" eaLnBrk="1" latinLnBrk="0" hangingPunct="1">
        <a:defRPr sz="9500" kern="1200">
          <a:solidFill>
            <a:schemeClr val="tx1"/>
          </a:solidFill>
          <a:latin typeface="+mn-lt"/>
          <a:ea typeface="+mn-ea"/>
          <a:cs typeface="+mn-cs"/>
        </a:defRPr>
      </a:lvl1pPr>
      <a:lvl2pPr marL="2418939" algn="l" defTabSz="4837878" rtl="0" eaLnBrk="1" latinLnBrk="0" hangingPunct="1">
        <a:defRPr sz="9500" kern="1200">
          <a:solidFill>
            <a:schemeClr val="tx1"/>
          </a:solidFill>
          <a:latin typeface="+mn-lt"/>
          <a:ea typeface="+mn-ea"/>
          <a:cs typeface="+mn-cs"/>
        </a:defRPr>
      </a:lvl2pPr>
      <a:lvl3pPr marL="4837878" algn="l" defTabSz="4837878" rtl="0" eaLnBrk="1" latinLnBrk="0" hangingPunct="1">
        <a:defRPr sz="9500" kern="1200">
          <a:solidFill>
            <a:schemeClr val="tx1"/>
          </a:solidFill>
          <a:latin typeface="+mn-lt"/>
          <a:ea typeface="+mn-ea"/>
          <a:cs typeface="+mn-cs"/>
        </a:defRPr>
      </a:lvl3pPr>
      <a:lvl4pPr marL="7256817" algn="l" defTabSz="4837878" rtl="0" eaLnBrk="1" latinLnBrk="0" hangingPunct="1">
        <a:defRPr sz="9500" kern="1200">
          <a:solidFill>
            <a:schemeClr val="tx1"/>
          </a:solidFill>
          <a:latin typeface="+mn-lt"/>
          <a:ea typeface="+mn-ea"/>
          <a:cs typeface="+mn-cs"/>
        </a:defRPr>
      </a:lvl4pPr>
      <a:lvl5pPr marL="9675756" algn="l" defTabSz="4837878" rtl="0" eaLnBrk="1" latinLnBrk="0" hangingPunct="1">
        <a:defRPr sz="9500" kern="1200">
          <a:solidFill>
            <a:schemeClr val="tx1"/>
          </a:solidFill>
          <a:latin typeface="+mn-lt"/>
          <a:ea typeface="+mn-ea"/>
          <a:cs typeface="+mn-cs"/>
        </a:defRPr>
      </a:lvl5pPr>
      <a:lvl6pPr marL="12094698" algn="l" defTabSz="4837878" rtl="0" eaLnBrk="1" latinLnBrk="0" hangingPunct="1">
        <a:defRPr sz="9500" kern="1200">
          <a:solidFill>
            <a:schemeClr val="tx1"/>
          </a:solidFill>
          <a:latin typeface="+mn-lt"/>
          <a:ea typeface="+mn-ea"/>
          <a:cs typeface="+mn-cs"/>
        </a:defRPr>
      </a:lvl6pPr>
      <a:lvl7pPr marL="14513637" algn="l" defTabSz="4837878" rtl="0" eaLnBrk="1" latinLnBrk="0" hangingPunct="1">
        <a:defRPr sz="9500" kern="1200">
          <a:solidFill>
            <a:schemeClr val="tx1"/>
          </a:solidFill>
          <a:latin typeface="+mn-lt"/>
          <a:ea typeface="+mn-ea"/>
          <a:cs typeface="+mn-cs"/>
        </a:defRPr>
      </a:lvl7pPr>
      <a:lvl8pPr marL="16932576" algn="l" defTabSz="4837878" rtl="0" eaLnBrk="1" latinLnBrk="0" hangingPunct="1">
        <a:defRPr sz="9500" kern="1200">
          <a:solidFill>
            <a:schemeClr val="tx1"/>
          </a:solidFill>
          <a:latin typeface="+mn-lt"/>
          <a:ea typeface="+mn-ea"/>
          <a:cs typeface="+mn-cs"/>
        </a:defRPr>
      </a:lvl8pPr>
      <a:lvl9pPr marL="19351515" algn="l" defTabSz="4837878" rtl="0" eaLnBrk="1" latinLnBrk="0" hangingPunct="1">
        <a:defRPr sz="9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1026" name="Picture 2" descr="C:\Users\Hibba\Desktop\81853923-abstract-color-pastel-background-a-soft-sky-with-cloud-background-in-pastel-colo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62990"/>
            <a:ext cx="43195875" cy="32397700"/>
          </a:xfrm>
          <a:prstGeom prst="rect">
            <a:avLst/>
          </a:prstGeom>
          <a:noFill/>
          <a:ln>
            <a:solidFill>
              <a:srgbClr val="FFD2EE"/>
            </a:solidFill>
          </a:ln>
          <a:extLst>
            <a:ext uri="{909E8E84-426E-40DD-AFC4-6F175D3DCCD1}">
              <a14:hiddenFill xmlns:a14="http://schemas.microsoft.com/office/drawing/2010/main">
                <a:solidFill>
                  <a:srgbClr val="FFFFFF"/>
                </a:solidFill>
              </a14:hiddenFill>
            </a:ext>
          </a:extLst>
        </p:spPr>
      </p:pic>
      <p:sp>
        <p:nvSpPr>
          <p:cNvPr id="5" name="Rectangle 4"/>
          <p:cNvSpPr/>
          <p:nvPr/>
        </p:nvSpPr>
        <p:spPr>
          <a:xfrm>
            <a:off x="1" y="-2950"/>
            <a:ext cx="43195875" cy="6325432"/>
          </a:xfrm>
          <a:prstGeom prst="rect">
            <a:avLst/>
          </a:prstGeom>
          <a:solidFill>
            <a:schemeClr val="accent5">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lIns="202668" tIns="101334" rIns="202668" bIns="101334" rtlCol="0" anchor="ctr"/>
          <a:lstStyle/>
          <a:p>
            <a:pPr algn="ctr"/>
            <a:endParaRPr lang="en-US" sz="13300" dirty="0">
              <a:solidFill>
                <a:schemeClr val="tx2">
                  <a:lumMod val="75000"/>
                </a:schemeClr>
              </a:solidFill>
            </a:endParaRPr>
          </a:p>
          <a:p>
            <a:pPr algn="ctr"/>
            <a:r>
              <a:rPr lang="en-US" sz="10000" dirty="0">
                <a:solidFill>
                  <a:schemeClr val="tx2">
                    <a:lumMod val="75000"/>
                  </a:schemeClr>
                </a:solidFill>
                <a:latin typeface="Arial" panose="020B0604020202020204" pitchFamily="34" charset="0"/>
                <a:cs typeface="Arial" panose="020B0604020202020204" pitchFamily="34" charset="0"/>
              </a:rPr>
              <a:t>No man's land! </a:t>
            </a:r>
            <a:r>
              <a:rPr lang="en-US" sz="10000" dirty="0" smtClean="0">
                <a:solidFill>
                  <a:schemeClr val="tx2">
                    <a:lumMod val="75000"/>
                  </a:schemeClr>
                </a:solidFill>
                <a:latin typeface="Arial" panose="020B0604020202020204" pitchFamily="34" charset="0"/>
                <a:cs typeface="Arial" panose="020B0604020202020204" pitchFamily="34" charset="0"/>
              </a:rPr>
              <a:t>Why do </a:t>
            </a:r>
            <a:r>
              <a:rPr lang="en-US" sz="10000" dirty="0">
                <a:solidFill>
                  <a:schemeClr val="tx2">
                    <a:lumMod val="75000"/>
                  </a:schemeClr>
                </a:solidFill>
                <a:latin typeface="Arial" panose="020B0604020202020204" pitchFamily="34" charset="0"/>
                <a:cs typeface="Arial" panose="020B0604020202020204" pitchFamily="34" charset="0"/>
              </a:rPr>
              <a:t>Men Die Younger than Women?</a:t>
            </a:r>
          </a:p>
          <a:p>
            <a:pPr algn="ctr"/>
            <a:r>
              <a:rPr lang="en-US" sz="7200" dirty="0" err="1">
                <a:solidFill>
                  <a:schemeClr val="tx2">
                    <a:lumMod val="75000"/>
                  </a:schemeClr>
                </a:solidFill>
                <a:latin typeface="Arial" panose="020B0604020202020204" pitchFamily="34" charset="0"/>
                <a:cs typeface="Arial" panose="020B0604020202020204" pitchFamily="34" charset="0"/>
              </a:rPr>
              <a:t>Hibba</a:t>
            </a:r>
            <a:r>
              <a:rPr lang="en-US" sz="7200" dirty="0">
                <a:solidFill>
                  <a:schemeClr val="tx2">
                    <a:lumMod val="75000"/>
                  </a:schemeClr>
                </a:solidFill>
                <a:latin typeface="Arial" panose="020B0604020202020204" pitchFamily="34" charset="0"/>
                <a:cs typeface="Arial" panose="020B0604020202020204" pitchFamily="34" charset="0"/>
              </a:rPr>
              <a:t> Hassan </a:t>
            </a:r>
            <a:r>
              <a:rPr lang="en-US" sz="7200" dirty="0" smtClean="0">
                <a:solidFill>
                  <a:schemeClr val="tx2">
                    <a:lumMod val="75000"/>
                  </a:schemeClr>
                </a:solidFill>
                <a:latin typeface="Arial" panose="020B0604020202020204" pitchFamily="34" charset="0"/>
                <a:cs typeface="Arial" panose="020B0604020202020204" pitchFamily="34" charset="0"/>
              </a:rPr>
              <a:t>Ali</a:t>
            </a:r>
            <a:endParaRPr lang="en-US" sz="7200" dirty="0" smtClean="0">
              <a:solidFill>
                <a:schemeClr val="tx2">
                  <a:lumMod val="75000"/>
                </a:schemeClr>
              </a:solidFill>
              <a:latin typeface="Arial" panose="020B0604020202020204" pitchFamily="34" charset="0"/>
              <a:cs typeface="Arial" panose="020B0604020202020204" pitchFamily="34" charset="0"/>
            </a:endParaRPr>
          </a:p>
          <a:p>
            <a:pPr algn="ctr"/>
            <a:r>
              <a:rPr lang="en-US" sz="6600" dirty="0" smtClean="0">
                <a:solidFill>
                  <a:schemeClr val="tx2">
                    <a:lumMod val="75000"/>
                  </a:schemeClr>
                </a:solidFill>
                <a:latin typeface="Arial" panose="020B0604020202020204" pitchFamily="34" charset="0"/>
                <a:cs typeface="Arial" panose="020B0604020202020204" pitchFamily="34" charset="0"/>
              </a:rPr>
              <a:t>3</a:t>
            </a:r>
            <a:r>
              <a:rPr lang="en-US" sz="6600" spc="-112" baseline="30000" dirty="0" smtClean="0">
                <a:solidFill>
                  <a:schemeClr val="tx2">
                    <a:lumMod val="75000"/>
                  </a:schemeClr>
                </a:solidFill>
                <a:latin typeface="Arial"/>
                <a:cs typeface="Arial"/>
              </a:rPr>
              <a:t>rd</a:t>
            </a:r>
            <a:r>
              <a:rPr lang="en-US" sz="6600" dirty="0">
                <a:solidFill>
                  <a:schemeClr val="tx2">
                    <a:lumMod val="75000"/>
                  </a:schemeClr>
                </a:solidFill>
                <a:latin typeface="Arial" panose="020B0604020202020204" pitchFamily="34" charset="0"/>
                <a:cs typeface="Arial" panose="020B0604020202020204" pitchFamily="34" charset="0"/>
              </a:rPr>
              <a:t> </a:t>
            </a:r>
            <a:r>
              <a:rPr lang="en-US" sz="6600" dirty="0" smtClean="0">
                <a:solidFill>
                  <a:schemeClr val="tx2">
                    <a:lumMod val="75000"/>
                  </a:schemeClr>
                </a:solidFill>
                <a:latin typeface="Arial" panose="020B0604020202020204" pitchFamily="34" charset="0"/>
                <a:cs typeface="Arial" panose="020B0604020202020204" pitchFamily="34" charset="0"/>
              </a:rPr>
              <a:t>Year of Basic </a:t>
            </a:r>
            <a:r>
              <a:rPr lang="en-US" sz="6600" dirty="0">
                <a:solidFill>
                  <a:schemeClr val="tx2">
                    <a:lumMod val="75000"/>
                  </a:schemeClr>
                </a:solidFill>
                <a:latin typeface="Arial" panose="020B0604020202020204" pitchFamily="34" charset="0"/>
                <a:cs typeface="Arial" panose="020B0604020202020204" pitchFamily="34" charset="0"/>
              </a:rPr>
              <a:t>Medical </a:t>
            </a:r>
            <a:r>
              <a:rPr lang="en-US" sz="6600" dirty="0" smtClean="0">
                <a:solidFill>
                  <a:schemeClr val="tx2">
                    <a:lumMod val="75000"/>
                  </a:schemeClr>
                </a:solidFill>
                <a:latin typeface="Arial" panose="020B0604020202020204" pitchFamily="34" charset="0"/>
                <a:cs typeface="Arial" panose="020B0604020202020204" pitchFamily="34" charset="0"/>
              </a:rPr>
              <a:t>Science</a:t>
            </a:r>
          </a:p>
          <a:p>
            <a:pPr algn="ctr"/>
            <a:r>
              <a:rPr lang="en-US" sz="6000" dirty="0">
                <a:solidFill>
                  <a:schemeClr val="tx2">
                    <a:lumMod val="75000"/>
                  </a:schemeClr>
                </a:solidFill>
                <a:latin typeface="Arial" panose="020B0604020202020204" pitchFamily="34" charset="0"/>
                <a:cs typeface="Arial" panose="020B0604020202020204" pitchFamily="34" charset="0"/>
              </a:rPr>
              <a:t>Libyan International Medical University </a:t>
            </a:r>
          </a:p>
          <a:p>
            <a:pPr algn="ctr"/>
            <a:endParaRPr lang="en-US" dirty="0">
              <a:solidFill>
                <a:srgbClr val="FF0000"/>
              </a:solidFill>
              <a:latin typeface="Arial" panose="020B0604020202020204" pitchFamily="34" charset="0"/>
              <a:cs typeface="Arial" panose="020B0604020202020204" pitchFamily="34"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6205" y="1653233"/>
            <a:ext cx="4725916" cy="3672410"/>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15761" y="1653233"/>
            <a:ext cx="4831885" cy="3672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1842584" y="6322482"/>
            <a:ext cx="409359" cy="1666586"/>
          </a:xfrm>
          <a:prstGeom prst="rect">
            <a:avLst/>
          </a:prstGeom>
          <a:noFill/>
        </p:spPr>
        <p:txBody>
          <a:bodyPr wrap="none" lIns="202668" tIns="101334" rIns="202668" bIns="101334" rtlCol="0">
            <a:spAutoFit/>
          </a:bodyPr>
          <a:lstStyle/>
          <a:p>
            <a:endParaRPr lang="en-US" dirty="0"/>
          </a:p>
        </p:txBody>
      </p:sp>
      <p:sp>
        <p:nvSpPr>
          <p:cNvPr id="9" name="Rounded Rectangle 17"/>
          <p:cNvSpPr/>
          <p:nvPr/>
        </p:nvSpPr>
        <p:spPr>
          <a:xfrm>
            <a:off x="982427" y="8998050"/>
            <a:ext cx="12694630" cy="6840759"/>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202668" tIns="101334" rIns="202668" bIns="101334" rtlCol="0" anchor="ctr"/>
          <a:lstStyle/>
          <a:p>
            <a:r>
              <a:rPr lang="en-US" sz="2800" dirty="0">
                <a:solidFill>
                  <a:schemeClr val="tx1"/>
                </a:solidFill>
                <a:latin typeface="Arial" panose="020B0604020202020204" pitchFamily="34" charset="0"/>
                <a:cs typeface="Arial" panose="020B0604020202020204" pitchFamily="34" charset="0"/>
              </a:rPr>
              <a:t>Men have shorter life expectancies than women in most nations around the world. Gender is an important factor determining the source of health information used. Women are more likely to seek advice from peers, magazines, books, and the television than men. There are also differences in how men from different socioeconomic groups access and respond to </a:t>
            </a:r>
            <a:r>
              <a:rPr lang="en-US" sz="2800" dirty="0" smtClean="0">
                <a:solidFill>
                  <a:schemeClr val="tx1"/>
                </a:solidFill>
                <a:latin typeface="Arial" panose="020B0604020202020204" pitchFamily="34" charset="0"/>
                <a:cs typeface="Arial" panose="020B0604020202020204" pitchFamily="34" charset="0"/>
              </a:rPr>
              <a:t>information.</a:t>
            </a:r>
            <a:r>
              <a:rPr lang="en-US" sz="2800" baseline="30000" dirty="0" smtClean="0">
                <a:solidFill>
                  <a:schemeClr val="tx1"/>
                </a:solidFill>
                <a:latin typeface="Arial" panose="020B0604020202020204" pitchFamily="34" charset="0"/>
                <a:cs typeface="Arial" panose="020B0604020202020204" pitchFamily="34" charset="0"/>
              </a:rPr>
              <a:t>(1)</a:t>
            </a:r>
            <a:r>
              <a:rPr lang="en-US" sz="2800" dirty="0" smtClean="0">
                <a:solidFill>
                  <a:schemeClr val="tx1"/>
                </a:solidFill>
                <a:latin typeface="Arial" panose="020B0604020202020204" pitchFamily="34" charset="0"/>
                <a:cs typeface="Arial" panose="020B0604020202020204" pitchFamily="34" charset="0"/>
              </a:rPr>
              <a:t> </a:t>
            </a:r>
            <a:r>
              <a:rPr lang="en-US" sz="2800" dirty="0" smtClean="0">
                <a:solidFill>
                  <a:schemeClr val="tx1"/>
                </a:solidFill>
                <a:latin typeface="Arial" panose="020B0604020202020204" pitchFamily="34" charset="0"/>
                <a:cs typeface="Arial" panose="020B0604020202020204" pitchFamily="34" charset="0"/>
              </a:rPr>
              <a:t>United States </a:t>
            </a:r>
            <a:r>
              <a:rPr lang="en-US" sz="2800" dirty="0">
                <a:solidFill>
                  <a:schemeClr val="tx1"/>
                </a:solidFill>
                <a:latin typeface="Arial" panose="020B0604020202020204" pitchFamily="34" charset="0"/>
                <a:cs typeface="Arial" panose="020B0604020202020204" pitchFamily="34" charset="0"/>
              </a:rPr>
              <a:t>research shows that men with health problems are more likely than women to have had no recent contact with a doctor regardless of income or </a:t>
            </a:r>
            <a:r>
              <a:rPr lang="en-US" sz="2800" dirty="0" smtClean="0">
                <a:solidFill>
                  <a:schemeClr val="tx1"/>
                </a:solidFill>
                <a:latin typeface="Arial" panose="020B0604020202020204" pitchFamily="34" charset="0"/>
                <a:cs typeface="Arial" panose="020B0604020202020204" pitchFamily="34" charset="0"/>
              </a:rPr>
              <a:t>ethnicity. This </a:t>
            </a:r>
            <a:r>
              <a:rPr lang="en-US" sz="2800" dirty="0">
                <a:solidFill>
                  <a:schemeClr val="tx1"/>
                </a:solidFill>
                <a:latin typeface="Arial" panose="020B0604020202020204" pitchFamily="34" charset="0"/>
                <a:cs typeface="Arial" panose="020B0604020202020204" pitchFamily="34" charset="0"/>
              </a:rPr>
              <a:t>reluctance means that men often do not seek help until a disease has </a:t>
            </a:r>
            <a:r>
              <a:rPr lang="en-US" sz="2800" dirty="0" smtClean="0">
                <a:solidFill>
                  <a:schemeClr val="tx1"/>
                </a:solidFill>
                <a:latin typeface="Arial" panose="020B0604020202020204" pitchFamily="34" charset="0"/>
                <a:cs typeface="Arial" panose="020B0604020202020204" pitchFamily="34" charset="0"/>
              </a:rPr>
              <a:t>progressed or lack of awareness may also contribute to late diagnosis and </a:t>
            </a:r>
            <a:r>
              <a:rPr lang="en-US" sz="2800" dirty="0">
                <a:solidFill>
                  <a:schemeClr val="tx1"/>
                </a:solidFill>
                <a:latin typeface="Arial" panose="020B0604020202020204" pitchFamily="34" charset="0"/>
                <a:cs typeface="Arial" panose="020B0604020202020204" pitchFamily="34" charset="0"/>
              </a:rPr>
              <a:t>can have serious consequences. </a:t>
            </a:r>
            <a:r>
              <a:rPr lang="en-US" sz="2800" dirty="0" smtClean="0">
                <a:solidFill>
                  <a:schemeClr val="tx1"/>
                </a:solidFill>
                <a:latin typeface="Arial" panose="020B0604020202020204" pitchFamily="34" charset="0"/>
                <a:cs typeface="Arial" panose="020B0604020202020204" pitchFamily="34" charset="0"/>
              </a:rPr>
              <a:t>The effects of heart disease, the greatest cause of early male death. The incidence of these disease could also be reduced by better knowledge of risk factors such as male obesity. Here </a:t>
            </a:r>
            <a:r>
              <a:rPr lang="en-US" sz="2800" dirty="0">
                <a:solidFill>
                  <a:schemeClr val="tx1"/>
                </a:solidFill>
                <a:latin typeface="Arial" panose="020B0604020202020204" pitchFamily="34" charset="0"/>
                <a:cs typeface="Arial" panose="020B0604020202020204" pitchFamily="34" charset="0"/>
              </a:rPr>
              <a:t>the question is </a:t>
            </a:r>
            <a:r>
              <a:rPr lang="en-US" sz="2800" dirty="0" smtClean="0">
                <a:solidFill>
                  <a:schemeClr val="tx1"/>
                </a:solidFill>
                <a:latin typeface="Arial" panose="020B0604020202020204" pitchFamily="34" charset="0"/>
                <a:cs typeface="Arial" panose="020B0604020202020204" pitchFamily="34" charset="0"/>
              </a:rPr>
              <a:t>how would </a:t>
            </a:r>
            <a:r>
              <a:rPr lang="en-US" sz="2800" dirty="0">
                <a:solidFill>
                  <a:schemeClr val="tx1"/>
                </a:solidFill>
                <a:latin typeface="Arial" panose="020B0604020202020204" pitchFamily="34" charset="0"/>
                <a:cs typeface="Arial" panose="020B0604020202020204" pitchFamily="34" charset="0"/>
              </a:rPr>
              <a:t>we equal the gender gap in </a:t>
            </a:r>
            <a:r>
              <a:rPr lang="en-US" sz="2800" dirty="0" smtClean="0">
                <a:solidFill>
                  <a:schemeClr val="tx1"/>
                </a:solidFill>
                <a:latin typeface="Arial" panose="020B0604020202020204" pitchFamily="34" charset="0"/>
                <a:cs typeface="Arial" panose="020B0604020202020204" pitchFamily="34" charset="0"/>
              </a:rPr>
              <a:t>mortality.</a:t>
            </a:r>
            <a:r>
              <a:rPr lang="en-US" sz="2800" baseline="30000" dirty="0" smtClean="0">
                <a:solidFill>
                  <a:prstClr val="black"/>
                </a:solidFill>
                <a:latin typeface="Arial" panose="020B0604020202020204" pitchFamily="34" charset="0"/>
                <a:cs typeface="Arial" panose="020B0604020202020204" pitchFamily="34" charset="0"/>
              </a:rPr>
              <a:t>(2)</a:t>
            </a:r>
            <a:endParaRPr lang="en-US" sz="2800" dirty="0">
              <a:solidFill>
                <a:schemeClr val="tx1"/>
              </a:solidFill>
              <a:latin typeface="Arial" panose="020B0604020202020204" pitchFamily="34" charset="0"/>
              <a:cs typeface="Arial" panose="020B0604020202020204" pitchFamily="34" charset="0"/>
            </a:endParaRPr>
          </a:p>
        </p:txBody>
      </p:sp>
      <p:sp>
        <p:nvSpPr>
          <p:cNvPr id="10" name="Rounded Rectangle 18"/>
          <p:cNvSpPr/>
          <p:nvPr/>
        </p:nvSpPr>
        <p:spPr>
          <a:xfrm>
            <a:off x="1147969" y="18071058"/>
            <a:ext cx="12673104" cy="522435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202668" tIns="101334" rIns="202668" bIns="101334" rtlCol="0" anchor="ctr"/>
          <a:lstStyle/>
          <a:p>
            <a:r>
              <a:rPr lang="en-US" sz="2800" dirty="0">
                <a:solidFill>
                  <a:schemeClr val="tx1"/>
                </a:solidFill>
                <a:latin typeface="Arial" pitchFamily="34" charset="0"/>
                <a:cs typeface="Arial" pitchFamily="34" charset="0"/>
              </a:rPr>
              <a:t>The first study examines the </a:t>
            </a:r>
            <a:r>
              <a:rPr lang="en-US" sz="2800" dirty="0" smtClean="0">
                <a:solidFill>
                  <a:schemeClr val="tx1"/>
                </a:solidFill>
                <a:latin typeface="Arial" pitchFamily="34" charset="0"/>
                <a:cs typeface="Arial" pitchFamily="34" charset="0"/>
              </a:rPr>
              <a:t>overview of mortality gap between both gender, </a:t>
            </a:r>
            <a:r>
              <a:rPr lang="en-US" sz="2800" dirty="0">
                <a:solidFill>
                  <a:schemeClr val="tx1"/>
                </a:solidFill>
                <a:latin typeface="Arial" pitchFamily="34" charset="0"/>
                <a:cs typeface="Arial" pitchFamily="34" charset="0"/>
              </a:rPr>
              <a:t>primarily in the </a:t>
            </a:r>
            <a:r>
              <a:rPr lang="en-US" sz="2800" dirty="0" smtClean="0">
                <a:solidFill>
                  <a:schemeClr val="tx1"/>
                </a:solidFill>
                <a:latin typeface="Arial" pitchFamily="34" charset="0"/>
                <a:cs typeface="Arial" pitchFamily="34" charset="0"/>
              </a:rPr>
              <a:t>United States from 1975 </a:t>
            </a:r>
            <a:r>
              <a:rPr lang="en-US" sz="2800" dirty="0">
                <a:solidFill>
                  <a:schemeClr val="tx1"/>
                </a:solidFill>
                <a:latin typeface="Arial" pitchFamily="34" charset="0"/>
                <a:cs typeface="Arial" pitchFamily="34" charset="0"/>
              </a:rPr>
              <a:t>to 2003</a:t>
            </a:r>
            <a:r>
              <a:rPr lang="en-US" sz="2800" dirty="0" smtClean="0">
                <a:solidFill>
                  <a:schemeClr val="tx1"/>
                </a:solidFill>
                <a:latin typeface="Arial" pitchFamily="34" charset="0"/>
                <a:cs typeface="Arial" pitchFamily="34" charset="0"/>
              </a:rPr>
              <a:t>.</a:t>
            </a:r>
            <a:r>
              <a:rPr lang="en-US" sz="2800" baseline="30000" dirty="0" smtClean="0">
                <a:solidFill>
                  <a:prstClr val="black"/>
                </a:solidFill>
                <a:latin typeface="Arial" panose="020B0604020202020204" pitchFamily="34" charset="0"/>
                <a:cs typeface="Arial" panose="020B0604020202020204" pitchFamily="34" charset="0"/>
              </a:rPr>
              <a:t>(2)</a:t>
            </a:r>
            <a:r>
              <a:rPr lang="en-US" sz="2800" dirty="0" smtClean="0">
                <a:solidFill>
                  <a:schemeClr val="tx1"/>
                </a:solidFill>
                <a:latin typeface="Arial" pitchFamily="34" charset="0"/>
                <a:cs typeface="Arial" pitchFamily="34" charset="0"/>
              </a:rPr>
              <a:t> The </a:t>
            </a:r>
            <a:r>
              <a:rPr lang="en-US" sz="2800" dirty="0">
                <a:solidFill>
                  <a:schemeClr val="tx1"/>
                </a:solidFill>
                <a:latin typeface="Arial" pitchFamily="34" charset="0"/>
                <a:cs typeface="Arial" pitchFamily="34" charset="0"/>
              </a:rPr>
              <a:t>second study compared incidence of myocardial infarction between both genders </a:t>
            </a:r>
            <a:r>
              <a:rPr lang="en-US" sz="2800" dirty="0" smtClean="0">
                <a:solidFill>
                  <a:schemeClr val="tx1"/>
                </a:solidFill>
                <a:latin typeface="Arial" pitchFamily="34" charset="0"/>
                <a:cs typeface="Arial" pitchFamily="34" charset="0"/>
              </a:rPr>
              <a:t>during </a:t>
            </a:r>
            <a:r>
              <a:rPr lang="en-US" sz="2800" dirty="0" smtClean="0">
                <a:solidFill>
                  <a:schemeClr val="tx1"/>
                </a:solidFill>
                <a:latin typeface="Arial" pitchFamily="34" charset="0"/>
                <a:cs typeface="Arial" pitchFamily="34" charset="0"/>
              </a:rPr>
              <a:t>1979  through </a:t>
            </a:r>
            <a:r>
              <a:rPr lang="en-US" sz="2800" dirty="0">
                <a:solidFill>
                  <a:schemeClr val="tx1"/>
                </a:solidFill>
                <a:latin typeface="Arial" pitchFamily="34" charset="0"/>
                <a:cs typeface="Arial" pitchFamily="34" charset="0"/>
              </a:rPr>
              <a:t>2012 in Norway</a:t>
            </a:r>
            <a:r>
              <a:rPr lang="en-US" sz="2800" dirty="0" smtClean="0">
                <a:solidFill>
                  <a:schemeClr val="tx1"/>
                </a:solidFill>
                <a:latin typeface="Arial" pitchFamily="34" charset="0"/>
                <a:cs typeface="Arial" pitchFamily="34" charset="0"/>
              </a:rPr>
              <a:t>. Dates of diagnoses were assessed retrospectively by linking to information from the local hospital discharge register and th</a:t>
            </a:r>
            <a:r>
              <a:rPr lang="en-US" sz="2800" dirty="0" smtClean="0">
                <a:solidFill>
                  <a:schemeClr val="tx1"/>
                </a:solidFill>
                <a:latin typeface="Arial" pitchFamily="34" charset="0"/>
                <a:cs typeface="Arial" pitchFamily="34" charset="0"/>
              </a:rPr>
              <a:t>e nation cause of death registry.</a:t>
            </a:r>
            <a:r>
              <a:rPr lang="en-US" sz="2800" baseline="30000" dirty="0" smtClean="0">
                <a:solidFill>
                  <a:prstClr val="black"/>
                </a:solidFill>
                <a:latin typeface="Arial" panose="020B0604020202020204" pitchFamily="34" charset="0"/>
                <a:cs typeface="Arial" panose="020B0604020202020204" pitchFamily="34" charset="0"/>
              </a:rPr>
              <a:t>(4</a:t>
            </a:r>
            <a:r>
              <a:rPr lang="en-US" sz="2800" baseline="30000" dirty="0" smtClean="0">
                <a:solidFill>
                  <a:prstClr val="black"/>
                </a:solidFill>
                <a:latin typeface="Arial" panose="020B0604020202020204" pitchFamily="34" charset="0"/>
                <a:cs typeface="Arial" panose="020B0604020202020204" pitchFamily="34" charset="0"/>
              </a:rPr>
              <a:t>)</a:t>
            </a:r>
            <a:r>
              <a:rPr lang="en-US" sz="2800" dirty="0">
                <a:solidFill>
                  <a:schemeClr val="tx1"/>
                </a:solidFill>
                <a:latin typeface="Arial" pitchFamily="34" charset="0"/>
                <a:cs typeface="Arial" pitchFamily="34" charset="0"/>
              </a:rPr>
              <a:t> </a:t>
            </a:r>
            <a:r>
              <a:rPr lang="en-US" sz="2800" dirty="0" smtClean="0">
                <a:solidFill>
                  <a:schemeClr val="tx1"/>
                </a:solidFill>
                <a:latin typeface="Arial" pitchFamily="34" charset="0"/>
                <a:cs typeface="Arial" pitchFamily="34" charset="0"/>
              </a:rPr>
              <a:t>Lastly</a:t>
            </a:r>
            <a:r>
              <a:rPr lang="en-US" sz="2800" dirty="0">
                <a:solidFill>
                  <a:schemeClr val="tx1"/>
                </a:solidFill>
                <a:latin typeface="Arial" pitchFamily="34" charset="0"/>
                <a:cs typeface="Arial" pitchFamily="34" charset="0"/>
              </a:rPr>
              <a:t>, the third study was performed comparing the gender differences in Intracranial atherosclerotic disease in the </a:t>
            </a:r>
            <a:r>
              <a:rPr lang="en-US" sz="2800" dirty="0" smtClean="0">
                <a:solidFill>
                  <a:schemeClr val="tx1"/>
                </a:solidFill>
                <a:latin typeface="Arial" pitchFamily="34" charset="0"/>
                <a:cs typeface="Arial" pitchFamily="34" charset="0"/>
              </a:rPr>
              <a:t>United States  </a:t>
            </a:r>
            <a:r>
              <a:rPr lang="en-US" sz="2800" dirty="0">
                <a:solidFill>
                  <a:schemeClr val="tx1"/>
                </a:solidFill>
                <a:latin typeface="Arial" pitchFamily="34" charset="0"/>
                <a:cs typeface="Arial" pitchFamily="34" charset="0"/>
              </a:rPr>
              <a:t>between 2011 till </a:t>
            </a:r>
            <a:r>
              <a:rPr lang="en-US" sz="2800" dirty="0" smtClean="0">
                <a:solidFill>
                  <a:schemeClr val="tx1"/>
                </a:solidFill>
                <a:latin typeface="Arial" pitchFamily="34" charset="0"/>
                <a:cs typeface="Arial" pitchFamily="34" charset="0"/>
              </a:rPr>
              <a:t>2015</a:t>
            </a:r>
            <a:r>
              <a:rPr lang="en-US" sz="2800" dirty="0" smtClean="0">
                <a:solidFill>
                  <a:schemeClr val="tx1"/>
                </a:solidFill>
                <a:latin typeface="Arial" pitchFamily="34" charset="0"/>
                <a:cs typeface="Arial" pitchFamily="34" charset="0"/>
              </a:rPr>
              <a:t>. </a:t>
            </a:r>
            <a:r>
              <a:rPr lang="en-US" sz="2800" dirty="0">
                <a:solidFill>
                  <a:schemeClr val="tx1"/>
                </a:solidFill>
                <a:latin typeface="Arial" pitchFamily="34" charset="0"/>
                <a:cs typeface="Arial" pitchFamily="34" charset="0"/>
              </a:rPr>
              <a:t>T</a:t>
            </a:r>
            <a:r>
              <a:rPr lang="en-US" sz="2800" dirty="0" smtClean="0">
                <a:solidFill>
                  <a:schemeClr val="tx1"/>
                </a:solidFill>
                <a:latin typeface="Arial" pitchFamily="34" charset="0"/>
                <a:cs typeface="Arial" pitchFamily="34" charset="0"/>
              </a:rPr>
              <a:t>he prevalence of </a:t>
            </a:r>
            <a:r>
              <a:rPr lang="en-US" sz="2800" dirty="0">
                <a:solidFill>
                  <a:prstClr val="black"/>
                </a:solidFill>
                <a:latin typeface="Arial" pitchFamily="34" charset="0"/>
                <a:cs typeface="Arial" pitchFamily="34" charset="0"/>
              </a:rPr>
              <a:t>Intracranial atherosclerotic disease  </a:t>
            </a:r>
            <a:r>
              <a:rPr lang="en-US" sz="2800" dirty="0" smtClean="0">
                <a:solidFill>
                  <a:prstClr val="black"/>
                </a:solidFill>
                <a:latin typeface="Arial" pitchFamily="34" charset="0"/>
                <a:cs typeface="Arial" pitchFamily="34" charset="0"/>
              </a:rPr>
              <a:t>was estimated in the overall population.</a:t>
            </a:r>
            <a:r>
              <a:rPr lang="en-US" sz="2800" baseline="30000" dirty="0" smtClean="0">
                <a:solidFill>
                  <a:prstClr val="black"/>
                </a:solidFill>
                <a:latin typeface="Arial" panose="020B0604020202020204" pitchFamily="34" charset="0"/>
                <a:cs typeface="Arial" panose="020B0604020202020204" pitchFamily="34" charset="0"/>
              </a:rPr>
              <a:t>(5</a:t>
            </a:r>
            <a:r>
              <a:rPr lang="en-US" sz="2800" baseline="30000" dirty="0" smtClean="0">
                <a:solidFill>
                  <a:prstClr val="black"/>
                </a:solidFill>
                <a:latin typeface="Arial" panose="020B0604020202020204" pitchFamily="34" charset="0"/>
                <a:cs typeface="Arial" panose="020B0604020202020204" pitchFamily="34" charset="0"/>
              </a:rPr>
              <a:t>)</a:t>
            </a:r>
            <a:endParaRPr lang="en-US" sz="2800" dirty="0">
              <a:solidFill>
                <a:schemeClr val="tx1"/>
              </a:solidFill>
              <a:latin typeface="Arial" pitchFamily="34" charset="0"/>
              <a:cs typeface="Arial" pitchFamily="34" charset="0"/>
            </a:endParaRPr>
          </a:p>
        </p:txBody>
      </p:sp>
      <p:sp>
        <p:nvSpPr>
          <p:cNvPr id="11" name="Rounded Rectangle 20"/>
          <p:cNvSpPr/>
          <p:nvPr/>
        </p:nvSpPr>
        <p:spPr>
          <a:xfrm>
            <a:off x="1147969" y="25487882"/>
            <a:ext cx="12673104" cy="6043363"/>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202668" tIns="101334" rIns="202668" bIns="101334" rtlCol="0" anchor="ctr"/>
          <a:lstStyle/>
          <a:p>
            <a:r>
              <a:rPr lang="en-US" sz="2800" dirty="0" smtClean="0">
                <a:solidFill>
                  <a:schemeClr val="tx1"/>
                </a:solidFill>
                <a:latin typeface="Arial" pitchFamily="34" charset="0"/>
                <a:cs typeface="Arial" pitchFamily="34" charset="0"/>
              </a:rPr>
              <a:t>In the first study, the average for women was 57% by age 65 and 67% by age 85, meaning, the lifespan is about 5 years longer for women than men in the </a:t>
            </a:r>
            <a:r>
              <a:rPr lang="en-US" sz="2800" dirty="0" smtClean="0">
                <a:solidFill>
                  <a:schemeClr val="tx1"/>
                </a:solidFill>
                <a:latin typeface="Arial" pitchFamily="34" charset="0"/>
                <a:cs typeface="Arial" pitchFamily="34" charset="0"/>
              </a:rPr>
              <a:t>United States.</a:t>
            </a:r>
            <a:r>
              <a:rPr lang="en-US" sz="2800" baseline="30000" dirty="0" smtClean="0">
                <a:solidFill>
                  <a:prstClr val="black"/>
                </a:solidFill>
                <a:latin typeface="Arial" panose="020B0604020202020204" pitchFamily="34" charset="0"/>
                <a:cs typeface="Arial" panose="020B0604020202020204" pitchFamily="34" charset="0"/>
              </a:rPr>
              <a:t>(</a:t>
            </a:r>
            <a:r>
              <a:rPr lang="en-US" sz="2800" baseline="30000" dirty="0" smtClean="0">
                <a:solidFill>
                  <a:prstClr val="black"/>
                </a:solidFill>
                <a:latin typeface="Arial" panose="020B0604020202020204" pitchFamily="34" charset="0"/>
                <a:cs typeface="Arial" panose="020B0604020202020204" pitchFamily="34" charset="0"/>
              </a:rPr>
              <a:t>2)</a:t>
            </a:r>
            <a:r>
              <a:rPr lang="en-US" sz="2800" dirty="0" smtClean="0">
                <a:solidFill>
                  <a:schemeClr val="tx1"/>
                </a:solidFill>
                <a:latin typeface="Arial" pitchFamily="34" charset="0"/>
                <a:cs typeface="Arial" pitchFamily="34" charset="0"/>
              </a:rPr>
              <a:t> In the second study, </a:t>
            </a:r>
            <a:r>
              <a:rPr lang="en-US" sz="2800" dirty="0" smtClean="0">
                <a:solidFill>
                  <a:schemeClr val="tx1"/>
                </a:solidFill>
                <a:latin typeface="Arial" pitchFamily="34" charset="0"/>
                <a:cs typeface="Arial" pitchFamily="34" charset="0"/>
              </a:rPr>
              <a:t>the</a:t>
            </a:r>
            <a:r>
              <a:rPr lang="en-US" sz="2800" dirty="0" smtClean="0">
                <a:solidFill>
                  <a:schemeClr val="tx1"/>
                </a:solidFill>
                <a:latin typeface="Arial" pitchFamily="34" charset="0"/>
                <a:cs typeface="Arial" pitchFamily="34" charset="0"/>
              </a:rPr>
              <a:t> </a:t>
            </a:r>
            <a:r>
              <a:rPr lang="en-US" sz="2800" dirty="0">
                <a:solidFill>
                  <a:schemeClr val="tx1"/>
                </a:solidFill>
                <a:latin typeface="Arial" pitchFamily="34" charset="0"/>
                <a:cs typeface="Arial" pitchFamily="34" charset="0"/>
              </a:rPr>
              <a:t>total of 2793 persons, 886 women and 1907 men, received a diagnosis of incident myocardial infarction during follow-up at ages 35 to 102 years in the period 1979 through </a:t>
            </a:r>
            <a:r>
              <a:rPr lang="en-US" sz="2800" dirty="0" smtClean="0">
                <a:solidFill>
                  <a:schemeClr val="tx1"/>
                </a:solidFill>
                <a:latin typeface="Arial" pitchFamily="34" charset="0"/>
                <a:cs typeface="Arial" pitchFamily="34" charset="0"/>
              </a:rPr>
              <a:t>2012</a:t>
            </a:r>
            <a:r>
              <a:rPr lang="en-US" sz="2800" dirty="0">
                <a:solidFill>
                  <a:schemeClr val="tx1"/>
                </a:solidFill>
                <a:latin typeface="Arial" pitchFamily="34" charset="0"/>
                <a:cs typeface="Arial" pitchFamily="34" charset="0"/>
              </a:rPr>
              <a:t> </a:t>
            </a:r>
            <a:r>
              <a:rPr lang="en-US" sz="2800" dirty="0" smtClean="0">
                <a:solidFill>
                  <a:schemeClr val="tx1"/>
                </a:solidFill>
                <a:latin typeface="Arial" pitchFamily="34" charset="0"/>
                <a:cs typeface="Arial" pitchFamily="34" charset="0"/>
              </a:rPr>
              <a:t>. </a:t>
            </a:r>
            <a:r>
              <a:rPr lang="en-US" sz="2800" dirty="0">
                <a:solidFill>
                  <a:schemeClr val="tx1"/>
                </a:solidFill>
                <a:latin typeface="Arial" pitchFamily="34" charset="0"/>
                <a:cs typeface="Arial" pitchFamily="34" charset="0"/>
              </a:rPr>
              <a:t>The adjusted risk curves were close to </a:t>
            </a:r>
            <a:r>
              <a:rPr lang="en-US" sz="2800" dirty="0" smtClean="0">
                <a:solidFill>
                  <a:schemeClr val="tx1"/>
                </a:solidFill>
                <a:latin typeface="Arial" pitchFamily="34" charset="0"/>
                <a:cs typeface="Arial" pitchFamily="34" charset="0"/>
              </a:rPr>
              <a:t>parallel, </a:t>
            </a:r>
            <a:r>
              <a:rPr lang="en-US" sz="2800" dirty="0">
                <a:solidFill>
                  <a:schemeClr val="tx1"/>
                </a:solidFill>
                <a:latin typeface="Arial" pitchFamily="34" charset="0"/>
                <a:cs typeface="Arial" pitchFamily="34" charset="0"/>
              </a:rPr>
              <a:t>before age 45 to 50 years and after age 70 years, but the distance between the curves was considerably smaller among the oldest </a:t>
            </a:r>
            <a:r>
              <a:rPr lang="en-US" sz="2800" dirty="0" smtClean="0">
                <a:solidFill>
                  <a:schemeClr val="tx1"/>
                </a:solidFill>
                <a:latin typeface="Arial" pitchFamily="34" charset="0"/>
                <a:cs typeface="Arial" pitchFamily="34" charset="0"/>
              </a:rPr>
              <a:t>(fig</a:t>
            </a:r>
            <a:r>
              <a:rPr lang="en-US" sz="2800" dirty="0" smtClean="0">
                <a:solidFill>
                  <a:schemeClr val="tx1"/>
                </a:solidFill>
                <a:latin typeface="Arial" pitchFamily="34" charset="0"/>
                <a:cs typeface="Arial" pitchFamily="34" charset="0"/>
              </a:rPr>
              <a:t>. 1).</a:t>
            </a:r>
            <a:r>
              <a:rPr lang="en-US" sz="2800" baseline="30000" dirty="0" smtClean="0">
                <a:solidFill>
                  <a:prstClr val="black"/>
                </a:solidFill>
                <a:latin typeface="Arial" panose="020B0604020202020204" pitchFamily="34" charset="0"/>
                <a:cs typeface="Arial" panose="020B0604020202020204" pitchFamily="34" charset="0"/>
              </a:rPr>
              <a:t>(4)</a:t>
            </a:r>
            <a:r>
              <a:rPr lang="en-US" sz="2800" dirty="0" smtClean="0">
                <a:solidFill>
                  <a:schemeClr val="tx1"/>
                </a:solidFill>
                <a:latin typeface="Arial" pitchFamily="34" charset="0"/>
                <a:cs typeface="Arial" pitchFamily="34" charset="0"/>
              </a:rPr>
              <a:t> Lastly, the third study observed 1752 patients diagnosed with intracranial atherosclerotic disease, in which 53% men and 47% </a:t>
            </a:r>
            <a:r>
              <a:rPr lang="en-US" sz="2800" dirty="0" smtClean="0">
                <a:solidFill>
                  <a:schemeClr val="tx1"/>
                </a:solidFill>
                <a:latin typeface="Arial" pitchFamily="34" charset="0"/>
                <a:cs typeface="Arial" pitchFamily="34" charset="0"/>
              </a:rPr>
              <a:t>women. Black </a:t>
            </a:r>
            <a:r>
              <a:rPr lang="en-US" sz="2800" dirty="0">
                <a:solidFill>
                  <a:schemeClr val="tx1"/>
                </a:solidFill>
                <a:latin typeface="Arial" pitchFamily="34" charset="0"/>
                <a:cs typeface="Arial" pitchFamily="34" charset="0"/>
              </a:rPr>
              <a:t>men also had the highest frequency of multiple plaques (22.4% of black men had &gt;3 plaques vs 12.1% for black women, 10.7% for white men, and 8.7% for white women </a:t>
            </a:r>
            <a:r>
              <a:rPr lang="en-US" sz="2800" dirty="0" smtClean="0">
                <a:solidFill>
                  <a:schemeClr val="tx1"/>
                </a:solidFill>
                <a:latin typeface="Arial" pitchFamily="34" charset="0"/>
                <a:cs typeface="Arial" pitchFamily="34" charset="0"/>
              </a:rPr>
              <a:t>(fig. 3).</a:t>
            </a:r>
            <a:r>
              <a:rPr lang="en-US" sz="2800" baseline="30000" dirty="0" smtClean="0">
                <a:solidFill>
                  <a:prstClr val="black"/>
                </a:solidFill>
                <a:latin typeface="Arial" panose="020B0604020202020204" pitchFamily="34" charset="0"/>
                <a:cs typeface="Arial" panose="020B0604020202020204" pitchFamily="34" charset="0"/>
              </a:rPr>
              <a:t>(</a:t>
            </a:r>
            <a:r>
              <a:rPr lang="en-US" sz="2800" baseline="30000" dirty="0">
                <a:solidFill>
                  <a:prstClr val="black"/>
                </a:solidFill>
                <a:latin typeface="Arial" panose="020B0604020202020204" pitchFamily="34" charset="0"/>
                <a:cs typeface="Arial" panose="020B0604020202020204" pitchFamily="34" charset="0"/>
              </a:rPr>
              <a:t>5)</a:t>
            </a:r>
            <a:endParaRPr lang="en-US" sz="1800" dirty="0">
              <a:solidFill>
                <a:schemeClr val="tx1"/>
              </a:solidFill>
              <a:latin typeface="Arial" pitchFamily="34" charset="0"/>
              <a:cs typeface="Arial" pitchFamily="34" charset="0"/>
            </a:endParaRPr>
          </a:p>
        </p:txBody>
      </p:sp>
      <p:sp>
        <p:nvSpPr>
          <p:cNvPr id="12" name="Rounded Rectangle 9"/>
          <p:cNvSpPr/>
          <p:nvPr/>
        </p:nvSpPr>
        <p:spPr>
          <a:xfrm>
            <a:off x="15233437" y="7455848"/>
            <a:ext cx="12729001" cy="744545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smtClean="0">
              <a:solidFill>
                <a:schemeClr val="tx1"/>
              </a:solidFill>
            </a:endParaRPr>
          </a:p>
          <a:p>
            <a:pPr algn="ctr"/>
            <a:endParaRPr lang="en-US" sz="2400" dirty="0">
              <a:solidFill>
                <a:schemeClr val="tx1"/>
              </a:solidFill>
            </a:endParaRPr>
          </a:p>
          <a:p>
            <a:pPr algn="ctr"/>
            <a:endParaRPr lang="en-US" sz="2400" dirty="0" smtClean="0">
              <a:solidFill>
                <a:schemeClr val="tx1"/>
              </a:solidFill>
            </a:endParaRPr>
          </a:p>
          <a:p>
            <a:pPr algn="ctr"/>
            <a:endParaRPr lang="en-US" sz="2400" dirty="0">
              <a:solidFill>
                <a:schemeClr val="tx1"/>
              </a:solidFill>
            </a:endParaRPr>
          </a:p>
          <a:p>
            <a:pPr algn="ctr"/>
            <a:endParaRPr lang="en-US" sz="2400" dirty="0" smtClean="0">
              <a:solidFill>
                <a:schemeClr val="tx1"/>
              </a:solidFill>
            </a:endParaRPr>
          </a:p>
          <a:p>
            <a:pPr algn="ctr"/>
            <a:endParaRPr lang="en-US" sz="2400" dirty="0">
              <a:solidFill>
                <a:schemeClr val="tx1"/>
              </a:solidFill>
            </a:endParaRPr>
          </a:p>
          <a:p>
            <a:pPr algn="ctr"/>
            <a:endParaRPr lang="en-US" sz="2400" dirty="0" smtClean="0">
              <a:solidFill>
                <a:schemeClr val="tx1"/>
              </a:solidFill>
            </a:endParaRPr>
          </a:p>
          <a:p>
            <a:pPr algn="ctr"/>
            <a:endParaRPr lang="en-US" sz="2400" dirty="0">
              <a:solidFill>
                <a:schemeClr val="tx1"/>
              </a:solidFill>
            </a:endParaRPr>
          </a:p>
          <a:p>
            <a:pPr algn="ctr"/>
            <a:endParaRPr lang="en-US" sz="2400" dirty="0" smtClean="0">
              <a:solidFill>
                <a:schemeClr val="tx1"/>
              </a:solidFill>
              <a:latin typeface="Arial" panose="020B0604020202020204" pitchFamily="34" charset="0"/>
              <a:cs typeface="Arial" panose="020B0604020202020204" pitchFamily="34" charset="0"/>
            </a:endParaRPr>
          </a:p>
          <a:p>
            <a:pPr algn="ctr"/>
            <a:endParaRPr lang="en-US" sz="2400" dirty="0" smtClean="0">
              <a:solidFill>
                <a:schemeClr val="tx1"/>
              </a:solidFill>
              <a:latin typeface="Arial" panose="020B0604020202020204" pitchFamily="34" charset="0"/>
              <a:cs typeface="Arial" panose="020B0604020202020204" pitchFamily="34" charset="0"/>
            </a:endParaRPr>
          </a:p>
          <a:p>
            <a:pPr algn="ctr"/>
            <a:endParaRPr lang="en-US" sz="2400" dirty="0" smtClean="0">
              <a:solidFill>
                <a:schemeClr val="tx1"/>
              </a:solidFill>
              <a:latin typeface="Arial" panose="020B0604020202020204" pitchFamily="34" charset="0"/>
              <a:cs typeface="Arial" panose="020B0604020202020204" pitchFamily="34" charset="0"/>
            </a:endParaRPr>
          </a:p>
          <a:p>
            <a:pPr algn="ctr"/>
            <a:endParaRPr lang="en-US" sz="2800" dirty="0" smtClean="0">
              <a:solidFill>
                <a:schemeClr val="tx1"/>
              </a:solidFill>
              <a:latin typeface="Arial" panose="020B0604020202020204" pitchFamily="34" charset="0"/>
              <a:cs typeface="Arial" panose="020B0604020202020204" pitchFamily="34" charset="0"/>
            </a:endParaRPr>
          </a:p>
          <a:p>
            <a:pPr algn="ctr"/>
            <a:endParaRPr lang="en-US" sz="2800" dirty="0" smtClean="0">
              <a:solidFill>
                <a:schemeClr val="tx1"/>
              </a:solidFill>
              <a:latin typeface="Arial" panose="020B0604020202020204" pitchFamily="34" charset="0"/>
              <a:cs typeface="Arial" panose="020B0604020202020204" pitchFamily="34" charset="0"/>
            </a:endParaRPr>
          </a:p>
          <a:p>
            <a:pPr algn="ctr"/>
            <a:endParaRPr lang="en-US" sz="2800" dirty="0">
              <a:solidFill>
                <a:schemeClr val="tx1"/>
              </a:solidFill>
              <a:latin typeface="Arial" panose="020B0604020202020204" pitchFamily="34" charset="0"/>
              <a:cs typeface="Arial" panose="020B0604020202020204" pitchFamily="34" charset="0"/>
            </a:endParaRPr>
          </a:p>
          <a:p>
            <a:pPr algn="ctr"/>
            <a:endParaRPr lang="en-US" sz="2800" dirty="0" smtClean="0">
              <a:solidFill>
                <a:schemeClr val="tx1"/>
              </a:solidFill>
              <a:latin typeface="Arial" panose="020B0604020202020204" pitchFamily="34" charset="0"/>
              <a:cs typeface="Arial" panose="020B0604020202020204" pitchFamily="34" charset="0"/>
            </a:endParaRPr>
          </a:p>
          <a:p>
            <a:pPr algn="ctr"/>
            <a:r>
              <a:rPr lang="en-US" sz="2800" dirty="0" smtClean="0">
                <a:solidFill>
                  <a:schemeClr val="tx1"/>
                </a:solidFill>
                <a:latin typeface="Arial" panose="020B0604020202020204" pitchFamily="34" charset="0"/>
                <a:cs typeface="Arial" panose="020B0604020202020204" pitchFamily="34" charset="0"/>
              </a:rPr>
              <a:t>Figure </a:t>
            </a:r>
            <a:r>
              <a:rPr lang="en-US" sz="2800" dirty="0" smtClean="0">
                <a:solidFill>
                  <a:schemeClr val="tx1"/>
                </a:solidFill>
                <a:latin typeface="Arial" panose="020B0604020202020204" pitchFamily="34" charset="0"/>
                <a:cs typeface="Arial" panose="020B0604020202020204" pitchFamily="34" charset="0"/>
              </a:rPr>
              <a:t>1. Incidence of myocardial infarction in both genders</a:t>
            </a:r>
            <a:r>
              <a:rPr lang="en-US" sz="3200" dirty="0" smtClean="0">
                <a:solidFill>
                  <a:schemeClr val="tx1"/>
                </a:solidFill>
                <a:latin typeface="Arial" panose="020B0604020202020204" pitchFamily="34" charset="0"/>
                <a:cs typeface="Arial" panose="020B0604020202020204" pitchFamily="34" charset="0"/>
              </a:rPr>
              <a:t>. </a:t>
            </a:r>
            <a:endParaRPr lang="en-US" sz="3200" dirty="0">
              <a:solidFill>
                <a:schemeClr val="tx1"/>
              </a:solidFill>
              <a:latin typeface="Arial" panose="020B0604020202020204" pitchFamily="34" charset="0"/>
              <a:cs typeface="Arial" panose="020B0604020202020204" pitchFamily="34" charset="0"/>
            </a:endParaRPr>
          </a:p>
        </p:txBody>
      </p:sp>
      <p:pic>
        <p:nvPicPr>
          <p:cNvPr id="1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701393" y="8555812"/>
            <a:ext cx="9677302" cy="505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ounded Rectangle 16"/>
          <p:cNvSpPr/>
          <p:nvPr/>
        </p:nvSpPr>
        <p:spPr>
          <a:xfrm>
            <a:off x="15138238" y="15541695"/>
            <a:ext cx="12877800" cy="7825729"/>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smtClean="0">
              <a:solidFill>
                <a:schemeClr val="tx1"/>
              </a:solidFill>
            </a:endParaRPr>
          </a:p>
          <a:p>
            <a:pPr algn="ctr"/>
            <a:endParaRPr lang="en-US" sz="2400" dirty="0">
              <a:solidFill>
                <a:schemeClr val="tx1"/>
              </a:solidFill>
            </a:endParaRPr>
          </a:p>
          <a:p>
            <a:pPr algn="ctr"/>
            <a:endParaRPr lang="en-US" sz="2400" dirty="0" smtClean="0">
              <a:solidFill>
                <a:schemeClr val="tx1"/>
              </a:solidFill>
            </a:endParaRPr>
          </a:p>
          <a:p>
            <a:pPr algn="ctr"/>
            <a:endParaRPr lang="en-US" sz="2400" dirty="0">
              <a:solidFill>
                <a:schemeClr val="tx1"/>
              </a:solidFill>
            </a:endParaRPr>
          </a:p>
          <a:p>
            <a:pPr algn="ctr"/>
            <a:endParaRPr lang="en-US" sz="2400" dirty="0" smtClean="0">
              <a:solidFill>
                <a:schemeClr val="tx1"/>
              </a:solidFill>
            </a:endParaRPr>
          </a:p>
          <a:p>
            <a:pPr algn="ctr"/>
            <a:endParaRPr lang="en-US" sz="2400" dirty="0">
              <a:solidFill>
                <a:schemeClr val="tx1"/>
              </a:solidFill>
            </a:endParaRPr>
          </a:p>
          <a:p>
            <a:pPr algn="ctr"/>
            <a:endParaRPr lang="en-US" sz="2400" dirty="0" smtClean="0">
              <a:solidFill>
                <a:schemeClr val="tx1"/>
              </a:solidFill>
            </a:endParaRPr>
          </a:p>
          <a:p>
            <a:pPr algn="ctr"/>
            <a:endParaRPr lang="en-US" sz="2400" dirty="0">
              <a:solidFill>
                <a:schemeClr val="tx1"/>
              </a:solidFill>
            </a:endParaRPr>
          </a:p>
          <a:p>
            <a:pPr algn="ctr"/>
            <a:endParaRPr lang="en-US" sz="2400" dirty="0" smtClean="0">
              <a:solidFill>
                <a:schemeClr val="tx1"/>
              </a:solidFill>
            </a:endParaRPr>
          </a:p>
          <a:p>
            <a:pPr algn="ctr"/>
            <a:endParaRPr lang="en-US" sz="2400" dirty="0">
              <a:solidFill>
                <a:schemeClr val="tx1"/>
              </a:solidFill>
            </a:endParaRPr>
          </a:p>
          <a:p>
            <a:pPr algn="ctr"/>
            <a:endParaRPr lang="en-US" sz="2400" dirty="0" smtClean="0">
              <a:solidFill>
                <a:schemeClr val="tx1"/>
              </a:solidFill>
            </a:endParaRPr>
          </a:p>
          <a:p>
            <a:pPr algn="ctr"/>
            <a:endParaRPr lang="en-US" sz="2400" dirty="0">
              <a:solidFill>
                <a:schemeClr val="tx1"/>
              </a:solidFill>
            </a:endParaRPr>
          </a:p>
          <a:p>
            <a:pPr algn="ctr"/>
            <a:endParaRPr lang="en-US" sz="2400" dirty="0" smtClean="0">
              <a:solidFill>
                <a:schemeClr val="tx1"/>
              </a:solidFill>
            </a:endParaRPr>
          </a:p>
          <a:p>
            <a:pPr algn="ctr"/>
            <a:endParaRPr lang="en-US" sz="2400" dirty="0" smtClean="0">
              <a:solidFill>
                <a:schemeClr val="tx1"/>
              </a:solidFill>
            </a:endParaRPr>
          </a:p>
          <a:p>
            <a:pPr algn="ctr"/>
            <a:endParaRPr lang="en-US" sz="2400" dirty="0">
              <a:solidFill>
                <a:schemeClr val="tx1"/>
              </a:solidFill>
            </a:endParaRPr>
          </a:p>
          <a:p>
            <a:pPr algn="ctr"/>
            <a:endParaRPr lang="en-US" sz="2400" dirty="0" smtClean="0">
              <a:solidFill>
                <a:schemeClr val="tx1"/>
              </a:solidFill>
            </a:endParaRPr>
          </a:p>
          <a:p>
            <a:pPr algn="ctr"/>
            <a:endParaRPr lang="en-US" sz="2400" dirty="0">
              <a:solidFill>
                <a:schemeClr val="tx1"/>
              </a:solidFill>
            </a:endParaRPr>
          </a:p>
          <a:p>
            <a:pPr algn="ctr"/>
            <a:endParaRPr lang="en-US" sz="2400" dirty="0" smtClean="0">
              <a:solidFill>
                <a:schemeClr val="tx1"/>
              </a:solidFill>
            </a:endParaRPr>
          </a:p>
          <a:p>
            <a:pPr algn="ctr"/>
            <a:endParaRPr lang="en-US" sz="2400" dirty="0">
              <a:solidFill>
                <a:schemeClr val="tx1"/>
              </a:solidFill>
            </a:endParaRPr>
          </a:p>
          <a:p>
            <a:pPr algn="ctr"/>
            <a:endParaRPr lang="en-US" sz="2400" dirty="0" smtClean="0">
              <a:solidFill>
                <a:schemeClr val="tx1"/>
              </a:solidFill>
            </a:endParaRPr>
          </a:p>
          <a:p>
            <a:pPr algn="ctr"/>
            <a:endParaRPr lang="en-US" sz="2400" dirty="0" smtClean="0">
              <a:solidFill>
                <a:schemeClr val="tx1"/>
              </a:solidFill>
            </a:endParaRPr>
          </a:p>
          <a:p>
            <a:pPr algn="ctr"/>
            <a:endParaRPr lang="en-US" sz="2400" dirty="0" smtClean="0">
              <a:solidFill>
                <a:schemeClr val="tx1"/>
              </a:solidFill>
            </a:endParaRPr>
          </a:p>
          <a:p>
            <a:pPr algn="ctr"/>
            <a:r>
              <a:rPr lang="en-US" sz="2800" dirty="0" smtClean="0">
                <a:solidFill>
                  <a:schemeClr val="tx1"/>
                </a:solidFill>
                <a:latin typeface="Arial" panose="020B0604020202020204" pitchFamily="34" charset="0"/>
                <a:cs typeface="Arial" panose="020B0604020202020204" pitchFamily="34" charset="0"/>
              </a:rPr>
              <a:t>Figure 2. image illustrating arthrosclerosis</a:t>
            </a:r>
            <a:endParaRPr lang="en-US" sz="2800" dirty="0">
              <a:solidFill>
                <a:schemeClr val="tx1"/>
              </a:solidFill>
              <a:latin typeface="Arial" panose="020B0604020202020204" pitchFamily="34" charset="0"/>
              <a:cs typeface="Arial" panose="020B0604020202020204" pitchFamily="34" charset="0"/>
            </a:endParaRPr>
          </a:p>
          <a:p>
            <a:pPr algn="ctr"/>
            <a:endParaRPr lang="en-US" sz="11500" dirty="0"/>
          </a:p>
        </p:txBody>
      </p:sp>
      <p:pic>
        <p:nvPicPr>
          <p:cNvPr id="15" name="Picture 4" descr="C:\Users\Hassan\Desktop\3D rendering of plaque in arteries_stock.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785172" y="16434907"/>
            <a:ext cx="9781317" cy="5884623"/>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
        <p:nvSpPr>
          <p:cNvPr id="16" name="Rounded Rectangle 13"/>
          <p:cNvSpPr/>
          <p:nvPr/>
        </p:nvSpPr>
        <p:spPr>
          <a:xfrm>
            <a:off x="15256833" y="24045488"/>
            <a:ext cx="12705605" cy="734705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smtClean="0">
              <a:solidFill>
                <a:schemeClr val="tx1"/>
              </a:solidFill>
              <a:latin typeface="Arial" panose="020B0604020202020204" pitchFamily="34" charset="0"/>
              <a:cs typeface="Arial" panose="020B0604020202020204" pitchFamily="34" charset="0"/>
            </a:endParaRPr>
          </a:p>
          <a:p>
            <a:pPr algn="ctr"/>
            <a:endParaRPr lang="en-US" sz="2400" dirty="0">
              <a:solidFill>
                <a:schemeClr val="tx1"/>
              </a:solidFill>
              <a:latin typeface="Arial" panose="020B0604020202020204" pitchFamily="34" charset="0"/>
              <a:cs typeface="Arial" panose="020B0604020202020204" pitchFamily="34" charset="0"/>
            </a:endParaRPr>
          </a:p>
          <a:p>
            <a:pPr algn="ctr"/>
            <a:endParaRPr lang="en-US" sz="2400" dirty="0" smtClean="0">
              <a:solidFill>
                <a:schemeClr val="tx1"/>
              </a:solidFill>
              <a:latin typeface="Arial" panose="020B0604020202020204" pitchFamily="34" charset="0"/>
              <a:cs typeface="Arial" panose="020B0604020202020204" pitchFamily="34" charset="0"/>
            </a:endParaRPr>
          </a:p>
          <a:p>
            <a:pPr algn="ctr"/>
            <a:endParaRPr lang="en-US" sz="2400" dirty="0">
              <a:solidFill>
                <a:schemeClr val="tx1"/>
              </a:solidFill>
              <a:latin typeface="Arial" panose="020B0604020202020204" pitchFamily="34" charset="0"/>
              <a:cs typeface="Arial" panose="020B0604020202020204" pitchFamily="34" charset="0"/>
            </a:endParaRPr>
          </a:p>
          <a:p>
            <a:pPr algn="ctr"/>
            <a:endParaRPr lang="en-US" sz="2400" dirty="0" smtClean="0">
              <a:solidFill>
                <a:schemeClr val="tx1"/>
              </a:solidFill>
              <a:latin typeface="Arial" panose="020B0604020202020204" pitchFamily="34" charset="0"/>
              <a:cs typeface="Arial" panose="020B0604020202020204" pitchFamily="34" charset="0"/>
            </a:endParaRPr>
          </a:p>
          <a:p>
            <a:pPr algn="ctr"/>
            <a:endParaRPr lang="en-US" sz="2400" dirty="0">
              <a:solidFill>
                <a:schemeClr val="tx1"/>
              </a:solidFill>
              <a:latin typeface="Arial" panose="020B0604020202020204" pitchFamily="34" charset="0"/>
              <a:cs typeface="Arial" panose="020B0604020202020204" pitchFamily="34" charset="0"/>
            </a:endParaRPr>
          </a:p>
          <a:p>
            <a:pPr algn="ctr"/>
            <a:endParaRPr lang="en-US" sz="2400" dirty="0" smtClean="0">
              <a:solidFill>
                <a:schemeClr val="tx1"/>
              </a:solidFill>
              <a:latin typeface="Arial" panose="020B0604020202020204" pitchFamily="34" charset="0"/>
              <a:cs typeface="Arial" panose="020B0604020202020204" pitchFamily="34" charset="0"/>
            </a:endParaRPr>
          </a:p>
          <a:p>
            <a:pPr algn="ctr"/>
            <a:endParaRPr lang="en-US" sz="2400" dirty="0">
              <a:solidFill>
                <a:schemeClr val="tx1"/>
              </a:solidFill>
              <a:latin typeface="Arial" panose="020B0604020202020204" pitchFamily="34" charset="0"/>
              <a:cs typeface="Arial" panose="020B0604020202020204" pitchFamily="34" charset="0"/>
            </a:endParaRPr>
          </a:p>
          <a:p>
            <a:pPr algn="ctr"/>
            <a:endParaRPr lang="en-US" sz="2400" dirty="0" smtClean="0">
              <a:solidFill>
                <a:schemeClr val="tx1"/>
              </a:solidFill>
              <a:latin typeface="Arial" panose="020B0604020202020204" pitchFamily="34" charset="0"/>
              <a:cs typeface="Arial" panose="020B0604020202020204" pitchFamily="34" charset="0"/>
            </a:endParaRPr>
          </a:p>
          <a:p>
            <a:pPr algn="ctr"/>
            <a:endParaRPr lang="en-US" sz="2400" dirty="0">
              <a:solidFill>
                <a:schemeClr val="tx1"/>
              </a:solidFill>
              <a:latin typeface="Arial" panose="020B0604020202020204" pitchFamily="34" charset="0"/>
              <a:cs typeface="Arial" panose="020B0604020202020204" pitchFamily="34" charset="0"/>
            </a:endParaRPr>
          </a:p>
          <a:p>
            <a:pPr algn="ctr"/>
            <a:endParaRPr lang="en-US" sz="2400" dirty="0" smtClean="0">
              <a:solidFill>
                <a:schemeClr val="tx1"/>
              </a:solidFill>
              <a:latin typeface="Arial" panose="020B0604020202020204" pitchFamily="34" charset="0"/>
              <a:cs typeface="Arial" panose="020B0604020202020204" pitchFamily="34" charset="0"/>
            </a:endParaRPr>
          </a:p>
          <a:p>
            <a:pPr algn="ctr"/>
            <a:endParaRPr lang="en-US" sz="2400" dirty="0">
              <a:solidFill>
                <a:schemeClr val="tx1"/>
              </a:solidFill>
              <a:latin typeface="Arial" panose="020B0604020202020204" pitchFamily="34" charset="0"/>
              <a:cs typeface="Arial" panose="020B0604020202020204" pitchFamily="34" charset="0"/>
            </a:endParaRPr>
          </a:p>
          <a:p>
            <a:pPr algn="ctr"/>
            <a:endParaRPr lang="en-US" sz="2400" dirty="0" smtClean="0">
              <a:solidFill>
                <a:schemeClr val="tx1"/>
              </a:solidFill>
              <a:latin typeface="Arial" panose="020B0604020202020204" pitchFamily="34" charset="0"/>
              <a:cs typeface="Arial" panose="020B0604020202020204" pitchFamily="34" charset="0"/>
            </a:endParaRPr>
          </a:p>
          <a:p>
            <a:pPr algn="ctr"/>
            <a:endParaRPr lang="en-US" sz="2400" dirty="0">
              <a:solidFill>
                <a:schemeClr val="tx1"/>
              </a:solidFill>
              <a:latin typeface="Arial" panose="020B0604020202020204" pitchFamily="34" charset="0"/>
              <a:cs typeface="Arial" panose="020B0604020202020204" pitchFamily="34" charset="0"/>
            </a:endParaRPr>
          </a:p>
          <a:p>
            <a:pPr algn="ctr"/>
            <a:endParaRPr lang="en-US" sz="2400" dirty="0" smtClean="0">
              <a:solidFill>
                <a:schemeClr val="tx1"/>
              </a:solidFill>
              <a:latin typeface="Arial" panose="020B0604020202020204" pitchFamily="34" charset="0"/>
              <a:cs typeface="Arial" panose="020B0604020202020204" pitchFamily="34" charset="0"/>
            </a:endParaRPr>
          </a:p>
          <a:p>
            <a:pPr algn="ctr"/>
            <a:endParaRPr lang="en-US" sz="2400" dirty="0" smtClean="0">
              <a:solidFill>
                <a:schemeClr val="tx1"/>
              </a:solidFill>
              <a:latin typeface="Arial" panose="020B0604020202020204" pitchFamily="34" charset="0"/>
              <a:cs typeface="Arial" panose="020B0604020202020204" pitchFamily="34" charset="0"/>
            </a:endParaRPr>
          </a:p>
          <a:p>
            <a:pPr algn="ctr"/>
            <a:endParaRPr lang="en-US" sz="2400" dirty="0" smtClean="0">
              <a:solidFill>
                <a:schemeClr val="tx1"/>
              </a:solidFill>
              <a:latin typeface="Arial" panose="020B0604020202020204" pitchFamily="34" charset="0"/>
              <a:cs typeface="Arial" panose="020B0604020202020204" pitchFamily="34" charset="0"/>
            </a:endParaRPr>
          </a:p>
          <a:p>
            <a:pPr algn="ctr"/>
            <a:endParaRPr lang="en-US" sz="2400" dirty="0">
              <a:solidFill>
                <a:schemeClr val="tx1"/>
              </a:solidFill>
              <a:latin typeface="Arial" panose="020B0604020202020204" pitchFamily="34" charset="0"/>
              <a:cs typeface="Arial" panose="020B0604020202020204" pitchFamily="34" charset="0"/>
            </a:endParaRPr>
          </a:p>
          <a:p>
            <a:pPr algn="ctr"/>
            <a:endParaRPr lang="en-US" sz="2400" dirty="0">
              <a:solidFill>
                <a:schemeClr val="tx1"/>
              </a:solidFill>
              <a:latin typeface="Arial" panose="020B0604020202020204" pitchFamily="34" charset="0"/>
              <a:cs typeface="Arial" panose="020B0604020202020204" pitchFamily="34" charset="0"/>
            </a:endParaRPr>
          </a:p>
          <a:p>
            <a:pPr algn="ctr"/>
            <a:r>
              <a:rPr lang="en-US" sz="2800" dirty="0" smtClean="0">
                <a:solidFill>
                  <a:schemeClr val="tx1"/>
                </a:solidFill>
                <a:latin typeface="Arial" panose="020B0604020202020204" pitchFamily="34" charset="0"/>
                <a:cs typeface="Arial" panose="020B0604020202020204" pitchFamily="34" charset="0"/>
              </a:rPr>
              <a:t>Figure 3. </a:t>
            </a:r>
            <a:r>
              <a:rPr lang="en-US" sz="2800" dirty="0">
                <a:solidFill>
                  <a:schemeClr val="tx1"/>
                </a:solidFill>
                <a:latin typeface="Arial" panose="020B0604020202020204" pitchFamily="34" charset="0"/>
                <a:cs typeface="Arial" panose="020B0604020202020204" pitchFamily="34" charset="0"/>
              </a:rPr>
              <a:t>Incidence of </a:t>
            </a:r>
            <a:r>
              <a:rPr lang="en-US" sz="2800" dirty="0" smtClean="0">
                <a:solidFill>
                  <a:schemeClr val="tx1"/>
                </a:solidFill>
                <a:latin typeface="Arial" panose="020B0604020202020204" pitchFamily="34" charset="0"/>
                <a:cs typeface="Arial" panose="020B0604020202020204" pitchFamily="34" charset="0"/>
              </a:rPr>
              <a:t>intracranial atherosclerotic disease in </a:t>
            </a:r>
            <a:r>
              <a:rPr lang="en-US" sz="2800" dirty="0">
                <a:solidFill>
                  <a:schemeClr val="tx1"/>
                </a:solidFill>
                <a:latin typeface="Arial" panose="020B0604020202020204" pitchFamily="34" charset="0"/>
                <a:cs typeface="Arial" panose="020B0604020202020204" pitchFamily="34" charset="0"/>
              </a:rPr>
              <a:t>both genders. </a:t>
            </a:r>
          </a:p>
          <a:p>
            <a:pPr algn="ctr"/>
            <a:endParaRPr lang="en-US" sz="9600" dirty="0"/>
          </a:p>
        </p:txBody>
      </p:sp>
      <p:pic>
        <p:nvPicPr>
          <p:cNvPr id="1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701393" y="24767803"/>
            <a:ext cx="9461278"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ounded Rectangle 19"/>
          <p:cNvSpPr/>
          <p:nvPr/>
        </p:nvSpPr>
        <p:spPr>
          <a:xfrm>
            <a:off x="29149993" y="8926042"/>
            <a:ext cx="12919718" cy="921702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202668" tIns="101334" rIns="202668" bIns="101334" rtlCol="0" anchor="ctr"/>
          <a:lstStyle/>
          <a:p>
            <a:r>
              <a:rPr lang="en-US" sz="2800" dirty="0">
                <a:solidFill>
                  <a:schemeClr val="tx1"/>
                </a:solidFill>
                <a:latin typeface="Arial" pitchFamily="34" charset="0"/>
                <a:cs typeface="Arial" pitchFamily="34" charset="0"/>
              </a:rPr>
              <a:t>Women’s advantaged </a:t>
            </a:r>
            <a:r>
              <a:rPr lang="en-US" sz="2800" dirty="0" smtClean="0">
                <a:solidFill>
                  <a:schemeClr val="tx1"/>
                </a:solidFill>
                <a:latin typeface="Arial" pitchFamily="34" charset="0"/>
                <a:cs typeface="Arial" pitchFamily="34" charset="0"/>
              </a:rPr>
              <a:t>mortality </a:t>
            </a:r>
            <a:r>
              <a:rPr lang="en-US" sz="2800" dirty="0">
                <a:solidFill>
                  <a:schemeClr val="tx1"/>
                </a:solidFill>
                <a:latin typeface="Arial" pitchFamily="34" charset="0"/>
                <a:cs typeface="Arial" pitchFamily="34" charset="0"/>
              </a:rPr>
              <a:t>can be </a:t>
            </a:r>
            <a:r>
              <a:rPr lang="en-US" sz="2800" dirty="0" smtClean="0">
                <a:solidFill>
                  <a:schemeClr val="tx1"/>
                </a:solidFill>
                <a:latin typeface="Arial" pitchFamily="34" charset="0"/>
                <a:cs typeface="Arial" pitchFamily="34" charset="0"/>
              </a:rPr>
              <a:t>classified </a:t>
            </a:r>
            <a:r>
              <a:rPr lang="en-US" sz="2800" dirty="0">
                <a:solidFill>
                  <a:schemeClr val="tx1"/>
                </a:solidFill>
                <a:latin typeface="Arial" pitchFamily="34" charset="0"/>
                <a:cs typeface="Arial" pitchFamily="34" charset="0"/>
              </a:rPr>
              <a:t>into three categories: </a:t>
            </a:r>
          </a:p>
          <a:p>
            <a:r>
              <a:rPr lang="en-US" sz="2800" dirty="0">
                <a:solidFill>
                  <a:schemeClr val="tx1"/>
                </a:solidFill>
                <a:latin typeface="Arial" pitchFamily="34" charset="0"/>
                <a:cs typeface="Arial" pitchFamily="34" charset="0"/>
              </a:rPr>
              <a:t>1. Biological standpoint, it appears that estrogen helps protect women against heart disease by reducing circulatory levels of harmful cholesterol, whereas testosterone increases low-density lipoprotein. Further, women have stronger immune systems, in part because testosterone causes immunosuppression</a:t>
            </a:r>
            <a:r>
              <a:rPr lang="en-US" sz="2800" dirty="0" smtClean="0">
                <a:solidFill>
                  <a:schemeClr val="tx1"/>
                </a:solidFill>
                <a:latin typeface="Arial" pitchFamily="34" charset="0"/>
                <a:cs typeface="Arial" pitchFamily="34" charset="0"/>
              </a:rPr>
              <a:t>.</a:t>
            </a:r>
            <a:r>
              <a:rPr lang="en-US" sz="2800" baseline="30000" dirty="0" smtClean="0">
                <a:solidFill>
                  <a:prstClr val="black"/>
                </a:solidFill>
                <a:latin typeface="Arial" panose="020B0604020202020204" pitchFamily="34" charset="0"/>
                <a:cs typeface="Arial" panose="020B0604020202020204" pitchFamily="34" charset="0"/>
              </a:rPr>
              <a:t>(2)</a:t>
            </a:r>
            <a:r>
              <a:rPr lang="en-US" sz="2800" dirty="0" smtClean="0">
                <a:solidFill>
                  <a:schemeClr val="tx1"/>
                </a:solidFill>
                <a:latin typeface="Arial" pitchFamily="34" charset="0"/>
                <a:cs typeface="Arial" pitchFamily="34" charset="0"/>
              </a:rPr>
              <a:t> </a:t>
            </a:r>
            <a:r>
              <a:rPr lang="en-US" sz="2800" dirty="0">
                <a:solidFill>
                  <a:schemeClr val="tx1"/>
                </a:solidFill>
                <a:latin typeface="Arial" pitchFamily="34" charset="0"/>
                <a:cs typeface="Arial" pitchFamily="34" charset="0"/>
              </a:rPr>
              <a:t>The Y chromosome tends to develop developmental disorders are also more common among boys; some of these could shorten life expectancy</a:t>
            </a:r>
            <a:r>
              <a:rPr lang="en-US" sz="2800" dirty="0" smtClean="0">
                <a:solidFill>
                  <a:schemeClr val="tx1"/>
                </a:solidFill>
                <a:latin typeface="Arial" pitchFamily="34" charset="0"/>
                <a:cs typeface="Arial" pitchFamily="34" charset="0"/>
              </a:rPr>
              <a:t>.</a:t>
            </a:r>
            <a:r>
              <a:rPr lang="en-US" sz="2800" baseline="30000" dirty="0" smtClean="0">
                <a:solidFill>
                  <a:prstClr val="black"/>
                </a:solidFill>
                <a:latin typeface="Arial" panose="020B0604020202020204" pitchFamily="34" charset="0"/>
                <a:cs typeface="Arial" panose="020B0604020202020204" pitchFamily="34" charset="0"/>
              </a:rPr>
              <a:t>(</a:t>
            </a:r>
            <a:r>
              <a:rPr lang="en-US" sz="2800" baseline="30000" dirty="0">
                <a:solidFill>
                  <a:prstClr val="black"/>
                </a:solidFill>
                <a:latin typeface="Arial" panose="020B0604020202020204" pitchFamily="34" charset="0"/>
                <a:cs typeface="Arial" panose="020B0604020202020204" pitchFamily="34" charset="0"/>
              </a:rPr>
              <a:t>3</a:t>
            </a:r>
            <a:r>
              <a:rPr lang="en-US" sz="2800" baseline="30000" dirty="0" smtClean="0">
                <a:solidFill>
                  <a:prstClr val="black"/>
                </a:solidFill>
                <a:latin typeface="Arial" panose="020B0604020202020204" pitchFamily="34" charset="0"/>
                <a:cs typeface="Arial" panose="020B0604020202020204" pitchFamily="34" charset="0"/>
              </a:rPr>
              <a:t>)</a:t>
            </a:r>
            <a:endParaRPr lang="en-US" sz="2800" dirty="0">
              <a:solidFill>
                <a:schemeClr val="tx1"/>
              </a:solidFill>
              <a:latin typeface="Arial" pitchFamily="34" charset="0"/>
              <a:cs typeface="Arial" pitchFamily="34" charset="0"/>
            </a:endParaRPr>
          </a:p>
          <a:p>
            <a:r>
              <a:rPr lang="en-US" sz="2800" dirty="0">
                <a:solidFill>
                  <a:schemeClr val="tx1"/>
                </a:solidFill>
                <a:latin typeface="Arial" pitchFamily="34" charset="0"/>
                <a:cs typeface="Arial" pitchFamily="34" charset="0"/>
              </a:rPr>
              <a:t>2. Social and economic status of women relative to men has been rising in industrialized nations for some time, and women's health has benefited from these improvements. It appears that the gender gap in life expectancy would be even bigger if women were more economically equal to </a:t>
            </a:r>
            <a:r>
              <a:rPr lang="en-US" sz="2800" dirty="0" smtClean="0">
                <a:solidFill>
                  <a:schemeClr val="tx1"/>
                </a:solidFill>
                <a:latin typeface="Arial" pitchFamily="34" charset="0"/>
                <a:cs typeface="Arial" pitchFamily="34" charset="0"/>
              </a:rPr>
              <a:t>men.</a:t>
            </a:r>
            <a:r>
              <a:rPr lang="en-US" sz="2800" baseline="30000" dirty="0" smtClean="0">
                <a:solidFill>
                  <a:prstClr val="black"/>
                </a:solidFill>
                <a:latin typeface="Arial" panose="020B0604020202020204" pitchFamily="34" charset="0"/>
                <a:cs typeface="Arial" panose="020B0604020202020204" pitchFamily="34" charset="0"/>
              </a:rPr>
              <a:t>(1)(2)</a:t>
            </a:r>
            <a:endParaRPr lang="en-US" sz="2800" dirty="0" smtClean="0">
              <a:solidFill>
                <a:schemeClr val="tx1"/>
              </a:solidFill>
              <a:latin typeface="Arial" pitchFamily="34" charset="0"/>
              <a:cs typeface="Arial" pitchFamily="34" charset="0"/>
            </a:endParaRPr>
          </a:p>
          <a:p>
            <a:pPr lvl="0"/>
            <a:r>
              <a:rPr lang="en-US" sz="2800" dirty="0" smtClean="0">
                <a:solidFill>
                  <a:schemeClr val="tx1"/>
                </a:solidFill>
                <a:latin typeface="Arial" pitchFamily="34" charset="0"/>
                <a:cs typeface="Arial" pitchFamily="34" charset="0"/>
              </a:rPr>
              <a:t>3. </a:t>
            </a:r>
            <a:r>
              <a:rPr lang="en-US" sz="2800" dirty="0" err="1" smtClean="0">
                <a:solidFill>
                  <a:schemeClr val="tx1"/>
                </a:solidFill>
                <a:latin typeface="Arial" pitchFamily="34" charset="0"/>
                <a:cs typeface="Arial" pitchFamily="34" charset="0"/>
              </a:rPr>
              <a:t>Behaviours</a:t>
            </a:r>
            <a:r>
              <a:rPr lang="en-US" sz="2800" dirty="0" smtClean="0">
                <a:solidFill>
                  <a:schemeClr val="tx1"/>
                </a:solidFill>
                <a:latin typeface="Arial" pitchFamily="34" charset="0"/>
                <a:cs typeface="Arial" pitchFamily="34" charset="0"/>
              </a:rPr>
              <a:t> make an important contribution to male disadvantage in mortality. Adult women under the age of 65 report more doctor visits than men. In addition, men drink alcohol more, and more often, than women and are more than twice as likely to die from chronic liver disease and cirrhosis. Men are also two to four times more likely than women to die prematurely from unintentional injury, homicide, and suicide.</a:t>
            </a:r>
            <a:r>
              <a:rPr lang="en-US" sz="2800" baseline="30000" dirty="0" smtClean="0">
                <a:solidFill>
                  <a:prstClr val="black"/>
                </a:solidFill>
                <a:latin typeface="Arial" panose="020B0604020202020204" pitchFamily="34" charset="0"/>
                <a:cs typeface="Arial" panose="020B0604020202020204" pitchFamily="34" charset="0"/>
              </a:rPr>
              <a:t>(</a:t>
            </a:r>
            <a:r>
              <a:rPr lang="en-US" sz="2800" baseline="30000" dirty="0">
                <a:solidFill>
                  <a:prstClr val="black"/>
                </a:solidFill>
                <a:latin typeface="Arial" panose="020B0604020202020204" pitchFamily="34" charset="0"/>
                <a:cs typeface="Arial" panose="020B0604020202020204" pitchFamily="34" charset="0"/>
              </a:rPr>
              <a:t>1)(2)</a:t>
            </a:r>
            <a:endParaRPr lang="en-US" sz="2800" dirty="0">
              <a:solidFill>
                <a:prstClr val="black"/>
              </a:solidFill>
              <a:latin typeface="Arial" pitchFamily="34" charset="0"/>
              <a:cs typeface="Arial" pitchFamily="34" charset="0"/>
            </a:endParaRPr>
          </a:p>
          <a:p>
            <a:endParaRPr lang="en-US" sz="1800" dirty="0">
              <a:solidFill>
                <a:schemeClr val="tx1"/>
              </a:solidFill>
              <a:latin typeface="Arial" pitchFamily="34" charset="0"/>
              <a:cs typeface="Arial" pitchFamily="34" charset="0"/>
            </a:endParaRPr>
          </a:p>
        </p:txBody>
      </p:sp>
      <p:sp>
        <p:nvSpPr>
          <p:cNvPr id="19" name="Rounded Rectangle 21"/>
          <p:cNvSpPr/>
          <p:nvPr/>
        </p:nvSpPr>
        <p:spPr>
          <a:xfrm>
            <a:off x="29342275" y="20159290"/>
            <a:ext cx="12824125" cy="289695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202668" tIns="101334" rIns="202668" bIns="101334" rtlCol="0" anchor="ctr"/>
          <a:lstStyle/>
          <a:p>
            <a:r>
              <a:rPr lang="en-US" sz="2800" dirty="0">
                <a:solidFill>
                  <a:schemeClr val="tx1"/>
                </a:solidFill>
                <a:latin typeface="Arial" pitchFamily="34" charset="0"/>
                <a:cs typeface="Arial" pitchFamily="34" charset="0"/>
              </a:rPr>
              <a:t>M</a:t>
            </a:r>
            <a:r>
              <a:rPr lang="en-US" sz="2800" dirty="0" smtClean="0">
                <a:solidFill>
                  <a:schemeClr val="tx1"/>
                </a:solidFill>
                <a:latin typeface="Arial" pitchFamily="34" charset="0"/>
                <a:cs typeface="Arial" pitchFamily="34" charset="0"/>
              </a:rPr>
              <a:t>en </a:t>
            </a:r>
            <a:r>
              <a:rPr lang="en-US" sz="2800" dirty="0" smtClean="0">
                <a:solidFill>
                  <a:schemeClr val="tx1"/>
                </a:solidFill>
                <a:latin typeface="Arial" pitchFamily="34" charset="0"/>
                <a:cs typeface="Arial" pitchFamily="34" charset="0"/>
              </a:rPr>
              <a:t>had more risk factors and a higher incidence of death as compared to women, remaining an important issue. Better medical education and health </a:t>
            </a:r>
            <a:r>
              <a:rPr lang="en-US" sz="2800" dirty="0">
                <a:solidFill>
                  <a:schemeClr val="tx1"/>
                </a:solidFill>
                <a:latin typeface="Arial" pitchFamily="34" charset="0"/>
                <a:cs typeface="Arial" pitchFamily="34" charset="0"/>
              </a:rPr>
              <a:t>services such as NHS Direct </a:t>
            </a:r>
            <a:r>
              <a:rPr lang="en-US" sz="2800" dirty="0" smtClean="0">
                <a:solidFill>
                  <a:schemeClr val="tx1"/>
                </a:solidFill>
                <a:latin typeface="Arial" pitchFamily="34" charset="0"/>
                <a:cs typeface="Arial" pitchFamily="34" charset="0"/>
              </a:rPr>
              <a:t>Online should be provided and advised internationally so that the mortality gap between both sexes can decrease and we can confidently say that our land is no longer a “no </a:t>
            </a:r>
            <a:r>
              <a:rPr lang="en-US" sz="2800" dirty="0">
                <a:solidFill>
                  <a:schemeClr val="tx1"/>
                </a:solidFill>
                <a:latin typeface="Arial" pitchFamily="34" charset="0"/>
                <a:cs typeface="Arial" pitchFamily="34" charset="0"/>
              </a:rPr>
              <a:t>man's </a:t>
            </a:r>
            <a:r>
              <a:rPr lang="en-US" sz="2800" dirty="0" smtClean="0">
                <a:solidFill>
                  <a:schemeClr val="tx1"/>
                </a:solidFill>
                <a:latin typeface="Arial" pitchFamily="34" charset="0"/>
                <a:cs typeface="Arial" pitchFamily="34" charset="0"/>
              </a:rPr>
              <a:t>land”.</a:t>
            </a:r>
            <a:endParaRPr lang="en-US" sz="2800" dirty="0">
              <a:solidFill>
                <a:schemeClr val="tx1"/>
              </a:solidFill>
              <a:latin typeface="Arial" pitchFamily="34" charset="0"/>
              <a:cs typeface="Arial" pitchFamily="34" charset="0"/>
            </a:endParaRPr>
          </a:p>
        </p:txBody>
      </p:sp>
      <p:sp>
        <p:nvSpPr>
          <p:cNvPr id="4" name="Rounded Rectangle 3"/>
          <p:cNvSpPr/>
          <p:nvPr/>
        </p:nvSpPr>
        <p:spPr>
          <a:xfrm>
            <a:off x="1900806" y="7629898"/>
            <a:ext cx="10912155" cy="915026"/>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dirty="0"/>
          </a:p>
        </p:txBody>
      </p:sp>
      <p:sp>
        <p:nvSpPr>
          <p:cNvPr id="28" name="Rounded Rectangle 27"/>
          <p:cNvSpPr/>
          <p:nvPr/>
        </p:nvSpPr>
        <p:spPr>
          <a:xfrm>
            <a:off x="1939753" y="16846922"/>
            <a:ext cx="10912155" cy="915026"/>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600" b="1" dirty="0">
                <a:solidFill>
                  <a:srgbClr val="1F497D">
                    <a:lumMod val="75000"/>
                  </a:srgbClr>
                </a:solidFill>
                <a:latin typeface="Arial" pitchFamily="34" charset="0"/>
                <a:cs typeface="Arial" pitchFamily="34" charset="0"/>
              </a:rPr>
              <a:t>Method</a:t>
            </a:r>
            <a:endParaRPr lang="ar-LY" sz="9600" b="1" dirty="0"/>
          </a:p>
        </p:txBody>
      </p:sp>
      <p:sp>
        <p:nvSpPr>
          <p:cNvPr id="29" name="Rounded Rectangle 28"/>
          <p:cNvSpPr/>
          <p:nvPr/>
        </p:nvSpPr>
        <p:spPr>
          <a:xfrm>
            <a:off x="2044822" y="24263746"/>
            <a:ext cx="10912155" cy="915026"/>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600" b="1" dirty="0" smtClean="0">
                <a:solidFill>
                  <a:schemeClr val="tx2">
                    <a:lumMod val="75000"/>
                  </a:schemeClr>
                </a:solidFill>
                <a:latin typeface="Arial" panose="020B0604020202020204" pitchFamily="34" charset="0"/>
                <a:cs typeface="Arial" panose="020B0604020202020204" pitchFamily="34" charset="0"/>
              </a:rPr>
              <a:t>Results</a:t>
            </a:r>
            <a:endParaRPr lang="ar-LY" sz="3600" b="1" dirty="0">
              <a:solidFill>
                <a:schemeClr val="tx2">
                  <a:lumMod val="75000"/>
                </a:schemeClr>
              </a:solidFill>
              <a:latin typeface="Arial" panose="020B0604020202020204" pitchFamily="34" charset="0"/>
              <a:cs typeface="Arial" panose="020B0604020202020204" pitchFamily="34" charset="0"/>
            </a:endParaRPr>
          </a:p>
        </p:txBody>
      </p:sp>
      <p:sp>
        <p:nvSpPr>
          <p:cNvPr id="32" name="Rounded Rectangle 31"/>
          <p:cNvSpPr/>
          <p:nvPr/>
        </p:nvSpPr>
        <p:spPr>
          <a:xfrm>
            <a:off x="30166889" y="7629898"/>
            <a:ext cx="10912155" cy="915026"/>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600" b="1" dirty="0">
                <a:solidFill>
                  <a:srgbClr val="1F497D">
                    <a:lumMod val="75000"/>
                  </a:srgbClr>
                </a:solidFill>
                <a:latin typeface="Arial" pitchFamily="34" charset="0"/>
                <a:cs typeface="Arial" pitchFamily="34" charset="0"/>
              </a:rPr>
              <a:t>Discussion</a:t>
            </a:r>
            <a:endParaRPr lang="ar-LY" sz="9600" dirty="0"/>
          </a:p>
        </p:txBody>
      </p:sp>
      <p:sp>
        <p:nvSpPr>
          <p:cNvPr id="36" name="Rounded Rectangle 35"/>
          <p:cNvSpPr/>
          <p:nvPr/>
        </p:nvSpPr>
        <p:spPr>
          <a:xfrm>
            <a:off x="30349837" y="18863146"/>
            <a:ext cx="10912155" cy="915026"/>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600" b="1" dirty="0" smtClean="0">
                <a:solidFill>
                  <a:schemeClr val="tx2">
                    <a:lumMod val="75000"/>
                  </a:schemeClr>
                </a:solidFill>
                <a:latin typeface="Arial" panose="020B0604020202020204" pitchFamily="34" charset="0"/>
                <a:cs typeface="Arial" panose="020B0604020202020204" pitchFamily="34" charset="0"/>
              </a:rPr>
              <a:t>Conclusion</a:t>
            </a:r>
            <a:endParaRPr lang="ar-LY" sz="3600" b="1" dirty="0">
              <a:solidFill>
                <a:schemeClr val="tx2">
                  <a:lumMod val="75000"/>
                </a:schemeClr>
              </a:solidFill>
              <a:latin typeface="Arial" panose="020B0604020202020204" pitchFamily="34" charset="0"/>
              <a:cs typeface="Arial" panose="020B0604020202020204" pitchFamily="34" charset="0"/>
            </a:endParaRPr>
          </a:p>
        </p:txBody>
      </p:sp>
      <p:sp>
        <p:nvSpPr>
          <p:cNvPr id="37" name="Rounded Rectangle 36"/>
          <p:cNvSpPr/>
          <p:nvPr/>
        </p:nvSpPr>
        <p:spPr>
          <a:xfrm>
            <a:off x="30527687" y="23975714"/>
            <a:ext cx="10912155" cy="915026"/>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600" b="1" dirty="0" smtClean="0">
                <a:solidFill>
                  <a:schemeClr val="tx2">
                    <a:lumMod val="75000"/>
                  </a:schemeClr>
                </a:solidFill>
                <a:latin typeface="Arial" panose="020B0604020202020204" pitchFamily="34" charset="0"/>
                <a:cs typeface="Arial" panose="020B0604020202020204" pitchFamily="34" charset="0"/>
              </a:rPr>
              <a:t>References</a:t>
            </a:r>
            <a:endParaRPr lang="ar-LY" sz="3600" b="1" dirty="0">
              <a:solidFill>
                <a:schemeClr val="tx2">
                  <a:lumMod val="75000"/>
                </a:schemeClr>
              </a:solidFill>
              <a:latin typeface="Arial" panose="020B0604020202020204" pitchFamily="34" charset="0"/>
              <a:cs typeface="Arial" panose="020B0604020202020204" pitchFamily="34" charset="0"/>
            </a:endParaRPr>
          </a:p>
        </p:txBody>
      </p:sp>
      <p:sp>
        <p:nvSpPr>
          <p:cNvPr id="33" name="Rounded Rectangle 32"/>
          <p:cNvSpPr/>
          <p:nvPr/>
        </p:nvSpPr>
        <p:spPr>
          <a:xfrm>
            <a:off x="29342276" y="25271858"/>
            <a:ext cx="12927278" cy="6242882"/>
          </a:xfrm>
          <a:prstGeom prst="round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457200" indent="-457200">
              <a:buAutoNum type="arabicPeriod"/>
            </a:pPr>
            <a:r>
              <a:rPr lang="en-US" sz="2800" dirty="0" smtClean="0">
                <a:solidFill>
                  <a:schemeClr val="tx1"/>
                </a:solidFill>
                <a:latin typeface="Arial" panose="020B0604020202020204" pitchFamily="34" charset="0"/>
                <a:cs typeface="Arial" panose="020B0604020202020204" pitchFamily="34" charset="0"/>
              </a:rPr>
              <a:t>Banks </a:t>
            </a:r>
            <a:r>
              <a:rPr lang="en-US" sz="2800" dirty="0">
                <a:solidFill>
                  <a:schemeClr val="tx1"/>
                </a:solidFill>
                <a:latin typeface="Arial" panose="020B0604020202020204" pitchFamily="34" charset="0"/>
                <a:cs typeface="Arial" panose="020B0604020202020204" pitchFamily="34" charset="0"/>
              </a:rPr>
              <a:t>I. No mans land: men, illness, and the NHS. </a:t>
            </a:r>
            <a:r>
              <a:rPr lang="en-US" sz="2800" dirty="0" err="1">
                <a:solidFill>
                  <a:schemeClr val="tx1"/>
                </a:solidFill>
                <a:latin typeface="Arial" panose="020B0604020202020204" pitchFamily="34" charset="0"/>
                <a:cs typeface="Arial" panose="020B0604020202020204" pitchFamily="34" charset="0"/>
              </a:rPr>
              <a:t>Bmj</a:t>
            </a:r>
            <a:r>
              <a:rPr lang="en-US" sz="2800" dirty="0">
                <a:solidFill>
                  <a:schemeClr val="tx1"/>
                </a:solidFill>
                <a:latin typeface="Arial" panose="020B0604020202020204" pitchFamily="34" charset="0"/>
                <a:cs typeface="Arial" panose="020B0604020202020204" pitchFamily="34" charset="0"/>
              </a:rPr>
              <a:t>. 2007;323(7320):1058-1060. doi:10.1136/bmj.323.7320.1058</a:t>
            </a:r>
            <a:r>
              <a:rPr lang="en-US" sz="2800" dirty="0" smtClean="0">
                <a:solidFill>
                  <a:schemeClr val="tx1"/>
                </a:solidFill>
                <a:latin typeface="Arial" panose="020B0604020202020204" pitchFamily="34" charset="0"/>
                <a:cs typeface="Arial" panose="020B0604020202020204" pitchFamily="34" charset="0"/>
              </a:rPr>
              <a:t>.</a:t>
            </a:r>
          </a:p>
          <a:p>
            <a:pPr marL="457200" indent="-457200">
              <a:buAutoNum type="arabicPeriod"/>
            </a:pPr>
            <a:r>
              <a:rPr lang="en-US" sz="2800" dirty="0">
                <a:solidFill>
                  <a:schemeClr val="tx1"/>
                </a:solidFill>
                <a:latin typeface="Arial" panose="020B0604020202020204" pitchFamily="34" charset="0"/>
                <a:cs typeface="Arial" panose="020B0604020202020204" pitchFamily="34" charset="0"/>
              </a:rPr>
              <a:t>Medscape Log In. https://www.medscape.com/viewarticle/555221_2. </a:t>
            </a:r>
            <a:endParaRPr lang="en-US" sz="2800" dirty="0" smtClean="0">
              <a:solidFill>
                <a:schemeClr val="tx1"/>
              </a:solidFill>
              <a:latin typeface="Arial" panose="020B0604020202020204" pitchFamily="34" charset="0"/>
              <a:cs typeface="Arial" panose="020B0604020202020204" pitchFamily="34" charset="0"/>
            </a:endParaRPr>
          </a:p>
          <a:p>
            <a:pPr marL="457200" indent="-457200">
              <a:buAutoNum type="arabicPeriod"/>
            </a:pPr>
            <a:r>
              <a:rPr lang="en-US" sz="2800" dirty="0" err="1">
                <a:solidFill>
                  <a:schemeClr val="tx1"/>
                </a:solidFill>
                <a:latin typeface="Arial" panose="020B0604020202020204" pitchFamily="34" charset="0"/>
                <a:cs typeface="Arial" panose="020B0604020202020204" pitchFamily="34" charset="0"/>
              </a:rPr>
              <a:t>Shmerling</a:t>
            </a:r>
            <a:r>
              <a:rPr lang="en-US" sz="2800" dirty="0">
                <a:solidFill>
                  <a:schemeClr val="tx1"/>
                </a:solidFill>
                <a:latin typeface="Arial" panose="020B0604020202020204" pitchFamily="34" charset="0"/>
                <a:cs typeface="Arial" panose="020B0604020202020204" pitchFamily="34" charset="0"/>
              </a:rPr>
              <a:t> RH. Why men often die earlier than women. Harvard Health Blog. https://www.health.harvard.edu/blog/why-men-often-die-earlier-than-women-201602199137. Published February 19, 2016. </a:t>
            </a:r>
            <a:endParaRPr lang="en-US" sz="2800" dirty="0" smtClean="0">
              <a:solidFill>
                <a:schemeClr val="tx1"/>
              </a:solidFill>
              <a:latin typeface="Arial" panose="020B0604020202020204" pitchFamily="34" charset="0"/>
              <a:cs typeface="Arial" panose="020B0604020202020204" pitchFamily="34" charset="0"/>
            </a:endParaRPr>
          </a:p>
          <a:p>
            <a:pPr marL="457200" indent="-457200">
              <a:buAutoNum type="arabicPeriod"/>
            </a:pPr>
            <a:r>
              <a:rPr lang="en-US" sz="2800" dirty="0" err="1">
                <a:solidFill>
                  <a:schemeClr val="tx1"/>
                </a:solidFill>
                <a:latin typeface="Arial" panose="020B0604020202020204" pitchFamily="34" charset="0"/>
                <a:cs typeface="Arial" panose="020B0604020202020204" pitchFamily="34" charset="0"/>
              </a:rPr>
              <a:t>Albrektsen</a:t>
            </a:r>
            <a:r>
              <a:rPr lang="en-US" sz="2800" dirty="0">
                <a:solidFill>
                  <a:schemeClr val="tx1"/>
                </a:solidFill>
                <a:latin typeface="Arial" panose="020B0604020202020204" pitchFamily="34" charset="0"/>
                <a:cs typeface="Arial" panose="020B0604020202020204" pitchFamily="34" charset="0"/>
              </a:rPr>
              <a:t> G. Gender Gap in Risk of Incident Myocardial Infarction. </a:t>
            </a:r>
            <a:r>
              <a:rPr lang="en-US" sz="2800" dirty="0" err="1" smtClean="0">
                <a:solidFill>
                  <a:schemeClr val="tx1"/>
                </a:solidFill>
                <a:latin typeface="Arial" panose="020B0604020202020204" pitchFamily="34" charset="0"/>
                <a:cs typeface="Arial" panose="020B0604020202020204" pitchFamily="34" charset="0"/>
              </a:rPr>
              <a:t>JAMA.https</a:t>
            </a:r>
            <a:r>
              <a:rPr lang="en-US" sz="2800" dirty="0">
                <a:solidFill>
                  <a:schemeClr val="tx1"/>
                </a:solidFill>
                <a:latin typeface="Arial" panose="020B0604020202020204" pitchFamily="34" charset="0"/>
                <a:cs typeface="Arial" panose="020B0604020202020204" pitchFamily="34" charset="0"/>
              </a:rPr>
              <a:t>://jamanetwork.com/journals/jamainternalmedicine/fullarticle/2548254?resultClick=1. Published November 1, 2016</a:t>
            </a:r>
            <a:r>
              <a:rPr lang="en-US" sz="2800" dirty="0" smtClean="0">
                <a:solidFill>
                  <a:schemeClr val="tx1"/>
                </a:solidFill>
                <a:latin typeface="Arial" panose="020B0604020202020204" pitchFamily="34" charset="0"/>
                <a:cs typeface="Arial" panose="020B0604020202020204" pitchFamily="34" charset="0"/>
              </a:rPr>
              <a:t>.</a:t>
            </a:r>
          </a:p>
          <a:p>
            <a:pPr marL="457200" indent="-457200">
              <a:buAutoNum type="arabicPeriod"/>
            </a:pPr>
            <a:r>
              <a:rPr lang="en-US" sz="2800" dirty="0" err="1">
                <a:solidFill>
                  <a:schemeClr val="tx1"/>
                </a:solidFill>
                <a:latin typeface="Arial" panose="020B0604020202020204" pitchFamily="34" charset="0"/>
                <a:cs typeface="Arial" panose="020B0604020202020204" pitchFamily="34" charset="0"/>
              </a:rPr>
              <a:t>Qiao</a:t>
            </a:r>
            <a:r>
              <a:rPr lang="en-US" sz="2800" dirty="0">
                <a:solidFill>
                  <a:schemeClr val="tx1"/>
                </a:solidFill>
                <a:latin typeface="Arial" panose="020B0604020202020204" pitchFamily="34" charset="0"/>
                <a:cs typeface="Arial" panose="020B0604020202020204" pitchFamily="34" charset="0"/>
              </a:rPr>
              <a:t> Y. Racial Differences in Prevalence of and Risk for Intracranial Atherosclerosis. JAMA. https://jamanetwork.com/journals/jamacardiology/fullarticle/2660060?resultClick=3. Published December 1, 2017</a:t>
            </a:r>
            <a:r>
              <a:rPr lang="en-US" sz="2800" dirty="0" smtClean="0">
                <a:solidFill>
                  <a:schemeClr val="tx1"/>
                </a:solidFill>
                <a:latin typeface="Arial" panose="020B0604020202020204" pitchFamily="34" charset="0"/>
                <a:cs typeface="Arial" panose="020B0604020202020204" pitchFamily="34" charset="0"/>
              </a:rPr>
              <a:t>.</a:t>
            </a:r>
            <a:endParaRPr lang="en-US" sz="2800" dirty="0">
              <a:solidFill>
                <a:schemeClr val="tx1"/>
              </a:solidFill>
              <a:latin typeface="Arial" panose="020B0604020202020204" pitchFamily="34" charset="0"/>
              <a:cs typeface="Arial" panose="020B0604020202020204" pitchFamily="34" charset="0"/>
            </a:endParaRPr>
          </a:p>
        </p:txBody>
      </p:sp>
      <p:sp>
        <p:nvSpPr>
          <p:cNvPr id="8" name="TextBox 7"/>
          <p:cNvSpPr txBox="1"/>
          <p:nvPr/>
        </p:nvSpPr>
        <p:spPr>
          <a:xfrm>
            <a:off x="5252121" y="7773914"/>
            <a:ext cx="3240360" cy="646331"/>
          </a:xfrm>
          <a:prstGeom prst="rect">
            <a:avLst/>
          </a:prstGeom>
          <a:noFill/>
        </p:spPr>
        <p:txBody>
          <a:bodyPr wrap="square" rtlCol="0">
            <a:spAutoFit/>
          </a:bodyPr>
          <a:lstStyle/>
          <a:p>
            <a:pPr algn="ctr"/>
            <a:r>
              <a:rPr lang="en-US" sz="3600" b="1" dirty="0" smtClean="0">
                <a:solidFill>
                  <a:schemeClr val="tx2">
                    <a:lumMod val="75000"/>
                  </a:schemeClr>
                </a:solidFill>
                <a:latin typeface="Arial" panose="020B0604020202020204" pitchFamily="34" charset="0"/>
                <a:cs typeface="Arial" panose="020B0604020202020204" pitchFamily="34" charset="0"/>
              </a:rPr>
              <a:t>Introduction</a:t>
            </a:r>
            <a:endParaRPr lang="en-US" sz="3600" b="1" dirty="0">
              <a:solidFill>
                <a:schemeClr val="tx2">
                  <a:lumMod val="75000"/>
                </a:schemeClr>
              </a:solidFill>
              <a:latin typeface="Arial" panose="020B0604020202020204" pitchFamily="34" charset="0"/>
              <a:cs typeface="Arial" panose="020B0604020202020204" pitchFamily="34" charset="0"/>
            </a:endParaRPr>
          </a:p>
        </p:txBody>
      </p:sp>
      <p:sp>
        <p:nvSpPr>
          <p:cNvPr id="7" name="Rectangle 6"/>
          <p:cNvSpPr/>
          <p:nvPr/>
        </p:nvSpPr>
        <p:spPr>
          <a:xfrm>
            <a:off x="23254121" y="12377884"/>
            <a:ext cx="2160240" cy="7246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188762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1050</TotalTime>
  <Words>925</Words>
  <Application>Microsoft Office PowerPoint</Application>
  <PresentationFormat>Custom</PresentationFormat>
  <Paragraphs>83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Hibba</dc:creator>
  <cp:lastModifiedBy>Windows User</cp:lastModifiedBy>
  <cp:revision>70</cp:revision>
  <dcterms:created xsi:type="dcterms:W3CDTF">2006-08-16T00:00:00Z</dcterms:created>
  <dcterms:modified xsi:type="dcterms:W3CDTF">2019-01-14T23:00:25Z</dcterms:modified>
</cp:coreProperties>
</file>