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17"/>
  </p:notesMasterIdLst>
  <p:handoutMasterIdLst>
    <p:handoutMasterId r:id="rId18"/>
  </p:handoutMasterIdLst>
  <p:sldIdLst>
    <p:sldId id="267" r:id="rId5"/>
    <p:sldId id="278" r:id="rId6"/>
    <p:sldId id="272" r:id="rId7"/>
    <p:sldId id="279" r:id="rId8"/>
    <p:sldId id="280" r:id="rId9"/>
    <p:sldId id="281" r:id="rId10"/>
    <p:sldId id="282" r:id="rId11"/>
    <p:sldId id="283" r:id="rId12"/>
    <p:sldId id="284" r:id="rId13"/>
    <p:sldId id="286" r:id="rId14"/>
    <p:sldId id="285" r:id="rId15"/>
    <p:sldId id="287" r:id="rId1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599" autoAdjust="0"/>
  </p:normalViewPr>
  <p:slideViewPr>
    <p:cSldViewPr>
      <p:cViewPr varScale="1">
        <p:scale>
          <a:sx n="73" d="100"/>
          <a:sy n="73" d="100"/>
        </p:scale>
        <p:origin x="618" y="84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6E22E-288A-414B-A8DE-E4DBD03D5FC0}" type="datetimeFigureOut">
              <a:rPr lang="en-US"/>
              <a:t>11/27/2021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14579-D02A-4B51-B5DF-8EC449F77AC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812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9AE7E-E0F9-4C51-AD9A-F4C3A6E23BBF}" type="datetimeFigureOut">
              <a:rPr lang="en-US"/>
              <a:t>11/27/2021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74690-7256-4BB9-AC0F-97AEAE8CDEC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42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4690-7256-4BB9-AC0F-97AEAE8CDE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62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6792" y="1905003"/>
            <a:ext cx="9435241" cy="1625599"/>
          </a:xfrm>
        </p:spPr>
        <p:txBody>
          <a:bodyPr>
            <a:normAutofit/>
          </a:bodyPr>
          <a:lstStyle>
            <a:lvl1pPr algn="ctr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2103" y="3657123"/>
            <a:ext cx="9429931" cy="99107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6AE98E-44A6-4B0F-9E67-97A845A6352C}" type="datetime1">
              <a:rPr lang="en-US" smtClean="0"/>
              <a:t>11/27/2021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1218882" y="1600200"/>
            <a:ext cx="9739746" cy="73152"/>
            <a:chOff x="914400" y="1200150"/>
            <a:chExt cx="7306712" cy="54864"/>
          </a:xfrm>
        </p:grpSpPr>
        <p:sp>
          <p:nvSpPr>
            <p:cNvPr id="8" name="Oval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1218882" y="4851400"/>
            <a:ext cx="9739746" cy="73152"/>
            <a:chOff x="914400" y="3638550"/>
            <a:chExt cx="7306712" cy="54864"/>
          </a:xfrm>
        </p:grpSpPr>
        <p:sp>
          <p:nvSpPr>
            <p:cNvPr id="14" name="Oval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4376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F6EF-3DC5-421B-A742-12867D36C31F}" type="datetime1">
              <a:rPr lang="en-US" smtClean="0"/>
              <a:t>11/27/2021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322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34563" y="434975"/>
            <a:ext cx="1168400" cy="566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434975"/>
            <a:ext cx="8413750" cy="566102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1400-FEBD-4D79-95D3-1E9A7608991E}" type="datetime1">
              <a:rPr lang="en-US" smtClean="0"/>
              <a:t>11/27/2021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570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812D-B40D-48A9-BC7E-0FB84D4EDF03}" type="datetime1">
              <a:rPr lang="en-US" smtClean="0"/>
              <a:t>11/27/2021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906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030" y="990599"/>
            <a:ext cx="9344765" cy="2235203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2030" y="3733800"/>
            <a:ext cx="9344765" cy="12192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801C6-4081-4278-ADEF-02A859B32CB6}" type="datetime1">
              <a:rPr lang="en-US" smtClean="0"/>
              <a:t>11/27/2021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grpSp>
        <p:nvGrpSpPr>
          <p:cNvPr id="13" name="Group 12"/>
          <p:cNvGrpSpPr/>
          <p:nvPr/>
        </p:nvGrpSpPr>
        <p:grpSpPr>
          <a:xfrm>
            <a:off x="3273781" y="3475736"/>
            <a:ext cx="5641265" cy="54864"/>
            <a:chOff x="2455975" y="2588441"/>
            <a:chExt cx="4232051" cy="41148"/>
          </a:xfrm>
        </p:grpSpPr>
        <p:sp>
          <p:nvSpPr>
            <p:cNvPr id="14" name="Oval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55262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803400"/>
            <a:ext cx="4773956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803400"/>
            <a:ext cx="4773956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F1C3-DC8B-4034-9DFB-8C8F4C722E29}" type="datetime1">
              <a:rPr lang="en-US" smtClean="0"/>
              <a:t>11/27/2021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077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2945" y="1803400"/>
            <a:ext cx="4769806" cy="711200"/>
          </a:xfrm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3" y="2514600"/>
            <a:ext cx="4773956" cy="35560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0049" y="1803400"/>
            <a:ext cx="4769806" cy="711200"/>
          </a:xfrm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5986" y="2514600"/>
            <a:ext cx="4773956" cy="35560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2F413-C3D8-4F72-A1DA-88EB97727E2D}" type="datetime1">
              <a:rPr lang="en-US" smtClean="0"/>
              <a:t>11/27/2021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58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7CA5-21BB-4065-B2D3-30BDD952D770}" type="datetime1">
              <a:rPr lang="en-US" smtClean="0"/>
              <a:t>11/27/2021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593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4EC8-E000-4203-98BE-FB0EE52A0996}" type="datetime1">
              <a:rPr lang="en-US" smtClean="0"/>
              <a:t>11/27/2021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28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883" y="1803400"/>
            <a:ext cx="6602281" cy="4267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803400"/>
            <a:ext cx="2844060" cy="4267201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3D256-5165-4428-91DC-6C97F1093559}" type="datetime1">
              <a:rPr lang="en-US" smtClean="0"/>
              <a:t>11/27/2021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86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218883" y="1803400"/>
            <a:ext cx="660228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338739" y="1925320"/>
            <a:ext cx="6362567" cy="4023360"/>
          </a:xfr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803401"/>
            <a:ext cx="2844060" cy="41656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9DD63-9628-404F-B5ED-84AEEC070232}" type="datetime1">
              <a:rPr lang="en-US" smtClean="0"/>
              <a:t>11/27/2021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505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400"/>
          </a:p>
        </p:txBody>
      </p:sp>
      <p:sp>
        <p:nvSpPr>
          <p:cNvPr id="8" name="Rounded Rectangle 7"/>
          <p:cNvSpPr/>
          <p:nvPr/>
        </p:nvSpPr>
        <p:spPr>
          <a:xfrm>
            <a:off x="304721" y="301752"/>
            <a:ext cx="11579384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803400"/>
            <a:ext cx="975106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85299024-2AE7-43D6-9976-4ECE9CAE6195}" type="datetime1">
              <a:rPr lang="en-US" smtClean="0"/>
              <a:t>11/27/2021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103" y="2324230"/>
            <a:ext cx="9435241" cy="1625599"/>
          </a:xfrm>
        </p:spPr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Non-Verbal </a:t>
            </a:r>
            <a:r>
              <a:rPr lang="en-US" dirty="0"/>
              <a:t>C</a:t>
            </a:r>
            <a:r>
              <a:rPr lang="en-US" dirty="0" smtClean="0"/>
              <a:t>ommunication </a:t>
            </a:r>
            <a:r>
              <a:rPr lang="en-US" dirty="0"/>
              <a:t>C</a:t>
            </a:r>
            <a:r>
              <a:rPr lang="en-US" dirty="0" smtClean="0"/>
              <a:t>ompetence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630916" y="4648200"/>
            <a:ext cx="72008" cy="69067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4" y="-99392"/>
            <a:ext cx="2296196" cy="1503497"/>
          </a:xfrm>
          <a:prstGeom prst="rect">
            <a:avLst/>
          </a:prstGeom>
        </p:spPr>
      </p:pic>
      <p:pic>
        <p:nvPicPr>
          <p:cNvPr id="5" name="صورة 5">
            <a:extLst>
              <a:ext uri="{FF2B5EF4-FFF2-40B4-BE49-F238E27FC236}">
                <a16:creationId xmlns:a16="http://schemas.microsoft.com/office/drawing/2014/main" id="{FE163C2E-54A2-4A1A-946A-D50C6231C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8736" y="0"/>
            <a:ext cx="2131104" cy="15567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22004" y="5267211"/>
            <a:ext cx="60928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err="1"/>
              <a:t>Abdulhamid</a:t>
            </a:r>
            <a:r>
              <a:rPr lang="en-US" dirty="0"/>
              <a:t> Elborki</a:t>
            </a:r>
          </a:p>
          <a:p>
            <a:pPr algn="ctr"/>
            <a:r>
              <a:rPr lang="en-US" dirty="0"/>
              <a:t>2858</a:t>
            </a:r>
          </a:p>
          <a:p>
            <a:pPr algn="ctr"/>
            <a:r>
              <a:rPr lang="en-US" dirty="0" smtClean="0"/>
              <a:t>Abdulhamid_2858@limu.com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52720" y="113369"/>
            <a:ext cx="60928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u="sng" dirty="0" smtClean="0"/>
              <a:t>Libyan International Medical University 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b="1" u="sng" dirty="0" smtClean="0"/>
              <a:t>Faculty of </a:t>
            </a:r>
            <a:r>
              <a:rPr lang="en-US" b="1" u="sng" smtClean="0"/>
              <a:t>Business Administration</a:t>
            </a:r>
            <a:r>
              <a:rPr lang="en-US" u="sng" dirty="0" smtClean="0"/>
              <a:t/>
            </a:r>
            <a:br>
              <a:rPr lang="en-US" u="sng" dirty="0" smtClean="0"/>
            </a:b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258928" y="5661248"/>
            <a:ext cx="1740140" cy="815752"/>
          </a:xfrm>
        </p:spPr>
        <p:txBody>
          <a:bodyPr/>
          <a:lstStyle/>
          <a:p>
            <a:r>
              <a:rPr lang="en-US" sz="2800" dirty="0" smtClean="0"/>
              <a:t>17/11/2021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54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64" y="332656"/>
            <a:ext cx="11593288" cy="619268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1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References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43834" y="2132856"/>
            <a:ext cx="10467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Meadors</a:t>
            </a:r>
            <a:r>
              <a:rPr lang="en-US" dirty="0"/>
              <a:t>, J. D., &amp; Murray, C. B. (2014). Measuring Nonverbal Bias Through Body Language Responses to Stereotypes. Journal of Nonverbal Behavior, 38(2), 209–229. https://doi.org/10.1007/s10919-013-0172-y</a:t>
            </a:r>
          </a:p>
        </p:txBody>
      </p:sp>
      <p:sp>
        <p:nvSpPr>
          <p:cNvPr id="4" name="Rectangle 3"/>
          <p:cNvSpPr/>
          <p:nvPr/>
        </p:nvSpPr>
        <p:spPr>
          <a:xfrm>
            <a:off x="1341884" y="3311843"/>
            <a:ext cx="10441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Watkins, H. (1998). Information skills training. Librarian Career Development, 6(6). https://doi.org/10.1108/lcd.1998.10206fab.006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9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996" y="404664"/>
            <a:ext cx="7344816" cy="59766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7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Contents</a:t>
            </a:r>
            <a:br>
              <a:rPr lang="en-US" u="sng" dirty="0"/>
            </a:br>
            <a:endParaRPr lang="en-US" u="sng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ar-MA" dirty="0"/>
          </a:p>
          <a:p>
            <a:r>
              <a:rPr lang="en-US" dirty="0"/>
              <a:t>The important of non-verbal </a:t>
            </a:r>
            <a:r>
              <a:rPr lang="en-US" dirty="0" smtClean="0"/>
              <a:t>communication</a:t>
            </a:r>
          </a:p>
          <a:p>
            <a:r>
              <a:rPr lang="en-US" dirty="0"/>
              <a:t>Types of </a:t>
            </a:r>
            <a:r>
              <a:rPr lang="en-US" dirty="0" smtClean="0"/>
              <a:t>non-verbal communication</a:t>
            </a:r>
          </a:p>
          <a:p>
            <a:r>
              <a:rPr lang="en-US" dirty="0"/>
              <a:t>Conclusion</a:t>
            </a:r>
            <a:endParaRPr lang="ar-MA" dirty="0"/>
          </a:p>
          <a:p>
            <a:r>
              <a:rPr lang="en-US" dirty="0"/>
              <a:t>References 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6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Introduction</a:t>
            </a:r>
            <a:r>
              <a:rPr lang="ar-MA" u="sng" dirty="0"/>
              <a:t/>
            </a:r>
            <a:br>
              <a:rPr lang="ar-MA" u="sng" dirty="0"/>
            </a:br>
            <a:endParaRPr lang="en-US" u="sng" dirty="0"/>
          </a:p>
        </p:txBody>
      </p:sp>
      <p:sp>
        <p:nvSpPr>
          <p:cNvPr id="3" name="Rectangle 2"/>
          <p:cNvSpPr/>
          <p:nvPr/>
        </p:nvSpPr>
        <p:spPr>
          <a:xfrm>
            <a:off x="2854052" y="2348880"/>
            <a:ext cx="6092825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dirty="0" smtClean="0"/>
              <a:t>Non-verbal </a:t>
            </a:r>
            <a:r>
              <a:rPr lang="en-US" sz="3600" dirty="0"/>
              <a:t>communication is the transfer of information through the use of body language including eye </a:t>
            </a:r>
            <a:r>
              <a:rPr lang="en-US" sz="3600" dirty="0" smtClean="0"/>
              <a:t>contact.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7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The important of non-verbal communication</a:t>
            </a:r>
            <a:br>
              <a:rPr lang="en-US" u="sng" dirty="0"/>
            </a:br>
            <a:endParaRPr lang="en-US" u="sng" dirty="0"/>
          </a:p>
        </p:txBody>
      </p:sp>
      <p:sp>
        <p:nvSpPr>
          <p:cNvPr id="3" name="Rectangle 2"/>
          <p:cNvSpPr/>
          <p:nvPr/>
        </p:nvSpPr>
        <p:spPr>
          <a:xfrm>
            <a:off x="1485900" y="2276872"/>
            <a:ext cx="4062587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It supports your </a:t>
            </a:r>
            <a:r>
              <a:rPr lang="en-US" sz="2400" dirty="0" smtClean="0"/>
              <a:t>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It communicates messages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It conveys feelings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It offers support.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6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0076" y="404664"/>
            <a:ext cx="9751060" cy="1168400"/>
          </a:xfrm>
        </p:spPr>
        <p:txBody>
          <a:bodyPr/>
          <a:lstStyle/>
          <a:p>
            <a:r>
              <a:rPr lang="en-US" u="sng" dirty="0"/>
              <a:t>Types of non-verbal communication</a:t>
            </a:r>
            <a:br>
              <a:rPr lang="en-US" u="sng" dirty="0"/>
            </a:b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72" y="332656"/>
            <a:ext cx="11521280" cy="603777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0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Body </a:t>
            </a:r>
            <a:r>
              <a:rPr lang="en-US" u="sng" dirty="0"/>
              <a:t>language</a:t>
            </a:r>
            <a:br>
              <a:rPr lang="en-US" u="sng" dirty="0"/>
            </a:br>
            <a:endParaRPr lang="en-US" u="sng" dirty="0"/>
          </a:p>
        </p:txBody>
      </p:sp>
      <p:sp>
        <p:nvSpPr>
          <p:cNvPr id="3" name="Rectangle 2"/>
          <p:cNvSpPr/>
          <p:nvPr/>
        </p:nvSpPr>
        <p:spPr>
          <a:xfrm>
            <a:off x="3048000" y="2828836"/>
            <a:ext cx="60928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 smtClean="0"/>
              <a:t>Body </a:t>
            </a:r>
            <a:r>
              <a:rPr lang="en-US" sz="2400" dirty="0"/>
              <a:t>language is the way someone situates their body depending on the situation, the environment and how they are feeling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196" y="4293096"/>
            <a:ext cx="3604572" cy="21602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3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Eye contact</a:t>
            </a:r>
            <a:br>
              <a:rPr lang="en-US" u="sng" dirty="0"/>
            </a:br>
            <a:endParaRPr lang="en-US" u="sng" dirty="0"/>
          </a:p>
        </p:txBody>
      </p:sp>
      <p:sp>
        <p:nvSpPr>
          <p:cNvPr id="3" name="Rectangle 2"/>
          <p:cNvSpPr/>
          <p:nvPr/>
        </p:nvSpPr>
        <p:spPr>
          <a:xfrm>
            <a:off x="3048000" y="2276872"/>
            <a:ext cx="60928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 smtClean="0"/>
              <a:t>Strategically </a:t>
            </a:r>
            <a:r>
              <a:rPr lang="en-US" sz="2400" dirty="0"/>
              <a:t>using eye content (or lack of eye contact) is an extremely effective way to communicate your attention and interest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188" y="4005064"/>
            <a:ext cx="3048264" cy="19051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39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Facial expressions</a:t>
            </a:r>
            <a:br>
              <a:rPr lang="en-US" u="sng" dirty="0"/>
            </a:br>
            <a:endParaRPr lang="en-US" u="sng" dirty="0"/>
          </a:p>
        </p:txBody>
      </p:sp>
      <p:sp>
        <p:nvSpPr>
          <p:cNvPr id="3" name="Rectangle 2"/>
          <p:cNvSpPr/>
          <p:nvPr/>
        </p:nvSpPr>
        <p:spPr>
          <a:xfrm>
            <a:off x="3142084" y="2060848"/>
            <a:ext cx="60928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 smtClean="0"/>
              <a:t>One </a:t>
            </a:r>
            <a:r>
              <a:rPr lang="en-US" sz="2400" dirty="0"/>
              <a:t>of the most common forms of nonverbal communication is facial expressions. Using the eyebrows, mouth, eyes and facial muscles to convey emotion or information can be very effective.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204" y="4460488"/>
            <a:ext cx="3429297" cy="185803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31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Conclusion</a:t>
            </a:r>
            <a:r>
              <a:rPr lang="ar-MA" u="sng" dirty="0"/>
              <a:t/>
            </a:r>
            <a:br>
              <a:rPr lang="ar-MA" u="sng" dirty="0"/>
            </a:br>
            <a:endParaRPr lang="en-US" u="sng" dirty="0"/>
          </a:p>
        </p:txBody>
      </p:sp>
      <p:sp>
        <p:nvSpPr>
          <p:cNvPr id="3" name="Rectangle 2"/>
          <p:cNvSpPr/>
          <p:nvPr/>
        </p:nvSpPr>
        <p:spPr>
          <a:xfrm>
            <a:off x="3048000" y="2967335"/>
            <a:ext cx="6092825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/>
              <a:t>We can use body language in our advantage by knowing how we should use it as well as know what messages others are sending when using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4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oks Classic 16x9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01059.potx" id="{C5FD5170-17AC-4815-968A-FDC1AAB6E99D}" vid="{74C691A5-1550-4555-B870-169F3443F41D}"/>
    </a:ext>
  </a:extLst>
</a:theme>
</file>

<file path=ppt/theme/theme2.xml><?xml version="1.0" encoding="utf-8"?>
<a:theme xmlns:a="http://schemas.openxmlformats.org/drawingml/2006/main" name="Office Them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1360476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TP102801058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706496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003AC8-209A-4321-A17C-1B7A206433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D80E12-3BE9-4746-820E-FFB249F467F2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4873beb7-5857-4685-be1f-d57550cc96cc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3ED4759-CFDD-43F0-817C-11D9197192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Classic book education presentation (widescreen)</Template>
  <TotalTime>74</TotalTime>
  <Words>264</Words>
  <Application>Microsoft Office PowerPoint</Application>
  <PresentationFormat>Custom</PresentationFormat>
  <Paragraphs>46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Constantia</vt:lpstr>
      <vt:lpstr>Tahoma</vt:lpstr>
      <vt:lpstr>Books Classic 16x9</vt:lpstr>
      <vt:lpstr> Non-Verbal Communication Competence</vt:lpstr>
      <vt:lpstr>Contents </vt:lpstr>
      <vt:lpstr>Introduction </vt:lpstr>
      <vt:lpstr>The important of non-verbal communication </vt:lpstr>
      <vt:lpstr>Types of non-verbal communication </vt:lpstr>
      <vt:lpstr>Body language </vt:lpstr>
      <vt:lpstr>Eye contact </vt:lpstr>
      <vt:lpstr>Facial expressions </vt:lpstr>
      <vt:lpstr>Conclusion </vt:lpstr>
      <vt:lpstr>PowerPoint Presentation</vt:lpstr>
      <vt:lpstr>References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Ahmed elborki</dc:creator>
  <cp:lastModifiedBy>user</cp:lastModifiedBy>
  <cp:revision>10</cp:revision>
  <dcterms:created xsi:type="dcterms:W3CDTF">2021-11-16T16:23:18Z</dcterms:created>
  <dcterms:modified xsi:type="dcterms:W3CDTF">2021-11-27T12:23:29Z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