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1"/>
  </p:sldMasterIdLst>
  <p:notesMasterIdLst>
    <p:notesMasterId r:id="rId17"/>
  </p:notesMasterIdLst>
  <p:sldIdLst>
    <p:sldId id="256" r:id="rId2"/>
    <p:sldId id="258" r:id="rId3"/>
    <p:sldId id="314" r:id="rId4"/>
    <p:sldId id="259" r:id="rId5"/>
    <p:sldId id="260" r:id="rId6"/>
    <p:sldId id="316" r:id="rId7"/>
    <p:sldId id="320" r:id="rId8"/>
    <p:sldId id="321" r:id="rId9"/>
    <p:sldId id="317" r:id="rId10"/>
    <p:sldId id="290" r:id="rId11"/>
    <p:sldId id="318" r:id="rId12"/>
    <p:sldId id="277" r:id="rId13"/>
    <p:sldId id="319" r:id="rId14"/>
    <p:sldId id="296" r:id="rId15"/>
    <p:sldId id="293" r:id="rId16"/>
  </p:sldIdLst>
  <p:sldSz cx="9144000" cy="5143500" type="screen16x9"/>
  <p:notesSz cx="6858000" cy="9144000"/>
  <p:embeddedFontLst>
    <p:embeddedFont>
      <p:font typeface="Anton" panose="020B0604020202020204" charset="0"/>
      <p:regular r:id="rId18"/>
    </p:embeddedFont>
    <p:embeddedFont>
      <p:font typeface="Raleway Medium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13BF835-6D0C-4473-8B99-97B2BD13EB50}">
  <a:tblStyle styleId="{A13BF835-6D0C-4473-8B99-97B2BD13EB5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0"/>
  </p:normalViewPr>
  <p:slideViewPr>
    <p:cSldViewPr snapToGrid="0" snapToObjects="1">
      <p:cViewPr varScale="1">
        <p:scale>
          <a:sx n="97" d="100"/>
          <a:sy n="97" d="100"/>
        </p:scale>
        <p:origin x="4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0" name="Google Shape;2130;g8f39b50033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1" name="Google Shape;2131;g8f39b50033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1" name="Google Shape;1851;g8f39b50033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2" name="Google Shape;1852;g8f39b50033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8e2ca85daa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8e2ca85daa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8e2ca85daa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8e2ca85daa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9812c1f5b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9812c1f5b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9812c1f5b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9812c1f5b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1855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9812c1f5b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9812c1f5b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7300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8e2ca85daa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8e2ca85daa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7427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0" name="Google Shape;1830;g86c76b3803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1" name="Google Shape;1831;g86c76b3803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Google Shape;1572;g86c76b3803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3" name="Google Shape;1573;g86c76b3803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 descr="Slidesgo" title="image02"/>
          <p:cNvPicPr preferRelativeResize="0"/>
          <p:nvPr/>
        </p:nvPicPr>
        <p:blipFill rotWithShape="1">
          <a:blip r:embed="rId2">
            <a:alphaModFix amt="50000"/>
          </a:blip>
          <a:srcRect l="42314" r="26844"/>
          <a:stretch/>
        </p:blipFill>
        <p:spPr>
          <a:xfrm rot="5400000">
            <a:off x="7381700" y="3371688"/>
            <a:ext cx="534550" cy="29900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566169" y="1068425"/>
            <a:ext cx="3864600" cy="236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566175" y="3491350"/>
            <a:ext cx="3864600" cy="60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12" name="Google Shape;12;p2" descr="Image02"/>
          <p:cNvPicPr preferRelativeResize="0"/>
          <p:nvPr/>
        </p:nvPicPr>
        <p:blipFill rotWithShape="1">
          <a:blip r:embed="rId3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oogle Shape;13;p2"/>
          <p:cNvGrpSpPr/>
          <p:nvPr/>
        </p:nvGrpSpPr>
        <p:grpSpPr>
          <a:xfrm>
            <a:off x="1" y="-7"/>
            <a:ext cx="3717476" cy="359850"/>
            <a:chOff x="-119174" y="146468"/>
            <a:chExt cx="3717476" cy="359850"/>
          </a:xfrm>
        </p:grpSpPr>
        <p:pic>
          <p:nvPicPr>
            <p:cNvPr id="14" name="Google Shape;14;p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5;p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Google Shape;16;p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7" name="Google Shape;17;p2" descr="Image02"/>
          <p:cNvPicPr preferRelativeResize="0"/>
          <p:nvPr/>
        </p:nvPicPr>
        <p:blipFill rotWithShape="1">
          <a:blip r:embed="rId3">
            <a:alphaModFix amt="39000"/>
          </a:blip>
          <a:srcRect l="44592" b="52169"/>
          <a:stretch/>
        </p:blipFill>
        <p:spPr>
          <a:xfrm>
            <a:off x="0" y="3497250"/>
            <a:ext cx="1906975" cy="164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eft text 3">
  <p:cSld name="CUSTOM_6_1_1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2"/>
          <p:cNvSpPr txBox="1">
            <a:spLocks noGrp="1"/>
          </p:cNvSpPr>
          <p:nvPr>
            <p:ph type="title"/>
          </p:nvPr>
        </p:nvSpPr>
        <p:spPr>
          <a:xfrm>
            <a:off x="1280500" y="1490375"/>
            <a:ext cx="2724300" cy="5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  <p:sp>
        <p:nvSpPr>
          <p:cNvPr id="202" name="Google Shape;202;p22"/>
          <p:cNvSpPr txBox="1">
            <a:spLocks noGrp="1"/>
          </p:cNvSpPr>
          <p:nvPr>
            <p:ph type="body" idx="1"/>
          </p:nvPr>
        </p:nvSpPr>
        <p:spPr>
          <a:xfrm>
            <a:off x="1281675" y="2272125"/>
            <a:ext cx="2724300" cy="13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600"/>
            </a:lvl1pPr>
            <a:lvl2pPr marL="914400" lvl="1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marL="1371600" lvl="2" indent="-323850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3pPr>
            <a:lvl4pPr marL="1828800" lvl="3" indent="-323850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4pPr>
            <a:lvl5pPr marL="2286000" lvl="4" indent="-323850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5pPr>
            <a:lvl6pPr marL="2743200" lvl="5" indent="-323850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6pPr>
            <a:lvl7pPr marL="3200400" lvl="6" indent="-323850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7pPr>
            <a:lvl8pPr marL="3657600" lvl="7" indent="-323850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8pPr>
            <a:lvl9pPr marL="4114800" lvl="8" indent="-323850" rtl="0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/>
            </a:lvl9pPr>
          </a:lstStyle>
          <a:p>
            <a:endParaRPr/>
          </a:p>
        </p:txBody>
      </p:sp>
      <p:pic>
        <p:nvPicPr>
          <p:cNvPr id="203" name="Google Shape;203;p22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flipH="1">
            <a:off x="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2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5" name="Google Shape;205;p22"/>
          <p:cNvGrpSpPr/>
          <p:nvPr/>
        </p:nvGrpSpPr>
        <p:grpSpPr>
          <a:xfrm>
            <a:off x="2711476" y="4783643"/>
            <a:ext cx="3717476" cy="359850"/>
            <a:chOff x="-119174" y="146468"/>
            <a:chExt cx="3717476" cy="359850"/>
          </a:xfrm>
        </p:grpSpPr>
        <p:pic>
          <p:nvPicPr>
            <p:cNvPr id="206" name="Google Shape;206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" name="Google Shape;207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" name="Google Shape;208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10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7"/>
          <p:cNvSpPr txBox="1">
            <a:spLocks noGrp="1"/>
          </p:cNvSpPr>
          <p:nvPr>
            <p:ph type="title"/>
          </p:nvPr>
        </p:nvSpPr>
        <p:spPr>
          <a:xfrm>
            <a:off x="709674" y="538200"/>
            <a:ext cx="772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  <p:sp>
        <p:nvSpPr>
          <p:cNvPr id="254" name="Google Shape;254;p27"/>
          <p:cNvSpPr txBox="1">
            <a:spLocks noGrp="1"/>
          </p:cNvSpPr>
          <p:nvPr>
            <p:ph type="subTitle" idx="1"/>
          </p:nvPr>
        </p:nvSpPr>
        <p:spPr>
          <a:xfrm>
            <a:off x="2153850" y="1371369"/>
            <a:ext cx="969300" cy="3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255" name="Google Shape;255;p27"/>
          <p:cNvSpPr txBox="1">
            <a:spLocks noGrp="1"/>
          </p:cNvSpPr>
          <p:nvPr>
            <p:ph type="subTitle" idx="2"/>
          </p:nvPr>
        </p:nvSpPr>
        <p:spPr>
          <a:xfrm>
            <a:off x="6022950" y="1371369"/>
            <a:ext cx="9654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256" name="Google Shape;256;p27"/>
          <p:cNvSpPr txBox="1">
            <a:spLocks noGrp="1"/>
          </p:cNvSpPr>
          <p:nvPr>
            <p:ph type="subTitle" idx="3"/>
          </p:nvPr>
        </p:nvSpPr>
        <p:spPr>
          <a:xfrm>
            <a:off x="916950" y="1841319"/>
            <a:ext cx="3443100" cy="208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257" name="Google Shape;257;p27"/>
          <p:cNvSpPr txBox="1">
            <a:spLocks noGrp="1"/>
          </p:cNvSpPr>
          <p:nvPr>
            <p:ph type="subTitle" idx="4"/>
          </p:nvPr>
        </p:nvSpPr>
        <p:spPr>
          <a:xfrm>
            <a:off x="4782000" y="1841319"/>
            <a:ext cx="3447300" cy="20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pic>
        <p:nvPicPr>
          <p:cNvPr id="258" name="Google Shape;258;p27" descr="Image02"/>
          <p:cNvPicPr preferRelativeResize="0"/>
          <p:nvPr/>
        </p:nvPicPr>
        <p:blipFill rotWithShape="1">
          <a:blip r:embed="rId2">
            <a:alphaModFix amt="39000"/>
          </a:blip>
          <a:srcRect l="44592" b="52169"/>
          <a:stretch/>
        </p:blipFill>
        <p:spPr>
          <a:xfrm flipH="1">
            <a:off x="7229575" y="3485338"/>
            <a:ext cx="1906975" cy="164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7" descr="Slidesgo" title="image01"/>
          <p:cNvPicPr preferRelativeResize="0"/>
          <p:nvPr/>
        </p:nvPicPr>
        <p:blipFill rotWithShape="1">
          <a:blip r:embed="rId3">
            <a:alphaModFix amt="50000"/>
          </a:blip>
          <a:srcRect r="55367"/>
          <a:stretch/>
        </p:blipFill>
        <p:spPr>
          <a:xfrm rot="-5400000" flipH="1">
            <a:off x="4476731" y="3408575"/>
            <a:ext cx="713225" cy="275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7" descr="Image02"/>
          <p:cNvPicPr preferRelativeResize="0"/>
          <p:nvPr/>
        </p:nvPicPr>
        <p:blipFill rotWithShape="1">
          <a:blip r:embed="rId2">
            <a:alphaModFix amt="39000"/>
          </a:blip>
          <a:srcRect l="44592" b="52169"/>
          <a:stretch/>
        </p:blipFill>
        <p:spPr>
          <a:xfrm>
            <a:off x="1" y="3497262"/>
            <a:ext cx="1906975" cy="164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7" descr="Slidesgo" title="image04"/>
          <p:cNvSpPr/>
          <p:nvPr/>
        </p:nvSpPr>
        <p:spPr>
          <a:xfrm>
            <a:off x="-93175" y="4560363"/>
            <a:ext cx="806400" cy="806400"/>
          </a:xfrm>
          <a:prstGeom prst="ellipse">
            <a:avLst/>
          </a:prstGeom>
          <a:solidFill>
            <a:srgbClr val="A15887">
              <a:alpha val="72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20" name="Google Shape;20;p3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 descr="Image02"/>
          <p:cNvPicPr preferRelativeResize="0"/>
          <p:nvPr/>
        </p:nvPicPr>
        <p:blipFill rotWithShape="1">
          <a:blip r:embed="rId2">
            <a:alphaModFix amt="39000"/>
          </a:blip>
          <a:srcRect l="44592" b="52169"/>
          <a:stretch/>
        </p:blipFill>
        <p:spPr>
          <a:xfrm>
            <a:off x="0" y="3497250"/>
            <a:ext cx="1906975" cy="1646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Google Shape;22;p3"/>
          <p:cNvGrpSpPr/>
          <p:nvPr/>
        </p:nvGrpSpPr>
        <p:grpSpPr>
          <a:xfrm>
            <a:off x="2713263" y="4783643"/>
            <a:ext cx="3717476" cy="359850"/>
            <a:chOff x="-119174" y="146468"/>
            <a:chExt cx="3717476" cy="359850"/>
          </a:xfrm>
        </p:grpSpPr>
        <p:pic>
          <p:nvPicPr>
            <p:cNvPr id="23" name="Google Shape;23;p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24;p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25;p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6" name="Google Shape;26;p3" descr="Slidesgo" title="image02"/>
          <p:cNvPicPr preferRelativeResize="0"/>
          <p:nvPr/>
        </p:nvPicPr>
        <p:blipFill rotWithShape="1">
          <a:blip r:embed="rId4">
            <a:alphaModFix amt="50000"/>
          </a:blip>
          <a:srcRect l="42314" r="26844"/>
          <a:stretch/>
        </p:blipFill>
        <p:spPr>
          <a:xfrm rot="5400000">
            <a:off x="1227750" y="-1227737"/>
            <a:ext cx="534550" cy="299002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 descr="Slidesgo" title="image04"/>
          <p:cNvSpPr/>
          <p:nvPr/>
        </p:nvSpPr>
        <p:spPr>
          <a:xfrm>
            <a:off x="-93175" y="4560363"/>
            <a:ext cx="806400" cy="806400"/>
          </a:xfrm>
          <a:prstGeom prst="ellipse">
            <a:avLst/>
          </a:prstGeom>
          <a:solidFill>
            <a:srgbClr val="A15887">
              <a:alpha val="72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4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rot="5400000">
            <a:off x="7590250" y="3592775"/>
            <a:ext cx="1572801" cy="155072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709674" y="538200"/>
            <a:ext cx="772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1962600" y="1304027"/>
            <a:ext cx="5218800" cy="13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6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marL="1371600" lvl="2" indent="-32385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3pPr>
            <a:lvl4pPr marL="1828800" lvl="3" indent="-32385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4pPr>
            <a:lvl5pPr marL="2286000" lvl="4" indent="-32385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5pPr>
            <a:lvl6pPr marL="2743200" lvl="5" indent="-32385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6pPr>
            <a:lvl7pPr marL="3200400" lvl="6" indent="-32385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7pPr>
            <a:lvl8pPr marL="3657600" lvl="7" indent="-32385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8pPr>
            <a:lvl9pPr marL="4114800" lvl="8" indent="-323850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/>
            </a:lvl9pPr>
          </a:lstStyle>
          <a:p>
            <a:endParaRPr/>
          </a:p>
        </p:txBody>
      </p:sp>
      <p:pic>
        <p:nvPicPr>
          <p:cNvPr id="32" name="Google Shape;32;p4"/>
          <p:cNvPicPr preferRelativeResize="0"/>
          <p:nvPr/>
        </p:nvPicPr>
        <p:blipFill rotWithShape="1">
          <a:blip r:embed="rId3">
            <a:alphaModFix amt="50000"/>
          </a:blip>
          <a:srcRect b="81803"/>
          <a:stretch/>
        </p:blipFill>
        <p:spPr>
          <a:xfrm>
            <a:off x="1" y="0"/>
            <a:ext cx="1733274" cy="544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" name="Google Shape;33;p4"/>
          <p:cNvGrpSpPr/>
          <p:nvPr/>
        </p:nvGrpSpPr>
        <p:grpSpPr>
          <a:xfrm rot="-5400000">
            <a:off x="7105326" y="1678818"/>
            <a:ext cx="3717476" cy="359850"/>
            <a:chOff x="-119174" y="146468"/>
            <a:chExt cx="3717476" cy="359850"/>
          </a:xfrm>
        </p:grpSpPr>
        <p:pic>
          <p:nvPicPr>
            <p:cNvPr id="34" name="Google Shape;34;p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Google Shape;35;p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" name="Google Shape;36;p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>
            <a:spLocks noGrp="1"/>
          </p:cNvSpPr>
          <p:nvPr>
            <p:ph type="body" idx="1"/>
          </p:nvPr>
        </p:nvSpPr>
        <p:spPr>
          <a:xfrm>
            <a:off x="1281675" y="2272131"/>
            <a:ext cx="2723100" cy="13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/>
          </p:nvPr>
        </p:nvSpPr>
        <p:spPr>
          <a:xfrm>
            <a:off x="1281775" y="1502469"/>
            <a:ext cx="272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57" name="Google Shape;57;p7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7" descr="Image02"/>
          <p:cNvPicPr preferRelativeResize="0"/>
          <p:nvPr/>
        </p:nvPicPr>
        <p:blipFill rotWithShape="1">
          <a:blip r:embed="rId2">
            <a:alphaModFix amt="39000"/>
          </a:blip>
          <a:srcRect l="44592" b="52169"/>
          <a:stretch/>
        </p:blipFill>
        <p:spPr>
          <a:xfrm>
            <a:off x="0" y="3497250"/>
            <a:ext cx="1906975" cy="1646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" name="Google Shape;59;p7"/>
          <p:cNvGrpSpPr/>
          <p:nvPr/>
        </p:nvGrpSpPr>
        <p:grpSpPr>
          <a:xfrm>
            <a:off x="1" y="-7"/>
            <a:ext cx="3717476" cy="359850"/>
            <a:chOff x="-119174" y="146468"/>
            <a:chExt cx="3717476" cy="359850"/>
          </a:xfrm>
        </p:grpSpPr>
        <p:pic>
          <p:nvPicPr>
            <p:cNvPr id="60" name="Google Shape;60;p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9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rot="5400000">
            <a:off x="7590250" y="3592775"/>
            <a:ext cx="1572801" cy="155072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title"/>
          </p:nvPr>
        </p:nvSpPr>
        <p:spPr>
          <a:xfrm>
            <a:off x="718050" y="2171700"/>
            <a:ext cx="7717500" cy="72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subTitle" idx="1"/>
          </p:nvPr>
        </p:nvSpPr>
        <p:spPr>
          <a:xfrm>
            <a:off x="1756788" y="2945950"/>
            <a:ext cx="5640000" cy="83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title" idx="2" hasCustomPrompt="1"/>
          </p:nvPr>
        </p:nvSpPr>
        <p:spPr>
          <a:xfrm>
            <a:off x="3974088" y="1366400"/>
            <a:ext cx="1205400" cy="7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grpSp>
        <p:nvGrpSpPr>
          <p:cNvPr id="79" name="Google Shape;79;p9"/>
          <p:cNvGrpSpPr/>
          <p:nvPr/>
        </p:nvGrpSpPr>
        <p:grpSpPr>
          <a:xfrm rot="10800000">
            <a:off x="2713263" y="-7"/>
            <a:ext cx="3717476" cy="359850"/>
            <a:chOff x="-119174" y="146468"/>
            <a:chExt cx="3717476" cy="359850"/>
          </a:xfrm>
        </p:grpSpPr>
        <p:pic>
          <p:nvPicPr>
            <p:cNvPr id="80" name="Google Shape;80;p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Google Shape;81;p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Google Shape;82;p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3" name="Google Shape;83;p9"/>
          <p:cNvPicPr preferRelativeResize="0"/>
          <p:nvPr/>
        </p:nvPicPr>
        <p:blipFill rotWithShape="1">
          <a:blip r:embed="rId4">
            <a:alphaModFix amt="50000"/>
          </a:blip>
          <a:srcRect b="81803"/>
          <a:stretch/>
        </p:blipFill>
        <p:spPr>
          <a:xfrm>
            <a:off x="3705364" y="4599425"/>
            <a:ext cx="1733274" cy="54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9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rot="-5400000">
            <a:off x="-11050" y="11050"/>
            <a:ext cx="1572801" cy="155072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9" descr="Slidesgo" title="image04"/>
          <p:cNvSpPr/>
          <p:nvPr/>
        </p:nvSpPr>
        <p:spPr>
          <a:xfrm>
            <a:off x="-93175" y="4560363"/>
            <a:ext cx="806400" cy="806400"/>
          </a:xfrm>
          <a:prstGeom prst="ellipse">
            <a:avLst/>
          </a:prstGeom>
          <a:solidFill>
            <a:srgbClr val="A15887">
              <a:alpha val="72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1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rot="10800000" flipH="1">
            <a:off x="7571200" y="3592775"/>
            <a:ext cx="1572801" cy="1550724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1"/>
          <p:cNvSpPr txBox="1">
            <a:spLocks noGrp="1"/>
          </p:cNvSpPr>
          <p:nvPr>
            <p:ph type="title" hasCustomPrompt="1"/>
          </p:nvPr>
        </p:nvSpPr>
        <p:spPr>
          <a:xfrm>
            <a:off x="713225" y="1484650"/>
            <a:ext cx="77175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1"/>
          </p:nvPr>
        </p:nvSpPr>
        <p:spPr>
          <a:xfrm>
            <a:off x="713225" y="3225950"/>
            <a:ext cx="77175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600"/>
            </a:lvl1pPr>
            <a:lvl2pPr marL="914400" lvl="1" indent="-323850" algn="ctr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2pPr>
            <a:lvl3pPr marL="1371600" lvl="2" indent="-323850" algn="ctr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3pPr>
            <a:lvl4pPr marL="1828800" lvl="3" indent="-323850" algn="ctr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4pPr>
            <a:lvl5pPr marL="2286000" lvl="4" indent="-323850" algn="ctr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5pPr>
            <a:lvl6pPr marL="2743200" lvl="5" indent="-323850" algn="ctr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6pPr>
            <a:lvl7pPr marL="3200400" lvl="6" indent="-323850" algn="ctr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7pPr>
            <a:lvl8pPr marL="3657600" lvl="7" indent="-323850" algn="ctr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8pPr>
            <a:lvl9pPr marL="4114800" lvl="8" indent="-323850" algn="ctr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/>
            </a:lvl9pPr>
          </a:lstStyle>
          <a:p>
            <a:endParaRPr/>
          </a:p>
        </p:txBody>
      </p:sp>
      <p:pic>
        <p:nvPicPr>
          <p:cNvPr id="92" name="Google Shape;92;p11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flipH="1">
            <a:off x="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3" name="Google Shape;93;p11"/>
          <p:cNvGrpSpPr/>
          <p:nvPr/>
        </p:nvGrpSpPr>
        <p:grpSpPr>
          <a:xfrm>
            <a:off x="5426514" y="12"/>
            <a:ext cx="3717476" cy="359850"/>
            <a:chOff x="-119174" y="146468"/>
            <a:chExt cx="3717476" cy="359850"/>
          </a:xfrm>
        </p:grpSpPr>
        <p:pic>
          <p:nvPicPr>
            <p:cNvPr id="94" name="Google Shape;94;p1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" name="Google Shape;95;p1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p1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7" name="Google Shape;97;p11"/>
          <p:cNvPicPr preferRelativeResize="0"/>
          <p:nvPr/>
        </p:nvPicPr>
        <p:blipFill rotWithShape="1">
          <a:blip r:embed="rId4">
            <a:alphaModFix amt="50000"/>
          </a:blip>
          <a:srcRect l="55367" b="744"/>
          <a:stretch/>
        </p:blipFill>
        <p:spPr>
          <a:xfrm rot="-5400000" flipH="1">
            <a:off x="1011487" y="3418788"/>
            <a:ext cx="713225" cy="2736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713225" y="538200"/>
            <a:ext cx="3524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1"/>
          </p:nvPr>
        </p:nvSpPr>
        <p:spPr>
          <a:xfrm>
            <a:off x="1246625" y="1809750"/>
            <a:ext cx="2648100" cy="42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subTitle" idx="2"/>
          </p:nvPr>
        </p:nvSpPr>
        <p:spPr>
          <a:xfrm>
            <a:off x="1246625" y="1400175"/>
            <a:ext cx="2651700" cy="35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title" idx="3" hasCustomPrompt="1"/>
          </p:nvPr>
        </p:nvSpPr>
        <p:spPr>
          <a:xfrm>
            <a:off x="713225" y="1398975"/>
            <a:ext cx="552300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104" name="Google Shape;104;p13"/>
          <p:cNvSpPr txBox="1">
            <a:spLocks noGrp="1"/>
          </p:cNvSpPr>
          <p:nvPr>
            <p:ph type="subTitle" idx="4"/>
          </p:nvPr>
        </p:nvSpPr>
        <p:spPr>
          <a:xfrm>
            <a:off x="1246625" y="2877496"/>
            <a:ext cx="26442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subTitle" idx="5"/>
          </p:nvPr>
        </p:nvSpPr>
        <p:spPr>
          <a:xfrm>
            <a:off x="1246625" y="2469356"/>
            <a:ext cx="2651700" cy="35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 idx="6" hasCustomPrompt="1"/>
          </p:nvPr>
        </p:nvSpPr>
        <p:spPr>
          <a:xfrm>
            <a:off x="713225" y="2468156"/>
            <a:ext cx="552300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107" name="Google Shape;107;p13"/>
          <p:cNvSpPr txBox="1">
            <a:spLocks noGrp="1"/>
          </p:cNvSpPr>
          <p:nvPr>
            <p:ph type="subTitle" idx="7"/>
          </p:nvPr>
        </p:nvSpPr>
        <p:spPr>
          <a:xfrm>
            <a:off x="1246625" y="3946441"/>
            <a:ext cx="26442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subTitle" idx="8"/>
          </p:nvPr>
        </p:nvSpPr>
        <p:spPr>
          <a:xfrm>
            <a:off x="1246625" y="3538538"/>
            <a:ext cx="2651700" cy="35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09" name="Google Shape;109;p13"/>
          <p:cNvSpPr txBox="1">
            <a:spLocks noGrp="1"/>
          </p:cNvSpPr>
          <p:nvPr>
            <p:ph type="title" idx="9" hasCustomPrompt="1"/>
          </p:nvPr>
        </p:nvSpPr>
        <p:spPr>
          <a:xfrm>
            <a:off x="713225" y="3537338"/>
            <a:ext cx="552300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pic>
        <p:nvPicPr>
          <p:cNvPr id="110" name="Google Shape;110;p13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3"/>
          <p:cNvPicPr preferRelativeResize="0"/>
          <p:nvPr/>
        </p:nvPicPr>
        <p:blipFill rotWithShape="1">
          <a:blip r:embed="rId3">
            <a:alphaModFix amt="50000"/>
          </a:blip>
          <a:srcRect b="81803"/>
          <a:stretch/>
        </p:blipFill>
        <p:spPr>
          <a:xfrm>
            <a:off x="7410726" y="4599425"/>
            <a:ext cx="1733274" cy="544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2" name="Google Shape;112;p13"/>
          <p:cNvGrpSpPr/>
          <p:nvPr/>
        </p:nvGrpSpPr>
        <p:grpSpPr>
          <a:xfrm rot="-5400000">
            <a:off x="-1678824" y="2218318"/>
            <a:ext cx="3717476" cy="359850"/>
            <a:chOff x="-119174" y="146468"/>
            <a:chExt cx="3717476" cy="359850"/>
          </a:xfrm>
        </p:grpSpPr>
        <p:pic>
          <p:nvPicPr>
            <p:cNvPr id="113" name="Google Shape;113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Google Shape;114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" name="Google Shape;115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eft text 2">
  <p:cSld name="CUSTOM_6_2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"/>
          <p:cNvSpPr txBox="1">
            <a:spLocks noGrp="1"/>
          </p:cNvSpPr>
          <p:nvPr>
            <p:ph type="title"/>
          </p:nvPr>
        </p:nvSpPr>
        <p:spPr>
          <a:xfrm>
            <a:off x="704849" y="1447899"/>
            <a:ext cx="2685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  <p:sp>
        <p:nvSpPr>
          <p:cNvPr id="181" name="Google Shape;181;p19"/>
          <p:cNvSpPr txBox="1">
            <a:spLocks noGrp="1"/>
          </p:cNvSpPr>
          <p:nvPr>
            <p:ph type="body" idx="1"/>
          </p:nvPr>
        </p:nvSpPr>
        <p:spPr>
          <a:xfrm>
            <a:off x="704850" y="2220801"/>
            <a:ext cx="2685900" cy="147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600"/>
            </a:lvl1pPr>
            <a:lvl2pPr marL="914400" lvl="1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marL="1371600" lvl="2" indent="-323850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3pPr>
            <a:lvl4pPr marL="1828800" lvl="3" indent="-323850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4pPr>
            <a:lvl5pPr marL="2286000" lvl="4" indent="-323850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5pPr>
            <a:lvl6pPr marL="2743200" lvl="5" indent="-323850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6pPr>
            <a:lvl7pPr marL="3200400" lvl="6" indent="-323850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7pPr>
            <a:lvl8pPr marL="3657600" lvl="7" indent="-323850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8pPr>
            <a:lvl9pPr marL="4114800" lvl="8" indent="-323850" rtl="0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/>
            </a:lvl9pPr>
          </a:lstStyle>
          <a:p>
            <a:endParaRPr/>
          </a:p>
        </p:txBody>
      </p:sp>
      <p:pic>
        <p:nvPicPr>
          <p:cNvPr id="182" name="Google Shape;182;p19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rot="10800000">
            <a:off x="-11050" y="3581750"/>
            <a:ext cx="1572801" cy="1550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9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9" descr="Slidesgo" title="image02"/>
          <p:cNvPicPr preferRelativeResize="0"/>
          <p:nvPr/>
        </p:nvPicPr>
        <p:blipFill rotWithShape="1">
          <a:blip r:embed="rId3">
            <a:alphaModFix amt="50000"/>
          </a:blip>
          <a:srcRect l="68675"/>
          <a:stretch/>
        </p:blipFill>
        <p:spPr>
          <a:xfrm rot="5400000">
            <a:off x="1223550" y="-1223550"/>
            <a:ext cx="542925" cy="299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09674" y="538200"/>
            <a:ext cx="7721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Anton"/>
              <a:buNone/>
              <a:defRPr sz="2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09675" y="1245650"/>
            <a:ext cx="7721100" cy="33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●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marL="914400" lvl="1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○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marL="1371600" lvl="2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■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marL="1828800" lvl="3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●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marL="2286000" lvl="4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○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marL="2743200" lvl="5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■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marL="3200400" lvl="6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●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marL="3657600" lvl="7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○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marL="4114800" lvl="8" indent="-3238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500"/>
              <a:buFont typeface="Raleway Medium"/>
              <a:buChar char="■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5" r:id="rId5"/>
    <p:sldLayoutId id="2147483657" r:id="rId6"/>
    <p:sldLayoutId id="2147483658" r:id="rId7"/>
    <p:sldLayoutId id="2147483659" r:id="rId8"/>
    <p:sldLayoutId id="2147483665" r:id="rId9"/>
    <p:sldLayoutId id="2147483668" r:id="rId10"/>
    <p:sldLayoutId id="214748367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9"/>
          <p:cNvSpPr txBox="1">
            <a:spLocks noGrp="1"/>
          </p:cNvSpPr>
          <p:nvPr>
            <p:ph type="ctrTitle"/>
          </p:nvPr>
        </p:nvSpPr>
        <p:spPr>
          <a:xfrm>
            <a:off x="919085" y="1861648"/>
            <a:ext cx="7294177" cy="14275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Misuses of Power and Their Influence</a:t>
            </a:r>
          </a:p>
        </p:txBody>
      </p:sp>
      <p:sp>
        <p:nvSpPr>
          <p:cNvPr id="357" name="Google Shape;357;p39"/>
          <p:cNvSpPr txBox="1">
            <a:spLocks noGrp="1"/>
          </p:cNvSpPr>
          <p:nvPr>
            <p:ph type="subTitle" idx="1"/>
          </p:nvPr>
        </p:nvSpPr>
        <p:spPr>
          <a:xfrm>
            <a:off x="2292709" y="0"/>
            <a:ext cx="4546932" cy="60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Libyan International Medical University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Faculty of Business Administration</a:t>
            </a:r>
            <a:endParaRPr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Google Shape;360;p39" descr="Slidesgo" title="image04"/>
          <p:cNvSpPr/>
          <p:nvPr/>
        </p:nvSpPr>
        <p:spPr>
          <a:xfrm>
            <a:off x="1489100" y="3776688"/>
            <a:ext cx="806400" cy="806400"/>
          </a:xfrm>
          <a:prstGeom prst="ellipse">
            <a:avLst/>
          </a:prstGeom>
          <a:solidFill>
            <a:schemeClr val="accent4">
              <a:lumMod val="75000"/>
              <a:alpha val="725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Google Shape;357;p39">
            <a:extLst>
              <a:ext uri="{FF2B5EF4-FFF2-40B4-BE49-F238E27FC236}">
                <a16:creationId xmlns:a16="http://schemas.microsoft.com/office/drawing/2014/main" id="{D3D176D9-BB21-A16E-D3F6-B2F330048BE2}"/>
              </a:ext>
            </a:extLst>
          </p:cNvPr>
          <p:cNvSpPr txBox="1">
            <a:spLocks/>
          </p:cNvSpPr>
          <p:nvPr/>
        </p:nvSpPr>
        <p:spPr>
          <a:xfrm>
            <a:off x="2571471" y="3782460"/>
            <a:ext cx="3615293" cy="6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1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pPr marL="0" indent="0" algn="just"/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Name: Jude </a:t>
            </a:r>
            <a:r>
              <a:rPr lang="en-US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Boughalia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ID: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3766</a:t>
            </a:r>
            <a:endParaRPr lang="en-US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/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joud_3766@limu.edu.ly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D7C7B9-DD66-EFFD-2231-22C0749F0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54" b="89982" l="1818" r="98182">
                        <a14:foregroundMark x1="10260" y1="82878" x2="1948" y2="88160"/>
                        <a14:foregroundMark x1="88571" y1="75228" x2="95325" y2="87067"/>
                        <a14:foregroundMark x1="95325" y1="87067" x2="98182" y2="885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83018" y="-9126"/>
            <a:ext cx="1360982" cy="9685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940DD9-0704-0769-A5F1-C5FEE4C9B0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56" b="93924" l="7292" r="92708">
                        <a14:foregroundMark x1="66319" y1="11458" x2="45833" y2="5729"/>
                        <a14:foregroundMark x1="45313" y1="7292" x2="24826" y2="14931"/>
                        <a14:foregroundMark x1="22396" y1="18924" x2="13889" y2="28993"/>
                        <a14:foregroundMark x1="13889" y1="28993" x2="9722" y2="42014"/>
                        <a14:foregroundMark x1="9722" y1="42014" x2="7986" y2="44097"/>
                        <a14:foregroundMark x1="46875" y1="94097" x2="56424" y2="90278"/>
                        <a14:foregroundMark x1="7465" y1="56771" x2="11806" y2="65799"/>
                        <a14:foregroundMark x1="14236" y1="74826" x2="23264" y2="81250"/>
                        <a14:foregroundMark x1="27778" y1="87500" x2="40451" y2="90972"/>
                        <a14:foregroundMark x1="63715" y1="90451" x2="76042" y2="83160"/>
                        <a14:foregroundMark x1="76042" y1="83160" x2="76042" y2="82813"/>
                        <a14:foregroundMark x1="81250" y1="80208" x2="88194" y2="69618"/>
                        <a14:foregroundMark x1="91493" y1="62153" x2="92708" y2="53993"/>
                        <a14:foregroundMark x1="92535" y1="45660" x2="89063" y2="32813"/>
                        <a14:foregroundMark x1="89063" y1="32813" x2="88889" y2="32813"/>
                        <a14:foregroundMark x1="87674" y1="29688" x2="77604" y2="17014"/>
                        <a14:foregroundMark x1="51042" y1="40972" x2="52604" y2="6857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27252" cy="1227252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EEBD0C1-806B-E8A4-5EBA-0DFBB00B7848}"/>
              </a:ext>
            </a:extLst>
          </p:cNvPr>
          <p:cNvCxnSpPr>
            <a:cxnSpLocks/>
          </p:cNvCxnSpPr>
          <p:nvPr/>
        </p:nvCxnSpPr>
        <p:spPr>
          <a:xfrm>
            <a:off x="2747178" y="1617831"/>
            <a:ext cx="3524250" cy="0"/>
          </a:xfrm>
          <a:prstGeom prst="line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CA212E9-EE0F-0926-5C8A-673D7017E426}"/>
              </a:ext>
            </a:extLst>
          </p:cNvPr>
          <p:cNvCxnSpPr>
            <a:cxnSpLocks/>
          </p:cNvCxnSpPr>
          <p:nvPr/>
        </p:nvCxnSpPr>
        <p:spPr>
          <a:xfrm>
            <a:off x="2747178" y="3533043"/>
            <a:ext cx="3524250" cy="0"/>
          </a:xfrm>
          <a:prstGeom prst="line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" name="Google Shape;1833;p73"/>
          <p:cNvSpPr txBox="1">
            <a:spLocks noGrp="1"/>
          </p:cNvSpPr>
          <p:nvPr>
            <p:ph type="title"/>
          </p:nvPr>
        </p:nvSpPr>
        <p:spPr>
          <a:xfrm>
            <a:off x="3346514" y="1366877"/>
            <a:ext cx="245096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Conclusion</a:t>
            </a:r>
            <a:endParaRPr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34" name="Google Shape;1834;p73"/>
          <p:cNvSpPr txBox="1">
            <a:spLocks noGrp="1"/>
          </p:cNvSpPr>
          <p:nvPr>
            <p:ph type="body" idx="1"/>
          </p:nvPr>
        </p:nvSpPr>
        <p:spPr>
          <a:xfrm>
            <a:off x="2236236" y="2356803"/>
            <a:ext cx="4671523" cy="16778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just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The misuse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 of power refers to the use of one's position of power to harm others, to bully or humiliate them, or to gain personal advantages for themselves or their friends.</a:t>
            </a:r>
          </a:p>
        </p:txBody>
      </p:sp>
      <p:sp>
        <p:nvSpPr>
          <p:cNvPr id="1836" name="Google Shape;1836;p73" descr="Slidesgo" title="circulo02"/>
          <p:cNvSpPr/>
          <p:nvPr/>
        </p:nvSpPr>
        <p:spPr>
          <a:xfrm>
            <a:off x="-449165" y="0"/>
            <a:ext cx="1241659" cy="1209732"/>
          </a:xfrm>
          <a:prstGeom prst="ellipse">
            <a:avLst/>
          </a:prstGeom>
          <a:solidFill>
            <a:schemeClr val="accent4">
              <a:lumMod val="75000"/>
              <a:alpha val="725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377;p41">
            <a:extLst>
              <a:ext uri="{FF2B5EF4-FFF2-40B4-BE49-F238E27FC236}">
                <a16:creationId xmlns:a16="http://schemas.microsoft.com/office/drawing/2014/main" id="{AF246A85-5302-0083-7792-F458DDAC613E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10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BBF57-3B12-A4E7-3C81-29DF8DD3CA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5299" y="1989218"/>
            <a:ext cx="4713402" cy="1165065"/>
          </a:xfrm>
        </p:spPr>
        <p:txBody>
          <a:bodyPr/>
          <a:lstStyle/>
          <a:p>
            <a:r>
              <a:rPr lang="en-LY" sz="8800" dirty="0"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Reflection</a:t>
            </a:r>
          </a:p>
        </p:txBody>
      </p:sp>
      <p:sp>
        <p:nvSpPr>
          <p:cNvPr id="3" name="Google Shape;360;p39" descr="Slidesgo" title="image04">
            <a:extLst>
              <a:ext uri="{FF2B5EF4-FFF2-40B4-BE49-F238E27FC236}">
                <a16:creationId xmlns:a16="http://schemas.microsoft.com/office/drawing/2014/main" id="{5F0AE071-DD13-392D-257B-E65291DCE542}"/>
              </a:ext>
            </a:extLst>
          </p:cNvPr>
          <p:cNvSpPr/>
          <p:nvPr/>
        </p:nvSpPr>
        <p:spPr>
          <a:xfrm>
            <a:off x="-833668" y="3154282"/>
            <a:ext cx="3048967" cy="2926102"/>
          </a:xfrm>
          <a:prstGeom prst="ellipse">
            <a:avLst/>
          </a:prstGeom>
          <a:solidFill>
            <a:schemeClr val="accent4">
              <a:lumMod val="60000"/>
              <a:lumOff val="40000"/>
              <a:alpha val="725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Google Shape;377;p41">
            <a:extLst>
              <a:ext uri="{FF2B5EF4-FFF2-40B4-BE49-F238E27FC236}">
                <a16:creationId xmlns:a16="http://schemas.microsoft.com/office/drawing/2014/main" id="{C535C6EB-CD54-1A8A-8C29-90FFDD076B64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11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DC44176-A1B1-E640-3759-5C22E44FAB8D}"/>
              </a:ext>
            </a:extLst>
          </p:cNvPr>
          <p:cNvCxnSpPr>
            <a:cxnSpLocks/>
          </p:cNvCxnSpPr>
          <p:nvPr/>
        </p:nvCxnSpPr>
        <p:spPr>
          <a:xfrm>
            <a:off x="2809875" y="3356162"/>
            <a:ext cx="3524250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39CA240-7CF9-2C02-0ADF-8AC3D023AC2F}"/>
              </a:ext>
            </a:extLst>
          </p:cNvPr>
          <p:cNvCxnSpPr>
            <a:cxnSpLocks/>
          </p:cNvCxnSpPr>
          <p:nvPr/>
        </p:nvCxnSpPr>
        <p:spPr>
          <a:xfrm>
            <a:off x="2809875" y="1687779"/>
            <a:ext cx="3524250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24908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" name="Google Shape;1575;p60"/>
          <p:cNvSpPr txBox="1">
            <a:spLocks noGrp="1"/>
          </p:cNvSpPr>
          <p:nvPr>
            <p:ph type="body" idx="1"/>
          </p:nvPr>
        </p:nvSpPr>
        <p:spPr>
          <a:xfrm>
            <a:off x="2154179" y="2227670"/>
            <a:ext cx="4835641" cy="20615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just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Although it would be lovely to believe that power is typically used for the benefit of all, power is often used selfishly and unfairly.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Therefore, protecting, and acting on equal principles and concepts is the most effective strategy to prevent abuse of power.</a:t>
            </a:r>
            <a:endParaRPr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76" name="Google Shape;1576;p60"/>
          <p:cNvSpPr txBox="1">
            <a:spLocks noGrp="1"/>
          </p:cNvSpPr>
          <p:nvPr>
            <p:ph type="title"/>
          </p:nvPr>
        </p:nvSpPr>
        <p:spPr>
          <a:xfrm>
            <a:off x="3209850" y="1377254"/>
            <a:ext cx="2724300" cy="5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Reflection</a:t>
            </a:r>
            <a:endParaRPr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577" name="Google Shape;1577;p60" descr="Image02"/>
          <p:cNvPicPr preferRelativeResize="0"/>
          <p:nvPr/>
        </p:nvPicPr>
        <p:blipFill rotWithShape="1">
          <a:blip r:embed="rId3">
            <a:alphaModFix amt="39000"/>
          </a:blip>
          <a:srcRect t="54944" r="54302"/>
          <a:stretch/>
        </p:blipFill>
        <p:spPr>
          <a:xfrm rot="5400000">
            <a:off x="7582237" y="3581739"/>
            <a:ext cx="1572801" cy="15507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77;p41">
            <a:extLst>
              <a:ext uri="{FF2B5EF4-FFF2-40B4-BE49-F238E27FC236}">
                <a16:creationId xmlns:a16="http://schemas.microsoft.com/office/drawing/2014/main" id="{21683075-09B8-1112-7AC8-A4CE29D5C4B0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12</a:t>
            </a:r>
          </a:p>
        </p:txBody>
      </p:sp>
      <p:sp>
        <p:nvSpPr>
          <p:cNvPr id="3" name="Google Shape;1836;p73" descr="Slidesgo" title="circulo02">
            <a:extLst>
              <a:ext uri="{FF2B5EF4-FFF2-40B4-BE49-F238E27FC236}">
                <a16:creationId xmlns:a16="http://schemas.microsoft.com/office/drawing/2014/main" id="{4C39DDD6-D92D-C7D2-7DD6-EA11E5BD4C3C}"/>
              </a:ext>
            </a:extLst>
          </p:cNvPr>
          <p:cNvSpPr/>
          <p:nvPr/>
        </p:nvSpPr>
        <p:spPr>
          <a:xfrm>
            <a:off x="8105788" y="-329938"/>
            <a:ext cx="1486327" cy="1377254"/>
          </a:xfrm>
          <a:prstGeom prst="ellipse">
            <a:avLst/>
          </a:prstGeom>
          <a:solidFill>
            <a:schemeClr val="accent4">
              <a:lumMod val="75000"/>
              <a:alpha val="725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60;p39" descr="Slidesgo" title="image04">
            <a:extLst>
              <a:ext uri="{FF2B5EF4-FFF2-40B4-BE49-F238E27FC236}">
                <a16:creationId xmlns:a16="http://schemas.microsoft.com/office/drawing/2014/main" id="{12332AA7-0883-8C12-B5DA-787FDABE6A89}"/>
              </a:ext>
            </a:extLst>
          </p:cNvPr>
          <p:cNvSpPr/>
          <p:nvPr/>
        </p:nvSpPr>
        <p:spPr>
          <a:xfrm>
            <a:off x="5571242" y="1636212"/>
            <a:ext cx="1974914" cy="1871073"/>
          </a:xfrm>
          <a:prstGeom prst="ellipse">
            <a:avLst/>
          </a:prstGeom>
          <a:solidFill>
            <a:schemeClr val="accent4">
              <a:lumMod val="60000"/>
              <a:lumOff val="40000"/>
              <a:alpha val="725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FBBF57-3B12-A4E7-3C81-29DF8DD3CA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8928" y="1989217"/>
            <a:ext cx="5326144" cy="1165065"/>
          </a:xfrm>
          <a:effectLst/>
        </p:spPr>
        <p:txBody>
          <a:bodyPr/>
          <a:lstStyle/>
          <a:p>
            <a:r>
              <a:rPr lang="en-LY" sz="8800" dirty="0"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References</a:t>
            </a:r>
          </a:p>
        </p:txBody>
      </p:sp>
      <p:sp>
        <p:nvSpPr>
          <p:cNvPr id="4" name="Google Shape;377;p41">
            <a:extLst>
              <a:ext uri="{FF2B5EF4-FFF2-40B4-BE49-F238E27FC236}">
                <a16:creationId xmlns:a16="http://schemas.microsoft.com/office/drawing/2014/main" id="{E90D80F3-B43D-7E47-984F-EE945345BA03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13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5DBACA3-75D9-B4C5-C0DF-F916EA8ABD14}"/>
              </a:ext>
            </a:extLst>
          </p:cNvPr>
          <p:cNvCxnSpPr>
            <a:cxnSpLocks/>
          </p:cNvCxnSpPr>
          <p:nvPr/>
        </p:nvCxnSpPr>
        <p:spPr>
          <a:xfrm>
            <a:off x="2132981" y="3154282"/>
            <a:ext cx="3524250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62083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>
            <a:extLst>
              <a:ext uri="{FF2B5EF4-FFF2-40B4-BE49-F238E27FC236}">
                <a16:creationId xmlns:a16="http://schemas.microsoft.com/office/drawing/2014/main" id="{6B873C3B-607C-5171-750E-A79D75F6F5A9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844758" y="545982"/>
            <a:ext cx="8299242" cy="3630092"/>
          </a:xfrm>
        </p:spPr>
        <p:txBody>
          <a:bodyPr/>
          <a:lstStyle/>
          <a:p>
            <a:pPr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  <a:effectLst/>
              </a:rPr>
              <a:t>DEVITO, J. O. S. E. P. H. A. (2022). 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effectLst/>
              </a:rPr>
              <a:t>Interpersonal communication book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effectLst/>
              </a:rPr>
              <a:t>. PRENTICE HALL. </a:t>
            </a:r>
          </a:p>
          <a:p>
            <a:pPr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i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  <a:effectLst/>
              </a:rPr>
              <a:t>Contributor, C. (2020, November 13). 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effectLst/>
              </a:rPr>
              <a:t>How to reduce the misuse of power in a workplace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effectLst/>
              </a:rPr>
              <a:t>. Small Business -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  <a:effectLst/>
              </a:rPr>
              <a:t>Chron.com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effectLst/>
              </a:rPr>
              <a:t>. Retrieved January 3, 2023, from https://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  <a:effectLst/>
              </a:rPr>
              <a:t>smallbusiness.chron.com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effectLst/>
              </a:rPr>
              <a:t>/reduce-misuse-power-workplace-43541.html </a:t>
            </a:r>
          </a:p>
          <a:p>
            <a:pPr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i="1" dirty="0">
              <a:solidFill>
                <a:schemeClr val="accent3">
                  <a:lumMod val="50000"/>
                </a:schemeClr>
              </a:solidFill>
              <a:effectLst/>
            </a:endParaRPr>
          </a:p>
          <a:p>
            <a:pPr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  <a:effectLst/>
              </a:rPr>
              <a:t>Lucy. (2020, August 25). 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effectLst/>
              </a:rPr>
              <a:t>The power plays at work and how to spot them and what to do about them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effectLst/>
              </a:rPr>
              <a:t>. 3WH. Retrieved January 3, 2023, from https://www.3wh.uk.com/the-power-plays-at-work-and-how-to-spot-them-and-what-to-do-about-them/ </a:t>
            </a:r>
            <a:endParaRPr lang="en-US" i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i="1" dirty="0">
              <a:solidFill>
                <a:schemeClr val="accent3">
                  <a:lumMod val="50000"/>
                </a:schemeClr>
              </a:solidFill>
              <a:effectLst/>
            </a:endParaRPr>
          </a:p>
          <a:p>
            <a:pPr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accent3">
                    <a:lumMod val="50000"/>
                  </a:schemeClr>
                </a:solidFill>
                <a:effectLst/>
              </a:rPr>
              <a:t>How can abuse of power be prevented?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effectLst/>
              </a:rPr>
              <a:t> Egalitarianism. (n.d.). Retrieved January 4, 2023, from https://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  <a:effectLst/>
              </a:rPr>
              <a:t>www.pdrboston.org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effectLst/>
              </a:rPr>
              <a:t>/how-can-abuse-of-power-be-prevented </a:t>
            </a:r>
          </a:p>
          <a:p>
            <a:pPr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i="1" dirty="0">
              <a:solidFill>
                <a:schemeClr val="accent3">
                  <a:lumMod val="50000"/>
                </a:schemeClr>
              </a:solidFill>
              <a:effectLst/>
            </a:endParaRPr>
          </a:p>
          <a:p>
            <a:pPr marL="133350" indent="0">
              <a:buClr>
                <a:schemeClr val="accent4">
                  <a:lumMod val="50000"/>
                </a:schemeClr>
              </a:buClr>
              <a:buNone/>
            </a:pPr>
            <a:endParaRPr lang="en-US" dirty="0"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1" name="Google Shape;377;p41">
            <a:extLst>
              <a:ext uri="{FF2B5EF4-FFF2-40B4-BE49-F238E27FC236}">
                <a16:creationId xmlns:a16="http://schemas.microsoft.com/office/drawing/2014/main" id="{839AE059-C37F-1EFA-528E-97651F3C6958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14</a:t>
            </a:r>
          </a:p>
        </p:txBody>
      </p:sp>
      <p:sp>
        <p:nvSpPr>
          <p:cNvPr id="3" name="Google Shape;371;p41">
            <a:extLst>
              <a:ext uri="{FF2B5EF4-FFF2-40B4-BE49-F238E27FC236}">
                <a16:creationId xmlns:a16="http://schemas.microsoft.com/office/drawing/2014/main" id="{0BB200F1-4386-CBFD-FFE9-D1677FCCC10E}"/>
              </a:ext>
            </a:extLst>
          </p:cNvPr>
          <p:cNvSpPr txBox="1">
            <a:spLocks/>
          </p:cNvSpPr>
          <p:nvPr/>
        </p:nvSpPr>
        <p:spPr>
          <a:xfrm rot="16200000">
            <a:off x="-1203792" y="1750101"/>
            <a:ext cx="3524400" cy="5727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Anton"/>
              <a:buNone/>
              <a:defRPr sz="2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REFERENCES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836;p73" descr="Slidesgo" title="circulo02">
            <a:extLst>
              <a:ext uri="{FF2B5EF4-FFF2-40B4-BE49-F238E27FC236}">
                <a16:creationId xmlns:a16="http://schemas.microsoft.com/office/drawing/2014/main" id="{1E09B915-EBB8-A44F-B904-361D20A99423}"/>
              </a:ext>
            </a:extLst>
          </p:cNvPr>
          <p:cNvSpPr/>
          <p:nvPr/>
        </p:nvSpPr>
        <p:spPr>
          <a:xfrm>
            <a:off x="4571975" y="2116226"/>
            <a:ext cx="806400" cy="806400"/>
          </a:xfrm>
          <a:prstGeom prst="ellipse">
            <a:avLst/>
          </a:prstGeom>
          <a:solidFill>
            <a:schemeClr val="accent4">
              <a:lumMod val="60000"/>
              <a:lumOff val="40000"/>
              <a:alpha val="725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55" name="Google Shape;1855;p76"/>
          <p:cNvSpPr txBox="1">
            <a:spLocks noGrp="1"/>
          </p:cNvSpPr>
          <p:nvPr>
            <p:ph type="title"/>
          </p:nvPr>
        </p:nvSpPr>
        <p:spPr>
          <a:xfrm>
            <a:off x="713225" y="1484650"/>
            <a:ext cx="77175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 dirty="0"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THANK YOU</a:t>
            </a:r>
            <a:endParaRPr sz="10000" dirty="0">
              <a:solidFill>
                <a:schemeClr val="accent4">
                  <a:lumMod val="50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691907F-172D-F4ED-6BE6-97D24B415641}"/>
              </a:ext>
            </a:extLst>
          </p:cNvPr>
          <p:cNvCxnSpPr>
            <a:cxnSpLocks/>
          </p:cNvCxnSpPr>
          <p:nvPr/>
        </p:nvCxnSpPr>
        <p:spPr>
          <a:xfrm>
            <a:off x="2809875" y="3448150"/>
            <a:ext cx="3524250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CB904E0-7043-3B71-B3AE-1DFA735F9FDA}"/>
              </a:ext>
            </a:extLst>
          </p:cNvPr>
          <p:cNvCxnSpPr>
            <a:cxnSpLocks/>
          </p:cNvCxnSpPr>
          <p:nvPr/>
        </p:nvCxnSpPr>
        <p:spPr>
          <a:xfrm>
            <a:off x="2809875" y="1484650"/>
            <a:ext cx="3524250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41"/>
          <p:cNvSpPr txBox="1">
            <a:spLocks noGrp="1"/>
          </p:cNvSpPr>
          <p:nvPr>
            <p:ph type="subTitle" idx="2"/>
          </p:nvPr>
        </p:nvSpPr>
        <p:spPr>
          <a:xfrm>
            <a:off x="2771396" y="252303"/>
            <a:ext cx="2651700" cy="35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accent4">
                    <a:lumMod val="75000"/>
                  </a:schemeClr>
                </a:solidFill>
              </a:rPr>
              <a:t>Objectives</a:t>
            </a:r>
            <a:endParaRPr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74" name="Google Shape;374;p41"/>
          <p:cNvSpPr txBox="1">
            <a:spLocks noGrp="1"/>
          </p:cNvSpPr>
          <p:nvPr>
            <p:ph type="title" idx="3"/>
          </p:nvPr>
        </p:nvSpPr>
        <p:spPr>
          <a:xfrm>
            <a:off x="2136688" y="253188"/>
            <a:ext cx="552300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01</a:t>
            </a:r>
            <a:endParaRPr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76" name="Google Shape;376;p41"/>
          <p:cNvSpPr txBox="1">
            <a:spLocks noGrp="1"/>
          </p:cNvSpPr>
          <p:nvPr>
            <p:ph type="subTitle" idx="5"/>
          </p:nvPr>
        </p:nvSpPr>
        <p:spPr>
          <a:xfrm>
            <a:off x="2771396" y="793112"/>
            <a:ext cx="3817793" cy="35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Introduction</a:t>
            </a:r>
            <a:endParaRPr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77" name="Google Shape;377;p41"/>
          <p:cNvSpPr txBox="1">
            <a:spLocks noGrp="1"/>
          </p:cNvSpPr>
          <p:nvPr>
            <p:ph type="title" idx="6"/>
          </p:nvPr>
        </p:nvSpPr>
        <p:spPr>
          <a:xfrm>
            <a:off x="2117834" y="726433"/>
            <a:ext cx="648776" cy="48885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02</a:t>
            </a:r>
            <a:endParaRPr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79" name="Google Shape;379;p41"/>
          <p:cNvSpPr txBox="1">
            <a:spLocks noGrp="1"/>
          </p:cNvSpPr>
          <p:nvPr>
            <p:ph type="subTitle" idx="8"/>
          </p:nvPr>
        </p:nvSpPr>
        <p:spPr>
          <a:xfrm>
            <a:off x="2773830" y="1302135"/>
            <a:ext cx="6615267" cy="4117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Definition of Harassment, Bullying, and Power Play</a:t>
            </a:r>
          </a:p>
        </p:txBody>
      </p:sp>
      <p:sp>
        <p:nvSpPr>
          <p:cNvPr id="380" name="Google Shape;380;p41"/>
          <p:cNvSpPr txBox="1">
            <a:spLocks noGrp="1"/>
          </p:cNvSpPr>
          <p:nvPr>
            <p:ph type="title" idx="9"/>
          </p:nvPr>
        </p:nvSpPr>
        <p:spPr>
          <a:xfrm>
            <a:off x="2131258" y="1333922"/>
            <a:ext cx="621927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03</a:t>
            </a:r>
            <a:endParaRPr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Google Shape;377;p41">
            <a:extLst>
              <a:ext uri="{FF2B5EF4-FFF2-40B4-BE49-F238E27FC236}">
                <a16:creationId xmlns:a16="http://schemas.microsoft.com/office/drawing/2014/main" id="{D892CFE6-BC13-500F-5F1D-6E826EA49563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02</a:t>
            </a:r>
          </a:p>
        </p:txBody>
      </p:sp>
      <p:sp>
        <p:nvSpPr>
          <p:cNvPr id="13" name="Google Shape;360;p39" descr="Slidesgo" title="image04">
            <a:extLst>
              <a:ext uri="{FF2B5EF4-FFF2-40B4-BE49-F238E27FC236}">
                <a16:creationId xmlns:a16="http://schemas.microsoft.com/office/drawing/2014/main" id="{02D9DC62-2BE5-EFA0-A229-F0A28FF93A8F}"/>
              </a:ext>
            </a:extLst>
          </p:cNvPr>
          <p:cNvSpPr/>
          <p:nvPr/>
        </p:nvSpPr>
        <p:spPr>
          <a:xfrm>
            <a:off x="-931133" y="3174176"/>
            <a:ext cx="3048967" cy="2926102"/>
          </a:xfrm>
          <a:prstGeom prst="ellipse">
            <a:avLst/>
          </a:prstGeom>
          <a:solidFill>
            <a:schemeClr val="accent4">
              <a:lumMod val="75000"/>
              <a:alpha val="725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Google Shape;380;p41">
            <a:extLst>
              <a:ext uri="{FF2B5EF4-FFF2-40B4-BE49-F238E27FC236}">
                <a16:creationId xmlns:a16="http://schemas.microsoft.com/office/drawing/2014/main" id="{8F3EF55A-91E5-BACB-5B53-5E5646918A85}"/>
              </a:ext>
            </a:extLst>
          </p:cNvPr>
          <p:cNvSpPr txBox="1">
            <a:spLocks/>
          </p:cNvSpPr>
          <p:nvPr/>
        </p:nvSpPr>
        <p:spPr>
          <a:xfrm>
            <a:off x="2131258" y="1802283"/>
            <a:ext cx="653562" cy="455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04</a:t>
            </a:r>
          </a:p>
        </p:txBody>
      </p:sp>
      <p:sp>
        <p:nvSpPr>
          <p:cNvPr id="15" name="Google Shape;373;p41">
            <a:extLst>
              <a:ext uri="{FF2B5EF4-FFF2-40B4-BE49-F238E27FC236}">
                <a16:creationId xmlns:a16="http://schemas.microsoft.com/office/drawing/2014/main" id="{D8BF5AD4-54A9-90CC-21B8-06E7EA505A6F}"/>
              </a:ext>
            </a:extLst>
          </p:cNvPr>
          <p:cNvSpPr txBox="1">
            <a:spLocks/>
          </p:cNvSpPr>
          <p:nvPr/>
        </p:nvSpPr>
        <p:spPr>
          <a:xfrm>
            <a:off x="2770928" y="1875844"/>
            <a:ext cx="5652753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L="1371600" marR="0" lvl="2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L="1828800" marR="0" lvl="3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L="2286000" marR="0" lvl="4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L="2743200" marR="0" lvl="5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L="3200400" marR="0" lvl="6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L="3657600" marR="0" lvl="7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L="4114800" marR="0" lvl="8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marL="0" lvl="0" indent="0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The Influence of The Misuses of Power</a:t>
            </a:r>
          </a:p>
        </p:txBody>
      </p:sp>
      <p:sp>
        <p:nvSpPr>
          <p:cNvPr id="17" name="Google Shape;380;p41">
            <a:extLst>
              <a:ext uri="{FF2B5EF4-FFF2-40B4-BE49-F238E27FC236}">
                <a16:creationId xmlns:a16="http://schemas.microsoft.com/office/drawing/2014/main" id="{766746C2-5E39-30CC-DCAC-86219D7ECE42}"/>
              </a:ext>
            </a:extLst>
          </p:cNvPr>
          <p:cNvSpPr txBox="1">
            <a:spLocks/>
          </p:cNvSpPr>
          <p:nvPr/>
        </p:nvSpPr>
        <p:spPr>
          <a:xfrm>
            <a:off x="2121283" y="2370102"/>
            <a:ext cx="639671" cy="486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05</a:t>
            </a:r>
          </a:p>
        </p:txBody>
      </p:sp>
      <p:sp>
        <p:nvSpPr>
          <p:cNvPr id="18" name="Google Shape;380;p41">
            <a:extLst>
              <a:ext uri="{FF2B5EF4-FFF2-40B4-BE49-F238E27FC236}">
                <a16:creationId xmlns:a16="http://schemas.microsoft.com/office/drawing/2014/main" id="{E2996567-8902-593C-A007-A3CE81DBCF49}"/>
              </a:ext>
            </a:extLst>
          </p:cNvPr>
          <p:cNvSpPr txBox="1">
            <a:spLocks/>
          </p:cNvSpPr>
          <p:nvPr/>
        </p:nvSpPr>
        <p:spPr>
          <a:xfrm>
            <a:off x="2121283" y="2931131"/>
            <a:ext cx="639671" cy="486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06</a:t>
            </a:r>
          </a:p>
        </p:txBody>
      </p:sp>
      <p:sp>
        <p:nvSpPr>
          <p:cNvPr id="20" name="Google Shape;373;p41">
            <a:extLst>
              <a:ext uri="{FF2B5EF4-FFF2-40B4-BE49-F238E27FC236}">
                <a16:creationId xmlns:a16="http://schemas.microsoft.com/office/drawing/2014/main" id="{1729DB57-411B-FA32-85B8-66F182FAB452}"/>
              </a:ext>
            </a:extLst>
          </p:cNvPr>
          <p:cNvSpPr txBox="1">
            <a:spLocks/>
          </p:cNvSpPr>
          <p:nvPr/>
        </p:nvSpPr>
        <p:spPr>
          <a:xfrm>
            <a:off x="2760954" y="2444651"/>
            <a:ext cx="6383046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L="1371600" marR="0" lvl="2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L="1828800" marR="0" lvl="3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L="2286000" marR="0" lvl="4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L="2743200" marR="0" lvl="5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L="3200400" marR="0" lvl="6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L="3657600" marR="0" lvl="7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L="4114800" marR="0" lvl="8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marL="0" indent="0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Conclusion</a:t>
            </a:r>
          </a:p>
        </p:txBody>
      </p:sp>
      <p:sp>
        <p:nvSpPr>
          <p:cNvPr id="21" name="Google Shape;373;p41">
            <a:extLst>
              <a:ext uri="{FF2B5EF4-FFF2-40B4-BE49-F238E27FC236}">
                <a16:creationId xmlns:a16="http://schemas.microsoft.com/office/drawing/2014/main" id="{4A4CBA73-EA60-0630-F4B2-58E6A111DE9F}"/>
              </a:ext>
            </a:extLst>
          </p:cNvPr>
          <p:cNvSpPr txBox="1">
            <a:spLocks/>
          </p:cNvSpPr>
          <p:nvPr/>
        </p:nvSpPr>
        <p:spPr>
          <a:xfrm>
            <a:off x="2770928" y="2985460"/>
            <a:ext cx="1735083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L="1371600" marR="0" lvl="2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L="1828800" marR="0" lvl="3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L="2286000" marR="0" lvl="4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L="2743200" marR="0" lvl="5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L="3200400" marR="0" lvl="6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L="3657600" marR="0" lvl="7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L="4114800" marR="0" lvl="8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marL="0" indent="0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Reflection</a:t>
            </a:r>
          </a:p>
        </p:txBody>
      </p:sp>
      <p:sp>
        <p:nvSpPr>
          <p:cNvPr id="2" name="Google Shape;380;p41">
            <a:extLst>
              <a:ext uri="{FF2B5EF4-FFF2-40B4-BE49-F238E27FC236}">
                <a16:creationId xmlns:a16="http://schemas.microsoft.com/office/drawing/2014/main" id="{B7723519-CD69-F2CA-7E03-4495A649AE9C}"/>
              </a:ext>
            </a:extLst>
          </p:cNvPr>
          <p:cNvSpPr txBox="1">
            <a:spLocks/>
          </p:cNvSpPr>
          <p:nvPr/>
        </p:nvSpPr>
        <p:spPr>
          <a:xfrm>
            <a:off x="2131258" y="3500975"/>
            <a:ext cx="639671" cy="486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07</a:t>
            </a:r>
          </a:p>
        </p:txBody>
      </p:sp>
      <p:sp>
        <p:nvSpPr>
          <p:cNvPr id="3" name="Google Shape;373;p41">
            <a:extLst>
              <a:ext uri="{FF2B5EF4-FFF2-40B4-BE49-F238E27FC236}">
                <a16:creationId xmlns:a16="http://schemas.microsoft.com/office/drawing/2014/main" id="{880A50FB-F047-B326-C627-02041143B717}"/>
              </a:ext>
            </a:extLst>
          </p:cNvPr>
          <p:cNvSpPr txBox="1">
            <a:spLocks/>
          </p:cNvSpPr>
          <p:nvPr/>
        </p:nvSpPr>
        <p:spPr>
          <a:xfrm>
            <a:off x="2760954" y="3565443"/>
            <a:ext cx="162251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L="1371600" marR="0" lvl="2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L="1828800" marR="0" lvl="3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L="2286000" marR="0" lvl="4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L="2743200" marR="0" lvl="5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L="3200400" marR="0" lvl="6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L="3657600" marR="0" lvl="7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L="4114800" marR="0" lvl="8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marL="0" indent="0"/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References</a:t>
            </a:r>
          </a:p>
        </p:txBody>
      </p:sp>
      <p:sp>
        <p:nvSpPr>
          <p:cNvPr id="371" name="Google Shape;371;p41"/>
          <p:cNvSpPr txBox="1">
            <a:spLocks noGrp="1"/>
          </p:cNvSpPr>
          <p:nvPr>
            <p:ph type="title"/>
          </p:nvPr>
        </p:nvSpPr>
        <p:spPr>
          <a:xfrm rot="16200000">
            <a:off x="-1013077" y="1635629"/>
            <a:ext cx="3524400" cy="5727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4">
                    <a:lumMod val="50000"/>
                  </a:schemeClr>
                </a:solidFill>
              </a:rPr>
              <a:t>TABLE OF CONTENTS</a:t>
            </a:r>
            <a:endParaRPr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" grpId="0" build="p"/>
      <p:bldP spid="374" grpId="0"/>
      <p:bldP spid="376" grpId="0" build="p"/>
      <p:bldP spid="377" grpId="0"/>
      <p:bldP spid="379" grpId="0" build="p"/>
      <p:bldP spid="380" grpId="0"/>
      <p:bldP spid="14" grpId="0"/>
      <p:bldP spid="15" grpId="0" build="p"/>
      <p:bldP spid="17" grpId="0"/>
      <p:bldP spid="18" grpId="0"/>
      <p:bldP spid="20" grpId="0" build="p"/>
      <p:bldP spid="21" grpId="0" build="p"/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93C89-53BD-CAC9-5C2E-9BA6F8E7B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641" y="833834"/>
            <a:ext cx="3524400" cy="572700"/>
          </a:xfrm>
        </p:spPr>
        <p:txBody>
          <a:bodyPr/>
          <a:lstStyle/>
          <a:p>
            <a:r>
              <a:rPr lang="en-LY" dirty="0">
                <a:solidFill>
                  <a:schemeClr val="accent4">
                    <a:lumMod val="75000"/>
                  </a:schemeClr>
                </a:solidFill>
              </a:rPr>
              <a:t>Learning Objectives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765A01-149A-C193-11D5-D4C7D23F7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225" y="1695019"/>
            <a:ext cx="5776344" cy="428700"/>
          </a:xfrm>
        </p:spPr>
        <p:txBody>
          <a:bodyPr/>
          <a:lstStyle/>
          <a:p>
            <a:r>
              <a:rPr lang="en-LY" sz="1800" dirty="0">
                <a:solidFill>
                  <a:schemeClr val="accent4"/>
                </a:solidFill>
              </a:rPr>
              <a:t>By the end of this presentation you’ll be able to: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17CC581-9A09-9286-871D-AFA5703EFDEF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1253763" y="2341593"/>
            <a:ext cx="5776344" cy="355500"/>
          </a:xfrm>
        </p:spPr>
        <p:txBody>
          <a:bodyPr/>
          <a:lstStyle/>
          <a:p>
            <a:r>
              <a:rPr lang="en-LY" sz="2400" dirty="0">
                <a:solidFill>
                  <a:schemeClr val="accent4">
                    <a:lumMod val="75000"/>
                  </a:schemeClr>
                </a:solidFill>
              </a:rPr>
              <a:t>Define Harassment, Bullying, and Power Play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BAF31CA-9AED-AE31-09E0-60CAC1884114}"/>
              </a:ext>
            </a:extLst>
          </p:cNvPr>
          <p:cNvSpPr>
            <a:spLocks noGrp="1"/>
          </p:cNvSpPr>
          <p:nvPr>
            <p:ph type="title" idx="3"/>
          </p:nvPr>
        </p:nvSpPr>
        <p:spPr>
          <a:xfrm>
            <a:off x="788641" y="2340204"/>
            <a:ext cx="615954" cy="356700"/>
          </a:xfrm>
        </p:spPr>
        <p:txBody>
          <a:bodyPr/>
          <a:lstStyle/>
          <a:p>
            <a:r>
              <a:rPr lang="en-LY" sz="3200" dirty="0">
                <a:solidFill>
                  <a:schemeClr val="accent4">
                    <a:lumMod val="75000"/>
                  </a:schemeClr>
                </a:solidFill>
              </a:rPr>
              <a:t>01</a:t>
            </a:r>
          </a:p>
        </p:txBody>
      </p:sp>
      <p:sp>
        <p:nvSpPr>
          <p:cNvPr id="13" name="Google Shape;377;p41">
            <a:extLst>
              <a:ext uri="{FF2B5EF4-FFF2-40B4-BE49-F238E27FC236}">
                <a16:creationId xmlns:a16="http://schemas.microsoft.com/office/drawing/2014/main" id="{FC9AACAB-2AA1-C63C-B4B4-01ED2299E275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03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0E23C4-6EC0-FDD6-A0CC-24AFCDF66D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20695" t="18301" r="47770" b="40217"/>
          <a:stretch/>
        </p:blipFill>
        <p:spPr>
          <a:xfrm rot="10800000">
            <a:off x="9856505" y="-1868548"/>
            <a:ext cx="3635258" cy="2988732"/>
          </a:xfrm>
          <a:prstGeom prst="rect">
            <a:avLst/>
          </a:prstGeom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769C82C0-42FC-8808-75A6-39A27DE3072A}"/>
              </a:ext>
            </a:extLst>
          </p:cNvPr>
          <p:cNvSpPr txBox="1">
            <a:spLocks/>
          </p:cNvSpPr>
          <p:nvPr/>
        </p:nvSpPr>
        <p:spPr>
          <a:xfrm>
            <a:off x="807495" y="2913389"/>
            <a:ext cx="615954" cy="3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LY" sz="3200" dirty="0">
                <a:solidFill>
                  <a:schemeClr val="accent4">
                    <a:lumMod val="75000"/>
                  </a:schemeClr>
                </a:solidFill>
              </a:rPr>
              <a:t>02</a:t>
            </a:r>
          </a:p>
        </p:txBody>
      </p:sp>
      <p:sp>
        <p:nvSpPr>
          <p:cNvPr id="7" name="Subtitle 3">
            <a:extLst>
              <a:ext uri="{FF2B5EF4-FFF2-40B4-BE49-F238E27FC236}">
                <a16:creationId xmlns:a16="http://schemas.microsoft.com/office/drawing/2014/main" id="{62E52559-1256-DC4B-FDB6-CB52C91A0A48}"/>
              </a:ext>
            </a:extLst>
          </p:cNvPr>
          <p:cNvSpPr txBox="1">
            <a:spLocks/>
          </p:cNvSpPr>
          <p:nvPr/>
        </p:nvSpPr>
        <p:spPr>
          <a:xfrm>
            <a:off x="1253763" y="2933917"/>
            <a:ext cx="693813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L="1371600" marR="0" lvl="2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L="1828800" marR="0" lvl="3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L="2286000" marR="0" lvl="4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L="2743200" marR="0" lvl="5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L="3200400" marR="0" lvl="6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L="3657600" marR="0" lvl="7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L="4114800" marR="0" lvl="8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r>
              <a:rPr lang="en-LY" sz="2400" dirty="0">
                <a:solidFill>
                  <a:schemeClr val="accent4">
                    <a:lumMod val="75000"/>
                  </a:schemeClr>
                </a:solidFill>
              </a:rPr>
              <a:t>Identify The Influence of The Misuses of Power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E7C7343-203E-F43A-AC2C-9562360D9DCD}"/>
              </a:ext>
            </a:extLst>
          </p:cNvPr>
          <p:cNvCxnSpPr>
            <a:cxnSpLocks/>
          </p:cNvCxnSpPr>
          <p:nvPr/>
        </p:nvCxnSpPr>
        <p:spPr>
          <a:xfrm>
            <a:off x="807495" y="1406534"/>
            <a:ext cx="3123482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5943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55785"/>
          </a:schemeClr>
        </a:solidFill>
        <a:effectLst/>
      </p:bgPr>
    </p:bg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70F93BE-2586-BB45-C8C3-5FE125171829}"/>
              </a:ext>
            </a:extLst>
          </p:cNvPr>
          <p:cNvSpPr/>
          <p:nvPr/>
        </p:nvSpPr>
        <p:spPr>
          <a:xfrm>
            <a:off x="5582093" y="1095153"/>
            <a:ext cx="3244464" cy="323184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239757" sx="102000" sy="102000" algn="ctr" rotWithShape="0">
              <a:prstClr val="black">
                <a:alpha val="2234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2EB0B5-2CD5-077F-46C1-B2E04B637A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778" b="73056" l="20139" r="53368">
                        <a14:foregroundMark x1="31632" y1="68500" x2="35556" y2="73444"/>
                        <a14:foregroundMark x1="35556" y1="73444" x2="40451" y2="73056"/>
                        <a14:foregroundMark x1="40451" y1="73056" x2="40903" y2="69333"/>
                        <a14:foregroundMark x1="25590" y1="44778" x2="20764" y2="45611"/>
                        <a14:foregroundMark x1="20764" y1="45611" x2="20139" y2="45444"/>
                        <a14:foregroundMark x1="25799" y1="29611" x2="20764" y2="23111"/>
                        <a14:foregroundMark x1="46875" y1="31000" x2="53368" y2="22778"/>
                        <a14:foregroundMark x1="47292" y1="43444" x2="52049" y2="40056"/>
                        <a14:foregroundMark x1="52049" y1="40056" x2="53160" y2="40000"/>
                        <a14:foregroundMark x1="48160" y1="57222" x2="53368" y2="60611"/>
                        <a14:foregroundMark x1="23646" y1="65722" x2="20139" y2="70333"/>
                      </a14:backgroundRemoval>
                    </a14:imgEffect>
                  </a14:imgLayer>
                </a14:imgProps>
              </a:ext>
            </a:extLst>
          </a:blip>
          <a:srcRect l="19289" t="19261" r="45554" b="24706"/>
          <a:stretch/>
        </p:blipFill>
        <p:spPr>
          <a:xfrm>
            <a:off x="5571460" y="1105142"/>
            <a:ext cx="3244465" cy="3231842"/>
          </a:xfrm>
          <a:prstGeom prst="rect">
            <a:avLst/>
          </a:prstGeom>
          <a:effectLst>
            <a:outerShdw blurRad="255728" dist="50800" dir="5400000" algn="ctr" rotWithShape="0">
              <a:srgbClr val="000000">
                <a:alpha val="9613"/>
              </a:srgbClr>
            </a:outerShdw>
          </a:effectLst>
        </p:spPr>
      </p:pic>
      <p:sp>
        <p:nvSpPr>
          <p:cNvPr id="389" name="Google Shape;389;p42"/>
          <p:cNvSpPr txBox="1">
            <a:spLocks noGrp="1"/>
          </p:cNvSpPr>
          <p:nvPr>
            <p:ph type="title"/>
          </p:nvPr>
        </p:nvSpPr>
        <p:spPr>
          <a:xfrm>
            <a:off x="593888" y="645286"/>
            <a:ext cx="245096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Introduction</a:t>
            </a:r>
            <a:endParaRPr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90" name="Google Shape;390;p42"/>
          <p:cNvSpPr txBox="1">
            <a:spLocks noGrp="1"/>
          </p:cNvSpPr>
          <p:nvPr>
            <p:ph type="body" idx="1"/>
          </p:nvPr>
        </p:nvSpPr>
        <p:spPr>
          <a:xfrm>
            <a:off x="593888" y="1735999"/>
            <a:ext cx="4562574" cy="24777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spcAft>
                <a:spcPts val="1600"/>
              </a:spcAft>
              <a:buClr>
                <a:schemeClr val="accent4">
                  <a:lumMod val="50000"/>
                </a:schemeClr>
              </a:buClr>
              <a:buSzPct val="95000"/>
              <a:buFont typeface="Wingdings" pitchFamily="2" charset="2"/>
              <a:buChar char="Ø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Misuse of power, also known as power harassment, is the use of authority for personal gain at the expense of the company and its employees. It is a type of workplace bullying that is committed by a manager.</a:t>
            </a:r>
          </a:p>
        </p:txBody>
      </p:sp>
      <p:sp>
        <p:nvSpPr>
          <p:cNvPr id="5" name="Google Shape;377;p41">
            <a:extLst>
              <a:ext uri="{FF2B5EF4-FFF2-40B4-BE49-F238E27FC236}">
                <a16:creationId xmlns:a16="http://schemas.microsoft.com/office/drawing/2014/main" id="{C8FF68C8-0EB0-2D35-6F43-DFAD47DD6AF9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04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DA7FAF3-EAB7-E0E1-AA10-2A478828D4A7}"/>
              </a:ext>
            </a:extLst>
          </p:cNvPr>
          <p:cNvCxnSpPr>
            <a:cxnSpLocks/>
          </p:cNvCxnSpPr>
          <p:nvPr/>
        </p:nvCxnSpPr>
        <p:spPr>
          <a:xfrm>
            <a:off x="593888" y="1335027"/>
            <a:ext cx="2611225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3"/>
          <p:cNvSpPr txBox="1">
            <a:spLocks noGrp="1"/>
          </p:cNvSpPr>
          <p:nvPr>
            <p:ph type="title"/>
          </p:nvPr>
        </p:nvSpPr>
        <p:spPr>
          <a:xfrm>
            <a:off x="705499" y="793976"/>
            <a:ext cx="4388029" cy="8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Definition of Harassment</a:t>
            </a:r>
            <a:endParaRPr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01" name="Google Shape;401;p43"/>
          <p:cNvSpPr txBox="1">
            <a:spLocks noGrp="1"/>
          </p:cNvSpPr>
          <p:nvPr>
            <p:ph type="subTitle" idx="1"/>
          </p:nvPr>
        </p:nvSpPr>
        <p:spPr>
          <a:xfrm>
            <a:off x="705499" y="1654613"/>
            <a:ext cx="6666262" cy="26949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Inappropriate behavior toward a person that causes mental or emotional discomfort, such as continuous unwanted interactions without a reasonable purpose, insults, threats, touching, or abusive language.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</a:pP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Examples of harassment in the workplace include highly offensive jokes, racial slurs, personal insults, and expressions of disgust toward a particular person. </a:t>
            </a:r>
          </a:p>
        </p:txBody>
      </p:sp>
      <p:sp>
        <p:nvSpPr>
          <p:cNvPr id="4" name="Google Shape;377;p41">
            <a:extLst>
              <a:ext uri="{FF2B5EF4-FFF2-40B4-BE49-F238E27FC236}">
                <a16:creationId xmlns:a16="http://schemas.microsoft.com/office/drawing/2014/main" id="{1D5700D7-FC17-D7F6-C4C7-DC3B1E203C30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05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3"/>
          <p:cNvSpPr txBox="1">
            <a:spLocks noGrp="1"/>
          </p:cNvSpPr>
          <p:nvPr>
            <p:ph type="title"/>
          </p:nvPr>
        </p:nvSpPr>
        <p:spPr>
          <a:xfrm>
            <a:off x="930637" y="966966"/>
            <a:ext cx="3880165" cy="8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Definition of Bullying </a:t>
            </a:r>
            <a:endParaRPr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01" name="Google Shape;401;p43"/>
          <p:cNvSpPr txBox="1">
            <a:spLocks noGrp="1"/>
          </p:cNvSpPr>
          <p:nvPr>
            <p:ph type="subTitle" idx="1"/>
          </p:nvPr>
        </p:nvSpPr>
        <p:spPr>
          <a:xfrm>
            <a:off x="930637" y="1802466"/>
            <a:ext cx="6007491" cy="26564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Bullying is the repetitive verbal, physical, and/or social abuse of power in relationships with the intention of causing physical, social, and/or psychological harm. 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</a:pP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</a:pP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Bullying can also include insulting employees or coworkers, making threats, taking credit for the achievements of others, or stealing work equipment.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</a:pP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Google Shape;377;p41">
            <a:extLst>
              <a:ext uri="{FF2B5EF4-FFF2-40B4-BE49-F238E27FC236}">
                <a16:creationId xmlns:a16="http://schemas.microsoft.com/office/drawing/2014/main" id="{1D5700D7-FC17-D7F6-C4C7-DC3B1E203C30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27383531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3"/>
          <p:cNvSpPr txBox="1">
            <a:spLocks noGrp="1"/>
          </p:cNvSpPr>
          <p:nvPr>
            <p:ph type="title"/>
          </p:nvPr>
        </p:nvSpPr>
        <p:spPr>
          <a:xfrm>
            <a:off x="930637" y="1070661"/>
            <a:ext cx="4122130" cy="8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accent4">
                    <a:lumMod val="75000"/>
                  </a:schemeClr>
                </a:solidFill>
              </a:rPr>
              <a:t>Definition of Power Play </a:t>
            </a:r>
            <a:endParaRPr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01" name="Google Shape;401;p43"/>
          <p:cNvSpPr txBox="1">
            <a:spLocks noGrp="1"/>
          </p:cNvSpPr>
          <p:nvPr>
            <p:ph type="subTitle" idx="1"/>
          </p:nvPr>
        </p:nvSpPr>
        <p:spPr>
          <a:xfrm>
            <a:off x="930637" y="2181525"/>
            <a:ext cx="6007491" cy="17400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A power play is an attempt to gain an advantage by showing your dominance over another person or group.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</a:pP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The power play happens when someone acts as the leader, correcting your work, or even reporting your mistakes to management.</a:t>
            </a:r>
          </a:p>
        </p:txBody>
      </p:sp>
      <p:sp>
        <p:nvSpPr>
          <p:cNvPr id="4" name="Google Shape;377;p41">
            <a:extLst>
              <a:ext uri="{FF2B5EF4-FFF2-40B4-BE49-F238E27FC236}">
                <a16:creationId xmlns:a16="http://schemas.microsoft.com/office/drawing/2014/main" id="{1D5700D7-FC17-D7F6-C4C7-DC3B1E203C30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07</a:t>
            </a:r>
          </a:p>
        </p:txBody>
      </p:sp>
    </p:spTree>
    <p:extLst>
      <p:ext uri="{BB962C8B-B14F-4D97-AF65-F5344CB8AC3E}">
        <p14:creationId xmlns:p14="http://schemas.microsoft.com/office/powerpoint/2010/main" val="13472583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46"/>
          <p:cNvSpPr txBox="1">
            <a:spLocks noGrp="1"/>
          </p:cNvSpPr>
          <p:nvPr>
            <p:ph type="title"/>
          </p:nvPr>
        </p:nvSpPr>
        <p:spPr>
          <a:xfrm>
            <a:off x="242914" y="789061"/>
            <a:ext cx="7074464" cy="11109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The Influence of The Misuses of Power </a:t>
            </a:r>
            <a:br>
              <a:rPr lang="en-US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(Harassment, Bullying, and Power Play)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Google Shape;377;p41">
            <a:extLst>
              <a:ext uri="{FF2B5EF4-FFF2-40B4-BE49-F238E27FC236}">
                <a16:creationId xmlns:a16="http://schemas.microsoft.com/office/drawing/2014/main" id="{FD3B5735-8D43-FF90-120F-0856A61AC5A6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08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763F4D-82D7-0B74-7FCF-6C14B3C0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167" b="69111" l="21285" r="53750">
                        <a14:foregroundMark x1="33056" y1="26778" x2="31111" y2="26222"/>
                        <a14:foregroundMark x1="21424" y1="44222" x2="21285" y2="45778"/>
                        <a14:foregroundMark x1="26736" y1="69111" x2="25903" y2="68889"/>
                      </a14:backgroundRemoval>
                    </a14:imgEffect>
                  </a14:imgLayer>
                </a14:imgProps>
              </a:ext>
            </a:extLst>
          </a:blip>
          <a:srcRect l="17620" t="21540" r="42206" b="25676"/>
          <a:stretch/>
        </p:blipFill>
        <p:spPr>
          <a:xfrm>
            <a:off x="5040256" y="1055802"/>
            <a:ext cx="4016950" cy="3298637"/>
          </a:xfrm>
          <a:prstGeom prst="rect">
            <a:avLst/>
          </a:prstGeom>
          <a:effectLst>
            <a:outerShdw blurRad="130063" sx="102000" sy="102000" algn="ctr" rotWithShape="0">
              <a:prstClr val="black">
                <a:alpha val="12009"/>
              </a:prstClr>
            </a:outerShdw>
          </a:effectLst>
        </p:spPr>
      </p:pic>
      <p:sp>
        <p:nvSpPr>
          <p:cNvPr id="4" name="Google Shape;542;p46">
            <a:extLst>
              <a:ext uri="{FF2B5EF4-FFF2-40B4-BE49-F238E27FC236}">
                <a16:creationId xmlns:a16="http://schemas.microsoft.com/office/drawing/2014/main" id="{31E2CB3B-EEAF-0E2B-79A9-699CFD5C251F}"/>
              </a:ext>
            </a:extLst>
          </p:cNvPr>
          <p:cNvSpPr txBox="1">
            <a:spLocks/>
          </p:cNvSpPr>
          <p:nvPr/>
        </p:nvSpPr>
        <p:spPr>
          <a:xfrm>
            <a:off x="242914" y="2174710"/>
            <a:ext cx="5300047" cy="1918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marL="914400" marR="0" lvl="1" indent="-32385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None/>
              <a:defRPr sz="15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marL="1371600" marR="0" lvl="2" indent="-3238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None/>
              <a:defRPr sz="15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marL="1828800" marR="0" lvl="3" indent="-3238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None/>
              <a:defRPr sz="15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marL="2286000" marR="0" lvl="4" indent="-3238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None/>
              <a:defRPr sz="15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marL="2743200" marR="0" lvl="5" indent="-3238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None/>
              <a:defRPr sz="15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marL="3200400" marR="0" lvl="6" indent="-3238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None/>
              <a:defRPr sz="15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marL="3657600" marR="0" lvl="7" indent="-3238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None/>
              <a:defRPr sz="15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marL="4114800" marR="0" lvl="8" indent="-32385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500"/>
              <a:buFont typeface="Raleway Medium"/>
              <a:buNone/>
              <a:defRPr sz="15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pPr marL="285750" indent="-285750" algn="just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Misuse of power can harm employee satisfaction, decrease productivity, increase employee turnover rate, cause stress-related disorders, and harm the company's brand. These circumstances frequently occur when victims believe they have no one to turn to.</a:t>
            </a:r>
          </a:p>
        </p:txBody>
      </p:sp>
    </p:spTree>
    <p:extLst>
      <p:ext uri="{BB962C8B-B14F-4D97-AF65-F5344CB8AC3E}">
        <p14:creationId xmlns:p14="http://schemas.microsoft.com/office/powerpoint/2010/main" val="16810952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BBF57-3B12-A4E7-3C81-29DF8DD3CA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9056" y="1989217"/>
            <a:ext cx="5165888" cy="1165065"/>
          </a:xfrm>
        </p:spPr>
        <p:txBody>
          <a:bodyPr/>
          <a:lstStyle/>
          <a:p>
            <a:r>
              <a:rPr lang="en-LY" sz="8800" dirty="0"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Conclusion</a:t>
            </a:r>
          </a:p>
        </p:txBody>
      </p:sp>
      <p:sp>
        <p:nvSpPr>
          <p:cNvPr id="4" name="Google Shape;360;p39" descr="Slidesgo" title="image04">
            <a:extLst>
              <a:ext uri="{FF2B5EF4-FFF2-40B4-BE49-F238E27FC236}">
                <a16:creationId xmlns:a16="http://schemas.microsoft.com/office/drawing/2014/main" id="{774F7E4A-B413-9A3F-8073-09F7EB21F321}"/>
              </a:ext>
            </a:extLst>
          </p:cNvPr>
          <p:cNvSpPr/>
          <p:nvPr/>
        </p:nvSpPr>
        <p:spPr>
          <a:xfrm>
            <a:off x="7818337" y="3680449"/>
            <a:ext cx="3048967" cy="2926102"/>
          </a:xfrm>
          <a:prstGeom prst="ellipse">
            <a:avLst/>
          </a:prstGeom>
          <a:solidFill>
            <a:schemeClr val="accent4">
              <a:lumMod val="60000"/>
              <a:lumOff val="40000"/>
              <a:alpha val="725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Google Shape;377;p41">
            <a:extLst>
              <a:ext uri="{FF2B5EF4-FFF2-40B4-BE49-F238E27FC236}">
                <a16:creationId xmlns:a16="http://schemas.microsoft.com/office/drawing/2014/main" id="{9A6F04B3-6A9E-6BFC-6B4D-A94028D9C3AC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accent4">
                    <a:lumMod val="75000"/>
                  </a:schemeClr>
                </a:solidFill>
              </a:rPr>
              <a:t>09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DB1406F-69E6-63AB-9EA5-7A576C0CFBB5}"/>
              </a:ext>
            </a:extLst>
          </p:cNvPr>
          <p:cNvCxnSpPr>
            <a:cxnSpLocks/>
          </p:cNvCxnSpPr>
          <p:nvPr/>
        </p:nvCxnSpPr>
        <p:spPr>
          <a:xfrm>
            <a:off x="2809875" y="3356162"/>
            <a:ext cx="3524250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194CF1E-C955-81DC-4AD9-129FA9796BAD}"/>
              </a:ext>
            </a:extLst>
          </p:cNvPr>
          <p:cNvCxnSpPr>
            <a:cxnSpLocks/>
          </p:cNvCxnSpPr>
          <p:nvPr/>
        </p:nvCxnSpPr>
        <p:spPr>
          <a:xfrm>
            <a:off x="2809875" y="1687779"/>
            <a:ext cx="3524250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5239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port Branding Guidelines by Slidesgo">
  <a:themeElements>
    <a:clrScheme name="Simple Light">
      <a:dk1>
        <a:srgbClr val="4B4B4B"/>
      </a:dk1>
      <a:lt1>
        <a:srgbClr val="FFFFFF"/>
      </a:lt1>
      <a:dk2>
        <a:srgbClr val="537686"/>
      </a:dk2>
      <a:lt2>
        <a:srgbClr val="E3E3E3"/>
      </a:lt2>
      <a:accent1>
        <a:srgbClr val="537686"/>
      </a:accent1>
      <a:accent2>
        <a:srgbClr val="B6C5CC"/>
      </a:accent2>
      <a:accent3>
        <a:srgbClr val="722D59"/>
      </a:accent3>
      <a:accent4>
        <a:srgbClr val="A15887"/>
      </a:accent4>
      <a:accent5>
        <a:srgbClr val="A7D5E9"/>
      </a:accent5>
      <a:accent6>
        <a:srgbClr val="D9DAD8"/>
      </a:accent6>
      <a:hlink>
        <a:srgbClr val="A1588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7266</TotalTime>
  <Words>520</Words>
  <Application>Microsoft Office PowerPoint</Application>
  <PresentationFormat>On-screen Show (16:9)</PresentationFormat>
  <Paragraphs>73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Anton</vt:lpstr>
      <vt:lpstr>Wingdings</vt:lpstr>
      <vt:lpstr>Raleway Medium</vt:lpstr>
      <vt:lpstr>Sport Branding Guidelines by Slidesgo</vt:lpstr>
      <vt:lpstr>The Misuses of Power and Their Influence</vt:lpstr>
      <vt:lpstr>01</vt:lpstr>
      <vt:lpstr>Learning Objectives</vt:lpstr>
      <vt:lpstr>Introduction</vt:lpstr>
      <vt:lpstr>Definition of Harassment</vt:lpstr>
      <vt:lpstr>Definition of Bullying </vt:lpstr>
      <vt:lpstr>Definition of Power Play </vt:lpstr>
      <vt:lpstr>The Influence of The Misuses of Power  (Harassment, Bullying, and Power Play)</vt:lpstr>
      <vt:lpstr>Conclusion</vt:lpstr>
      <vt:lpstr>Conclusion</vt:lpstr>
      <vt:lpstr>Reflection</vt:lpstr>
      <vt:lpstr>Reflection</vt:lpstr>
      <vt:lpstr>References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cp:lastModifiedBy>Maher Fattouh</cp:lastModifiedBy>
  <cp:revision>11</cp:revision>
  <dcterms:modified xsi:type="dcterms:W3CDTF">2023-02-19T12:22:03Z</dcterms:modified>
</cp:coreProperties>
</file>