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3"/>
  </p:notesMasterIdLst>
  <p:sldIdLst>
    <p:sldId id="256" r:id="rId2"/>
    <p:sldId id="355" r:id="rId3"/>
    <p:sldId id="362" r:id="rId4"/>
    <p:sldId id="345" r:id="rId5"/>
    <p:sldId id="356" r:id="rId6"/>
    <p:sldId id="351" r:id="rId7"/>
    <p:sldId id="363" r:id="rId8"/>
    <p:sldId id="293" r:id="rId9"/>
    <p:sldId id="361" r:id="rId10"/>
    <p:sldId id="352" r:id="rId11"/>
    <p:sldId id="343" r:id="rId12"/>
  </p:sldIdLst>
  <p:sldSz cx="9144000" cy="5143500" type="screen16x9"/>
  <p:notesSz cx="6858000" cy="9144000"/>
  <p:embeddedFontLst>
    <p:embeddedFont>
      <p:font typeface="Merriweather" panose="020B0604020202020204" charset="0"/>
      <p:regular r:id="rId14"/>
      <p:bold r:id="rId15"/>
      <p:italic r:id="rId16"/>
      <p:boldItalic r:id="rId17"/>
    </p:embeddedFont>
    <p:embeddedFont>
      <p:font typeface="Segoe UI Historic" panose="020B0502040204020203" pitchFamily="34" charset="0"/>
      <p:regular r:id="rId18"/>
    </p:embeddedFont>
    <p:embeddedFont>
      <p:font typeface="Lato" panose="020B0604020202020204" charset="0"/>
      <p:regular r:id="rId19"/>
      <p:bold r:id="rId20"/>
      <p:italic r:id="rId21"/>
      <p:boldItalic r:id="rId22"/>
    </p:embeddedFont>
    <p:embeddedFont>
      <p:font typeface="Fjalla One" panose="020B0604020202020204" charset="0"/>
      <p:regular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do Al Shikhy" initials="MA" lastIdx="1" clrIdx="0">
    <p:extLst>
      <p:ext uri="{19B8F6BF-5375-455C-9EA6-DF929625EA0E}">
        <p15:presenceInfo xmlns:p15="http://schemas.microsoft.com/office/powerpoint/2012/main" userId="21ad7c80af9953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009999"/>
    <a:srgbClr val="008080"/>
    <a:srgbClr val="EFF1E2"/>
    <a:srgbClr val="BFB7B8"/>
    <a:srgbClr val="CC3300"/>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134F888-AA6C-4235-A5BE-A8DFDF1FDCBA}">
  <a:tblStyle styleId="{0134F888-AA6C-4235-A5BE-A8DFDF1FDCB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94660"/>
  </p:normalViewPr>
  <p:slideViewPr>
    <p:cSldViewPr snapToGrid="0">
      <p:cViewPr varScale="1">
        <p:scale>
          <a:sx n="97" d="100"/>
          <a:sy n="97" d="100"/>
        </p:scale>
        <p:origin x="44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606654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SA" dirty="0"/>
          </a:p>
        </p:txBody>
      </p:sp>
    </p:spTree>
    <p:extLst>
      <p:ext uri="{BB962C8B-B14F-4D97-AF65-F5344CB8AC3E}">
        <p14:creationId xmlns:p14="http://schemas.microsoft.com/office/powerpoint/2010/main" val="1795612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28312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ge0d60e239f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4" name="Google Shape;644;ge0d60e239f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ge0d60e239f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4" name="Google Shape;644;ge0d60e239f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95478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e0d60e239f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e0d60e239f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52593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20735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056531" y="1188113"/>
            <a:ext cx="5031000" cy="25668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5200" b="1">
                <a:latin typeface="Fjalla One"/>
                <a:ea typeface="Fjalla One"/>
                <a:cs typeface="Fjalla One"/>
                <a:sym typeface="Fjalla On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2056475" y="3799788"/>
            <a:ext cx="5031000" cy="475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800">
                <a:solidFill>
                  <a:schemeClr val="dk1"/>
                </a:solidFill>
                <a:latin typeface="Lato"/>
                <a:ea typeface="Lato"/>
                <a:cs typeface="Lato"/>
                <a:sym typeface="Lato"/>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1" name="Google Shape;11;p2"/>
          <p:cNvSpPr/>
          <p:nvPr/>
        </p:nvSpPr>
        <p:spPr>
          <a:xfrm>
            <a:off x="-1028425" y="-337265"/>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rot="10800000">
            <a:off x="6010232" y="4359938"/>
            <a:ext cx="3009008" cy="150413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2"/>
          <p:cNvSpPr/>
          <p:nvPr/>
        </p:nvSpPr>
        <p:spPr>
          <a:xfrm rot="-5400000">
            <a:off x="-1833870" y="1700000"/>
            <a:ext cx="3220942" cy="1610071"/>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4;p2"/>
          <p:cNvSpPr/>
          <p:nvPr/>
        </p:nvSpPr>
        <p:spPr>
          <a:xfrm>
            <a:off x="-1028425" y="-608876"/>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rot="5400000">
            <a:off x="6588728" y="2004211"/>
            <a:ext cx="4841837" cy="242031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16;p2"/>
          <p:cNvSpPr/>
          <p:nvPr/>
        </p:nvSpPr>
        <p:spPr>
          <a:xfrm rot="5400000">
            <a:off x="6927898" y="2004211"/>
            <a:ext cx="4841837" cy="242031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7;p2"/>
          <p:cNvSpPr/>
          <p:nvPr/>
        </p:nvSpPr>
        <p:spPr>
          <a:xfrm>
            <a:off x="-458000" y="4115506"/>
            <a:ext cx="2165000" cy="1265125"/>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rot="10800000">
            <a:off x="7200960" y="-337237"/>
            <a:ext cx="2610341" cy="1525361"/>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sp>
        <p:nvSpPr>
          <p:cNvPr id="20" name="Google Shape;20;p3"/>
          <p:cNvSpPr txBox="1">
            <a:spLocks noGrp="1"/>
          </p:cNvSpPr>
          <p:nvPr>
            <p:ph type="title"/>
          </p:nvPr>
        </p:nvSpPr>
        <p:spPr>
          <a:xfrm>
            <a:off x="1938900" y="2775025"/>
            <a:ext cx="52662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5000">
                <a:solidFill>
                  <a:schemeClr val="accent1"/>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1" name="Google Shape;21;p3"/>
          <p:cNvSpPr txBox="1">
            <a:spLocks noGrp="1"/>
          </p:cNvSpPr>
          <p:nvPr>
            <p:ph type="title" idx="2" hasCustomPrompt="1"/>
          </p:nvPr>
        </p:nvSpPr>
        <p:spPr>
          <a:xfrm>
            <a:off x="3785100" y="1833313"/>
            <a:ext cx="15738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 name="Google Shape;22;p3"/>
          <p:cNvSpPr txBox="1">
            <a:spLocks noGrp="1"/>
          </p:cNvSpPr>
          <p:nvPr>
            <p:ph type="subTitle" idx="1"/>
          </p:nvPr>
        </p:nvSpPr>
        <p:spPr>
          <a:xfrm>
            <a:off x="1938900" y="3716738"/>
            <a:ext cx="5266200" cy="36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3" name="Google Shape;23;p3"/>
          <p:cNvSpPr/>
          <p:nvPr/>
        </p:nvSpPr>
        <p:spPr>
          <a:xfrm>
            <a:off x="259466" y="-337265"/>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p3"/>
          <p:cNvSpPr/>
          <p:nvPr/>
        </p:nvSpPr>
        <p:spPr>
          <a:xfrm>
            <a:off x="259466" y="-608876"/>
            <a:ext cx="3877361" cy="19381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5;p3"/>
          <p:cNvSpPr/>
          <p:nvPr/>
        </p:nvSpPr>
        <p:spPr>
          <a:xfrm rot="5400000">
            <a:off x="-1214485" y="997747"/>
            <a:ext cx="3564673" cy="2083028"/>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3"/>
          <p:cNvSpPr/>
          <p:nvPr/>
        </p:nvSpPr>
        <p:spPr>
          <a:xfrm>
            <a:off x="5192116" y="-608875"/>
            <a:ext cx="3546140" cy="177263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27;p3"/>
          <p:cNvSpPr/>
          <p:nvPr/>
        </p:nvSpPr>
        <p:spPr>
          <a:xfrm rot="-5400000">
            <a:off x="7000992" y="800779"/>
            <a:ext cx="3303141" cy="1930201"/>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2" name="Google Shape;42;p6"/>
          <p:cNvSpPr/>
          <p:nvPr/>
        </p:nvSpPr>
        <p:spPr>
          <a:xfrm rot="10800000">
            <a:off x="7664083" y="-283418"/>
            <a:ext cx="1519830" cy="888118"/>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43;p6"/>
          <p:cNvSpPr/>
          <p:nvPr/>
        </p:nvSpPr>
        <p:spPr>
          <a:xfrm rot="-5400000">
            <a:off x="-923924" y="362425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2317950" y="905550"/>
            <a:ext cx="4508100" cy="333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10000">
                <a:solidFill>
                  <a:schemeClr val="accent1"/>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50" name="Google Shape;50;p8"/>
          <p:cNvGrpSpPr/>
          <p:nvPr/>
        </p:nvGrpSpPr>
        <p:grpSpPr>
          <a:xfrm>
            <a:off x="-371550" y="1260424"/>
            <a:ext cx="1666100" cy="2622681"/>
            <a:chOff x="-371550" y="1260424"/>
            <a:chExt cx="1666100" cy="2622681"/>
          </a:xfrm>
        </p:grpSpPr>
        <p:sp>
          <p:nvSpPr>
            <p:cNvPr id="51" name="Google Shape;51;p8"/>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52;p8"/>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3" name="Google Shape;53;p8"/>
          <p:cNvGrpSpPr/>
          <p:nvPr/>
        </p:nvGrpSpPr>
        <p:grpSpPr>
          <a:xfrm flipH="1">
            <a:off x="7849450" y="1260424"/>
            <a:ext cx="1666100" cy="2622681"/>
            <a:chOff x="-371550" y="1260424"/>
            <a:chExt cx="1666100" cy="2622681"/>
          </a:xfrm>
        </p:grpSpPr>
        <p:sp>
          <p:nvSpPr>
            <p:cNvPr id="54" name="Google Shape;54;p8"/>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8"/>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7"/>
        <p:cNvGrpSpPr/>
        <p:nvPr/>
      </p:nvGrpSpPr>
      <p:grpSpPr>
        <a:xfrm>
          <a:off x="0" y="0"/>
          <a:ext cx="0" cy="0"/>
          <a:chOff x="0" y="0"/>
          <a:chExt cx="0" cy="0"/>
        </a:xfrm>
      </p:grpSpPr>
      <p:sp>
        <p:nvSpPr>
          <p:cNvPr id="68" name="Google Shape;68;p11"/>
          <p:cNvSpPr txBox="1">
            <a:spLocks noGrp="1"/>
          </p:cNvSpPr>
          <p:nvPr>
            <p:ph type="title" hasCustomPrompt="1"/>
          </p:nvPr>
        </p:nvSpPr>
        <p:spPr>
          <a:xfrm>
            <a:off x="1541250" y="1387300"/>
            <a:ext cx="6061500" cy="1871700"/>
          </a:xfrm>
          <a:prstGeom prst="rect">
            <a:avLst/>
          </a:prstGeom>
        </p:spPr>
        <p:txBody>
          <a:bodyPr spcFirstLastPara="1" wrap="square" lIns="91425" tIns="91425" rIns="91425" bIns="91425" anchor="b" anchorCtr="0">
            <a:noAutofit/>
          </a:bodyPr>
          <a:lstStyle>
            <a:lvl1pPr lvl="0" algn="ctr">
              <a:spcBef>
                <a:spcPts val="0"/>
              </a:spcBef>
              <a:spcAft>
                <a:spcPts val="0"/>
              </a:spcAft>
              <a:buSzPts val="9600"/>
              <a:buNone/>
              <a:defRPr sz="11000">
                <a:solidFill>
                  <a:schemeClr val="accent1"/>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69" name="Google Shape;69;p11"/>
          <p:cNvSpPr txBox="1">
            <a:spLocks noGrp="1"/>
          </p:cNvSpPr>
          <p:nvPr>
            <p:ph type="subTitle" idx="1"/>
          </p:nvPr>
        </p:nvSpPr>
        <p:spPr>
          <a:xfrm>
            <a:off x="1541250" y="3259075"/>
            <a:ext cx="60615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70" name="Google Shape;70;p11"/>
          <p:cNvSpPr/>
          <p:nvPr/>
        </p:nvSpPr>
        <p:spPr>
          <a:xfrm rot="-5400000">
            <a:off x="-752655"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71;p11"/>
          <p:cNvSpPr/>
          <p:nvPr/>
        </p:nvSpPr>
        <p:spPr>
          <a:xfrm rot="-5400000">
            <a:off x="-570387"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11"/>
          <p:cNvSpPr/>
          <p:nvPr/>
        </p:nvSpPr>
        <p:spPr>
          <a:xfrm rot="5400000" flipH="1">
            <a:off x="7344870"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11"/>
          <p:cNvSpPr/>
          <p:nvPr/>
        </p:nvSpPr>
        <p:spPr>
          <a:xfrm rot="5400000" flipH="1">
            <a:off x="7665686"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75"/>
        <p:cNvGrpSpPr/>
        <p:nvPr/>
      </p:nvGrpSpPr>
      <p:grpSpPr>
        <a:xfrm>
          <a:off x="0" y="0"/>
          <a:ext cx="0" cy="0"/>
          <a:chOff x="0" y="0"/>
          <a:chExt cx="0" cy="0"/>
        </a:xfrm>
      </p:grpSpPr>
      <p:sp>
        <p:nvSpPr>
          <p:cNvPr id="76" name="Google Shape;76;p13"/>
          <p:cNvSpPr/>
          <p:nvPr/>
        </p:nvSpPr>
        <p:spPr>
          <a:xfrm rot="5400000">
            <a:off x="7660126" y="219331"/>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13"/>
          <p:cNvSpPr/>
          <p:nvPr/>
        </p:nvSpPr>
        <p:spPr>
          <a:xfrm>
            <a:off x="-661388" y="-208158"/>
            <a:ext cx="2305570" cy="11524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9" name="Google Shape;79;p13"/>
          <p:cNvSpPr txBox="1">
            <a:spLocks noGrp="1"/>
          </p:cNvSpPr>
          <p:nvPr>
            <p:ph type="title" idx="2"/>
          </p:nvPr>
        </p:nvSpPr>
        <p:spPr>
          <a:xfrm>
            <a:off x="720000"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0" name="Google Shape;80;p13"/>
          <p:cNvSpPr txBox="1">
            <a:spLocks noGrp="1"/>
          </p:cNvSpPr>
          <p:nvPr>
            <p:ph type="subTitle" idx="1"/>
          </p:nvPr>
        </p:nvSpPr>
        <p:spPr>
          <a:xfrm>
            <a:off x="720000"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1" name="Google Shape;81;p13"/>
          <p:cNvSpPr txBox="1">
            <a:spLocks noGrp="1"/>
          </p:cNvSpPr>
          <p:nvPr>
            <p:ph type="title" idx="3"/>
          </p:nvPr>
        </p:nvSpPr>
        <p:spPr>
          <a:xfrm>
            <a:off x="3419271"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2" name="Google Shape;82;p13"/>
          <p:cNvSpPr txBox="1">
            <a:spLocks noGrp="1"/>
          </p:cNvSpPr>
          <p:nvPr>
            <p:ph type="subTitle" idx="4"/>
          </p:nvPr>
        </p:nvSpPr>
        <p:spPr>
          <a:xfrm>
            <a:off x="3419271"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3" name="Google Shape;83;p13"/>
          <p:cNvSpPr txBox="1">
            <a:spLocks noGrp="1"/>
          </p:cNvSpPr>
          <p:nvPr>
            <p:ph type="title" idx="5"/>
          </p:nvPr>
        </p:nvSpPr>
        <p:spPr>
          <a:xfrm>
            <a:off x="720000"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4" name="Google Shape;84;p13"/>
          <p:cNvSpPr txBox="1">
            <a:spLocks noGrp="1"/>
          </p:cNvSpPr>
          <p:nvPr>
            <p:ph type="subTitle" idx="6"/>
          </p:nvPr>
        </p:nvSpPr>
        <p:spPr>
          <a:xfrm>
            <a:off x="720000"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5" name="Google Shape;85;p13"/>
          <p:cNvSpPr txBox="1">
            <a:spLocks noGrp="1"/>
          </p:cNvSpPr>
          <p:nvPr>
            <p:ph type="title" idx="7"/>
          </p:nvPr>
        </p:nvSpPr>
        <p:spPr>
          <a:xfrm>
            <a:off x="3419271"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6" name="Google Shape;86;p13"/>
          <p:cNvSpPr txBox="1">
            <a:spLocks noGrp="1"/>
          </p:cNvSpPr>
          <p:nvPr>
            <p:ph type="subTitle" idx="8"/>
          </p:nvPr>
        </p:nvSpPr>
        <p:spPr>
          <a:xfrm>
            <a:off x="3419271"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 name="Google Shape;87;p13"/>
          <p:cNvSpPr txBox="1">
            <a:spLocks noGrp="1"/>
          </p:cNvSpPr>
          <p:nvPr>
            <p:ph type="title" idx="9"/>
          </p:nvPr>
        </p:nvSpPr>
        <p:spPr>
          <a:xfrm>
            <a:off x="6118549" y="193765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8" name="Google Shape;88;p13"/>
          <p:cNvSpPr txBox="1">
            <a:spLocks noGrp="1"/>
          </p:cNvSpPr>
          <p:nvPr>
            <p:ph type="subTitle" idx="13"/>
          </p:nvPr>
        </p:nvSpPr>
        <p:spPr>
          <a:xfrm>
            <a:off x="6118549" y="235825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9" name="Google Shape;89;p13"/>
          <p:cNvSpPr txBox="1">
            <a:spLocks noGrp="1"/>
          </p:cNvSpPr>
          <p:nvPr>
            <p:ph type="title" idx="14"/>
          </p:nvPr>
        </p:nvSpPr>
        <p:spPr>
          <a:xfrm>
            <a:off x="6118550" y="3639300"/>
            <a:ext cx="2305500" cy="42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accen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0" name="Google Shape;90;p13"/>
          <p:cNvSpPr txBox="1">
            <a:spLocks noGrp="1"/>
          </p:cNvSpPr>
          <p:nvPr>
            <p:ph type="subTitle" idx="15"/>
          </p:nvPr>
        </p:nvSpPr>
        <p:spPr>
          <a:xfrm>
            <a:off x="6118549" y="4059900"/>
            <a:ext cx="2305500" cy="52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1" name="Google Shape;91;p13"/>
          <p:cNvSpPr txBox="1">
            <a:spLocks noGrp="1"/>
          </p:cNvSpPr>
          <p:nvPr>
            <p:ph type="title" idx="16" hasCustomPrompt="1"/>
          </p:nvPr>
        </p:nvSpPr>
        <p:spPr>
          <a:xfrm>
            <a:off x="143790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2" name="Google Shape;92;p13"/>
          <p:cNvSpPr txBox="1">
            <a:spLocks noGrp="1"/>
          </p:cNvSpPr>
          <p:nvPr>
            <p:ph type="title" idx="17" hasCustomPrompt="1"/>
          </p:nvPr>
        </p:nvSpPr>
        <p:spPr>
          <a:xfrm>
            <a:off x="413715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3" name="Google Shape;93;p13"/>
          <p:cNvSpPr txBox="1">
            <a:spLocks noGrp="1"/>
          </p:cNvSpPr>
          <p:nvPr>
            <p:ph type="title" idx="18" hasCustomPrompt="1"/>
          </p:nvPr>
        </p:nvSpPr>
        <p:spPr>
          <a:xfrm>
            <a:off x="6836400" y="136495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4" name="Google Shape;94;p13"/>
          <p:cNvSpPr txBox="1">
            <a:spLocks noGrp="1"/>
          </p:cNvSpPr>
          <p:nvPr>
            <p:ph type="title" idx="19" hasCustomPrompt="1"/>
          </p:nvPr>
        </p:nvSpPr>
        <p:spPr>
          <a:xfrm>
            <a:off x="143790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5" name="Google Shape;95;p13"/>
          <p:cNvSpPr txBox="1">
            <a:spLocks noGrp="1"/>
          </p:cNvSpPr>
          <p:nvPr>
            <p:ph type="title" idx="20" hasCustomPrompt="1"/>
          </p:nvPr>
        </p:nvSpPr>
        <p:spPr>
          <a:xfrm>
            <a:off x="413715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
        <p:nvSpPr>
          <p:cNvPr id="96" name="Google Shape;96;p13"/>
          <p:cNvSpPr txBox="1">
            <a:spLocks noGrp="1"/>
          </p:cNvSpPr>
          <p:nvPr>
            <p:ph type="title" idx="21" hasCustomPrompt="1"/>
          </p:nvPr>
        </p:nvSpPr>
        <p:spPr>
          <a:xfrm>
            <a:off x="6836400" y="3066600"/>
            <a:ext cx="869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600"/>
              <a:buNone/>
              <a:defRPr sz="2600"/>
            </a:lvl1pPr>
            <a:lvl2pPr lvl="1" algn="ctr" rtl="0">
              <a:spcBef>
                <a:spcPts val="0"/>
              </a:spcBef>
              <a:spcAft>
                <a:spcPts val="0"/>
              </a:spcAft>
              <a:buSzPts val="2600"/>
              <a:buNone/>
              <a:defRPr sz="2600"/>
            </a:lvl2pPr>
            <a:lvl3pPr lvl="2" algn="ctr" rtl="0">
              <a:spcBef>
                <a:spcPts val="0"/>
              </a:spcBef>
              <a:spcAft>
                <a:spcPts val="0"/>
              </a:spcAft>
              <a:buSzPts val="2600"/>
              <a:buNone/>
              <a:defRPr sz="2600"/>
            </a:lvl3pPr>
            <a:lvl4pPr lvl="3" algn="ctr" rtl="0">
              <a:spcBef>
                <a:spcPts val="0"/>
              </a:spcBef>
              <a:spcAft>
                <a:spcPts val="0"/>
              </a:spcAft>
              <a:buSzPts val="2600"/>
              <a:buNone/>
              <a:defRPr sz="2600"/>
            </a:lvl4pPr>
            <a:lvl5pPr lvl="4" algn="ctr" rtl="0">
              <a:spcBef>
                <a:spcPts val="0"/>
              </a:spcBef>
              <a:spcAft>
                <a:spcPts val="0"/>
              </a:spcAft>
              <a:buSzPts val="2600"/>
              <a:buNone/>
              <a:defRPr sz="2600"/>
            </a:lvl5pPr>
            <a:lvl6pPr lvl="5" algn="ctr" rtl="0">
              <a:spcBef>
                <a:spcPts val="0"/>
              </a:spcBef>
              <a:spcAft>
                <a:spcPts val="0"/>
              </a:spcAft>
              <a:buSzPts val="2600"/>
              <a:buNone/>
              <a:defRPr sz="2600"/>
            </a:lvl6pPr>
            <a:lvl7pPr lvl="6" algn="ctr" rtl="0">
              <a:spcBef>
                <a:spcPts val="0"/>
              </a:spcBef>
              <a:spcAft>
                <a:spcPts val="0"/>
              </a:spcAft>
              <a:buSzPts val="2600"/>
              <a:buNone/>
              <a:defRPr sz="2600"/>
            </a:lvl7pPr>
            <a:lvl8pPr lvl="7" algn="ctr" rtl="0">
              <a:spcBef>
                <a:spcPts val="0"/>
              </a:spcBef>
              <a:spcAft>
                <a:spcPts val="0"/>
              </a:spcAft>
              <a:buSzPts val="2600"/>
              <a:buNone/>
              <a:defRPr sz="2600"/>
            </a:lvl8pPr>
            <a:lvl9pPr lvl="8" algn="ctr" rtl="0">
              <a:spcBef>
                <a:spcPts val="0"/>
              </a:spcBef>
              <a:spcAft>
                <a:spcPts val="0"/>
              </a:spcAft>
              <a:buSzPts val="2600"/>
              <a:buNone/>
              <a:defRPr sz="2600"/>
            </a:lvl9pPr>
          </a:lstStyle>
          <a:p>
            <a:r>
              <a:t>xx%</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190"/>
        <p:cNvGrpSpPr/>
        <p:nvPr/>
      </p:nvGrpSpPr>
      <p:grpSpPr>
        <a:xfrm>
          <a:off x="0" y="0"/>
          <a:ext cx="0" cy="0"/>
          <a:chOff x="0" y="0"/>
          <a:chExt cx="0" cy="0"/>
        </a:xfrm>
      </p:grpSpPr>
      <p:grpSp>
        <p:nvGrpSpPr>
          <p:cNvPr id="191" name="Google Shape;191;p24"/>
          <p:cNvGrpSpPr/>
          <p:nvPr/>
        </p:nvGrpSpPr>
        <p:grpSpPr>
          <a:xfrm flipH="1">
            <a:off x="7278000" y="564673"/>
            <a:ext cx="2550133" cy="4014276"/>
            <a:chOff x="-371550" y="1260424"/>
            <a:chExt cx="1666100" cy="2622681"/>
          </a:xfrm>
        </p:grpSpPr>
        <p:sp>
          <p:nvSpPr>
            <p:cNvPr id="192" name="Google Shape;192;p24"/>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3" name="Google Shape;193;p24"/>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94" name="Google Shape;194;p24"/>
          <p:cNvSpPr/>
          <p:nvPr/>
        </p:nvSpPr>
        <p:spPr>
          <a:xfrm>
            <a:off x="4622876" y="-294025"/>
            <a:ext cx="4499499" cy="2249191"/>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5" name="Google Shape;195;p24"/>
          <p:cNvSpPr/>
          <p:nvPr/>
        </p:nvSpPr>
        <p:spPr>
          <a:xfrm rot="10800000" flipH="1">
            <a:off x="5585424" y="3705782"/>
            <a:ext cx="3258697" cy="162894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6" name="Google Shape;196;p24"/>
          <p:cNvSpPr txBox="1">
            <a:spLocks noGrp="1"/>
          </p:cNvSpPr>
          <p:nvPr>
            <p:ph type="title"/>
          </p:nvPr>
        </p:nvSpPr>
        <p:spPr>
          <a:xfrm>
            <a:off x="720000" y="375275"/>
            <a:ext cx="3852000" cy="10845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5000">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97" name="Google Shape;197;p24"/>
          <p:cNvSpPr txBox="1">
            <a:spLocks noGrp="1"/>
          </p:cNvSpPr>
          <p:nvPr>
            <p:ph type="subTitle" idx="1"/>
          </p:nvPr>
        </p:nvSpPr>
        <p:spPr>
          <a:xfrm>
            <a:off x="720000" y="2435766"/>
            <a:ext cx="3015900" cy="970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8" name="Google Shape;198;p24"/>
          <p:cNvSpPr txBox="1"/>
          <p:nvPr/>
        </p:nvSpPr>
        <p:spPr>
          <a:xfrm>
            <a:off x="720000" y="3541550"/>
            <a:ext cx="3903000" cy="615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300"/>
              </a:spcBef>
              <a:spcAft>
                <a:spcPts val="0"/>
              </a:spcAft>
              <a:buNone/>
            </a:pPr>
            <a:r>
              <a:rPr lang="fr" sz="1200">
                <a:solidFill>
                  <a:schemeClr val="dk1"/>
                </a:solidFill>
                <a:latin typeface="Lato"/>
                <a:ea typeface="Lato"/>
                <a:cs typeface="Lato"/>
                <a:sym typeface="Lato"/>
              </a:rPr>
              <a:t>CRÉDITS: Ce modèle de présentation a été créé par </a:t>
            </a:r>
            <a:r>
              <a:rPr lang="fr" sz="1200" b="1">
                <a:solidFill>
                  <a:schemeClr val="dk1"/>
                </a:solidFill>
                <a:uFill>
                  <a:noFill/>
                </a:uFill>
                <a:latin typeface="Lato"/>
                <a:ea typeface="Lato"/>
                <a:cs typeface="Lato"/>
                <a:sym typeface="Lato"/>
                <a:hlinkClick r:id="rId2">
                  <a:extLst>
                    <a:ext uri="{A12FA001-AC4F-418D-AE19-62706E023703}">
                      <ahyp:hlinkClr xmlns="" xmlns:ahyp="http://schemas.microsoft.com/office/drawing/2018/hyperlinkcolor" val="tx"/>
                    </a:ext>
                  </a:extLst>
                </a:hlinkClick>
              </a:rPr>
              <a:t>Slidesgo</a:t>
            </a:r>
            <a:r>
              <a:rPr lang="fr" sz="1200">
                <a:solidFill>
                  <a:schemeClr val="dk1"/>
                </a:solidFill>
                <a:latin typeface="Lato"/>
                <a:ea typeface="Lato"/>
                <a:cs typeface="Lato"/>
                <a:sym typeface="Lato"/>
              </a:rPr>
              <a:t>, comprenant des icônes de </a:t>
            </a:r>
            <a:r>
              <a:rPr lang="fr" sz="1200" b="1">
                <a:solidFill>
                  <a:schemeClr val="dk1"/>
                </a:solidFill>
                <a:uFill>
                  <a:noFill/>
                </a:uFill>
                <a:latin typeface="Lato"/>
                <a:ea typeface="Lato"/>
                <a:cs typeface="Lato"/>
                <a:sym typeface="Lato"/>
                <a:hlinkClick r:id="rId3">
                  <a:extLst>
                    <a:ext uri="{A12FA001-AC4F-418D-AE19-62706E023703}">
                      <ahyp:hlinkClr xmlns="" xmlns:ahyp="http://schemas.microsoft.com/office/drawing/2018/hyperlinkcolor" val="tx"/>
                    </a:ext>
                  </a:extLst>
                </a:hlinkClick>
              </a:rPr>
              <a:t>Flaticon</a:t>
            </a:r>
            <a:r>
              <a:rPr lang="fr" sz="1200">
                <a:solidFill>
                  <a:schemeClr val="dk1"/>
                </a:solidFill>
                <a:latin typeface="Lato"/>
                <a:ea typeface="Lato"/>
                <a:cs typeface="Lato"/>
                <a:sym typeface="Lato"/>
              </a:rPr>
              <a:t>, des infographies et des images de </a:t>
            </a:r>
            <a:r>
              <a:rPr lang="fr" sz="1200" b="1">
                <a:solidFill>
                  <a:schemeClr val="dk1"/>
                </a:solidFill>
                <a:uFill>
                  <a:noFill/>
                </a:uFill>
                <a:latin typeface="Lato"/>
                <a:ea typeface="Lato"/>
                <a:cs typeface="Lato"/>
                <a:sym typeface="Lato"/>
                <a:hlinkClick r:id="rId4">
                  <a:extLst>
                    <a:ext uri="{A12FA001-AC4F-418D-AE19-62706E023703}">
                      <ahyp:hlinkClr xmlns="" xmlns:ahyp="http://schemas.microsoft.com/office/drawing/2018/hyperlinkcolor" val="tx"/>
                    </a:ext>
                  </a:extLst>
                </a:hlinkClick>
              </a:rPr>
              <a:t>Freepik</a:t>
            </a:r>
            <a:endParaRPr sz="1200" b="1" dirty="0">
              <a:solidFill>
                <a:schemeClr val="dk1"/>
              </a:solidFill>
              <a:latin typeface="Lato"/>
              <a:ea typeface="Lato"/>
              <a:cs typeface="Lato"/>
              <a:sym typeface="Lato"/>
            </a:endParaRPr>
          </a:p>
        </p:txBody>
      </p:sp>
      <p:sp>
        <p:nvSpPr>
          <p:cNvPr id="199" name="Google Shape;199;p24"/>
          <p:cNvSpPr txBox="1">
            <a:spLocks noGrp="1"/>
          </p:cNvSpPr>
          <p:nvPr>
            <p:ph type="subTitle" idx="2"/>
          </p:nvPr>
        </p:nvSpPr>
        <p:spPr>
          <a:xfrm>
            <a:off x="720000" y="2124375"/>
            <a:ext cx="3015900" cy="31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00"/>
        <p:cNvGrpSpPr/>
        <p:nvPr/>
      </p:nvGrpSpPr>
      <p:grpSpPr>
        <a:xfrm>
          <a:off x="0" y="0"/>
          <a:ext cx="0" cy="0"/>
          <a:chOff x="0" y="0"/>
          <a:chExt cx="0" cy="0"/>
        </a:xfrm>
      </p:grpSpPr>
      <p:sp>
        <p:nvSpPr>
          <p:cNvPr id="201" name="Google Shape;201;p25"/>
          <p:cNvSpPr/>
          <p:nvPr/>
        </p:nvSpPr>
        <p:spPr>
          <a:xfrm flipH="1">
            <a:off x="-355156" y="-411025"/>
            <a:ext cx="2010947" cy="100522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2" name="Google Shape;202;p25"/>
          <p:cNvSpPr/>
          <p:nvPr/>
        </p:nvSpPr>
        <p:spPr>
          <a:xfrm rot="5400000" flipH="1">
            <a:off x="-782962" y="610497"/>
            <a:ext cx="1809290" cy="1057265"/>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3" name="Google Shape;203;p25"/>
          <p:cNvSpPr/>
          <p:nvPr/>
        </p:nvSpPr>
        <p:spPr>
          <a:xfrm rot="5400000">
            <a:off x="7847462" y="-36258"/>
            <a:ext cx="2305570" cy="1152499"/>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04"/>
        <p:cNvGrpSpPr/>
        <p:nvPr/>
      </p:nvGrpSpPr>
      <p:grpSpPr>
        <a:xfrm>
          <a:off x="0" y="0"/>
          <a:ext cx="0" cy="0"/>
          <a:chOff x="0" y="0"/>
          <a:chExt cx="0" cy="0"/>
        </a:xfrm>
      </p:grpSpPr>
      <p:sp>
        <p:nvSpPr>
          <p:cNvPr id="205" name="Google Shape;205;p26"/>
          <p:cNvSpPr/>
          <p:nvPr/>
        </p:nvSpPr>
        <p:spPr>
          <a:xfrm>
            <a:off x="7254425" y="-88810"/>
            <a:ext cx="2339156" cy="116928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6" name="Google Shape;206;p26"/>
          <p:cNvSpPr/>
          <p:nvPr/>
        </p:nvSpPr>
        <p:spPr>
          <a:xfrm>
            <a:off x="7254425" y="-252675"/>
            <a:ext cx="2339156" cy="116928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7" name="Google Shape;207;p26"/>
          <p:cNvSpPr/>
          <p:nvPr/>
        </p:nvSpPr>
        <p:spPr>
          <a:xfrm>
            <a:off x="-271600" y="4603502"/>
            <a:ext cx="1983140" cy="1158854"/>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8" name="Google Shape;208;p26"/>
          <p:cNvSpPr/>
          <p:nvPr/>
        </p:nvSpPr>
        <p:spPr>
          <a:xfrm rot="-5400000">
            <a:off x="8103167" y="878807"/>
            <a:ext cx="2087277" cy="1219707"/>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9" name="Google Shape;209;p26"/>
          <p:cNvSpPr/>
          <p:nvPr/>
        </p:nvSpPr>
        <p:spPr>
          <a:xfrm rot="-5400000">
            <a:off x="-793252" y="3853204"/>
            <a:ext cx="1857149" cy="928344"/>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Fjalla One"/>
              <a:buNone/>
              <a:defRPr sz="3500" b="1">
                <a:solidFill>
                  <a:schemeClr val="dk1"/>
                </a:solidFill>
                <a:latin typeface="Fjalla One"/>
                <a:ea typeface="Fjalla One"/>
                <a:cs typeface="Fjalla One"/>
                <a:sym typeface="Fjalla One"/>
              </a:defRPr>
            </a:lvl1pPr>
            <a:lvl2pPr lvl="1"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2pPr>
            <a:lvl3pPr lvl="2"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3pPr>
            <a:lvl4pPr lvl="3"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4pPr>
            <a:lvl5pPr lvl="4"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5pPr>
            <a:lvl6pPr lvl="5"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6pPr>
            <a:lvl7pPr lvl="6"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7pPr>
            <a:lvl8pPr lvl="7"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8pPr>
            <a:lvl9pPr lvl="8" rtl="0">
              <a:spcBef>
                <a:spcPts val="0"/>
              </a:spcBef>
              <a:spcAft>
                <a:spcPts val="0"/>
              </a:spcAft>
              <a:buClr>
                <a:schemeClr val="dk1"/>
              </a:buClr>
              <a:buSzPts val="3500"/>
              <a:buFont typeface="Fjalla One"/>
              <a:buNone/>
              <a:defRPr sz="3500">
                <a:solidFill>
                  <a:schemeClr val="dk1"/>
                </a:solidFill>
                <a:latin typeface="Fjalla One"/>
                <a:ea typeface="Fjalla One"/>
                <a:cs typeface="Fjalla One"/>
                <a:sym typeface="Fjalla One"/>
              </a:defRPr>
            </a:lvl9pPr>
          </a:lstStyle>
          <a:p>
            <a:endParaRPr/>
          </a:p>
        </p:txBody>
      </p:sp>
      <p:sp>
        <p:nvSpPr>
          <p:cNvPr id="7" name="Google Shape;7;p1"/>
          <p:cNvSpPr txBox="1">
            <a:spLocks noGrp="1"/>
          </p:cNvSpPr>
          <p:nvPr>
            <p:ph type="body" idx="1"/>
          </p:nvPr>
        </p:nvSpPr>
        <p:spPr>
          <a:xfrm>
            <a:off x="720000" y="1152475"/>
            <a:ext cx="7704000" cy="34509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15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4" r:id="rId4"/>
    <p:sldLayoutId id="2147483657" r:id="rId5"/>
    <p:sldLayoutId id="2147483659" r:id="rId6"/>
    <p:sldLayoutId id="2147483670" r:id="rId7"/>
    <p:sldLayoutId id="2147483671" r:id="rId8"/>
    <p:sldLayoutId id="2147483672"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ohamed_3695@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s://www.elsevier.es/en-revista-spanish-journal-marketing-esic-377-articulo-marketing-corporate-social-responsibility-csr--S2444969517300483?fbclid=IwAR1jcqYcqRWR3OKLdDXUErovQU3Ie7jSw6pZhcKMdN3vq6oPdNDeSfoh0kU"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2"/>
          <p:cNvSpPr txBox="1">
            <a:spLocks noGrp="1"/>
          </p:cNvSpPr>
          <p:nvPr>
            <p:ph type="ctrTitle"/>
          </p:nvPr>
        </p:nvSpPr>
        <p:spPr>
          <a:xfrm>
            <a:off x="673665" y="1768180"/>
            <a:ext cx="6733633" cy="1393262"/>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sz="2000" dirty="0" smtClean="0">
                <a:solidFill>
                  <a:schemeClr val="accent2"/>
                </a:solidFill>
                <a:latin typeface="+mj-lt"/>
              </a:rPr>
              <a:t>The </a:t>
            </a:r>
            <a:r>
              <a:rPr lang="en-US" sz="2000" dirty="0">
                <a:solidFill>
                  <a:schemeClr val="accent2"/>
                </a:solidFill>
                <a:latin typeface="+mj-lt"/>
              </a:rPr>
              <a:t>Specific Role of Employees as a Stakeholder</a:t>
            </a:r>
          </a:p>
        </p:txBody>
      </p:sp>
      <p:sp>
        <p:nvSpPr>
          <p:cNvPr id="5" name="Google Shape;703;p31"/>
          <p:cNvSpPr txBox="1">
            <a:spLocks noGrp="1"/>
          </p:cNvSpPr>
          <p:nvPr>
            <p:ph type="subTitle" idx="1"/>
          </p:nvPr>
        </p:nvSpPr>
        <p:spPr>
          <a:xfrm>
            <a:off x="1666053" y="3358795"/>
            <a:ext cx="3550631" cy="114004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600" dirty="0">
                <a:solidFill>
                  <a:schemeClr val="bg2"/>
                </a:solidFill>
              </a:rPr>
              <a:t>By: Mohammed </a:t>
            </a:r>
            <a:r>
              <a:rPr lang="en" sz="1600" dirty="0" smtClean="0">
                <a:solidFill>
                  <a:schemeClr val="bg2"/>
                </a:solidFill>
              </a:rPr>
              <a:t>Alfaitory</a:t>
            </a:r>
            <a:endParaRPr lang="en" sz="1600" dirty="0">
              <a:solidFill>
                <a:schemeClr val="bg2"/>
              </a:solidFill>
            </a:endParaRPr>
          </a:p>
          <a:p>
            <a:pPr marL="0" lvl="0" indent="0" algn="l" rtl="0">
              <a:spcBef>
                <a:spcPts val="0"/>
              </a:spcBef>
              <a:spcAft>
                <a:spcPts val="0"/>
              </a:spcAft>
              <a:buNone/>
            </a:pPr>
            <a:r>
              <a:rPr lang="en" sz="1600" dirty="0">
                <a:solidFill>
                  <a:schemeClr val="bg2"/>
                </a:solidFill>
              </a:rPr>
              <a:t>ID: 3695</a:t>
            </a:r>
          </a:p>
          <a:p>
            <a:pPr marL="0" lvl="0" indent="0" algn="l" rtl="0">
              <a:spcBef>
                <a:spcPts val="0"/>
              </a:spcBef>
              <a:spcAft>
                <a:spcPts val="0"/>
              </a:spcAft>
              <a:buNone/>
            </a:pPr>
            <a:r>
              <a:rPr lang="en" sz="1600" dirty="0">
                <a:solidFill>
                  <a:schemeClr val="bg2"/>
                </a:solidFill>
              </a:rPr>
              <a:t>Email: </a:t>
            </a:r>
            <a:r>
              <a:rPr lang="en" sz="1600" dirty="0">
                <a:solidFill>
                  <a:schemeClr val="bg2"/>
                </a:solidFill>
                <a:hlinkClick r:id="rId3"/>
              </a:rPr>
              <a:t>mohamed_3695@limu.edu.ly</a:t>
            </a:r>
            <a:endParaRPr lang="en" sz="1600" dirty="0">
              <a:solidFill>
                <a:schemeClr val="bg2"/>
              </a:solidFill>
            </a:endParaRPr>
          </a:p>
        </p:txBody>
      </p:sp>
      <p:sp>
        <p:nvSpPr>
          <p:cNvPr id="6" name="Google Shape;718;p31"/>
          <p:cNvSpPr txBox="1"/>
          <p:nvPr/>
        </p:nvSpPr>
        <p:spPr>
          <a:xfrm>
            <a:off x="2666447" y="484191"/>
            <a:ext cx="4447303" cy="618020"/>
          </a:xfrm>
          <a:prstGeom prst="rect">
            <a:avLst/>
          </a:prstGeom>
          <a:noFill/>
          <a:ln>
            <a:noFill/>
          </a:ln>
          <a:effectLst/>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900" dirty="0">
                <a:solidFill>
                  <a:schemeClr val="bg2"/>
                </a:solidFill>
                <a:latin typeface="Be Vietnam"/>
                <a:ea typeface="Be Vietnam"/>
                <a:cs typeface="Be Vietnam"/>
                <a:sym typeface="Be Vietnam"/>
              </a:rPr>
              <a:t>Libyan International Medical University</a:t>
            </a:r>
          </a:p>
          <a:p>
            <a:pPr marL="0" lvl="0" indent="0" algn="ctr" rtl="0">
              <a:lnSpc>
                <a:spcPct val="80000"/>
              </a:lnSpc>
              <a:spcBef>
                <a:spcPts val="0"/>
              </a:spcBef>
              <a:spcAft>
                <a:spcPts val="0"/>
              </a:spcAft>
              <a:buNone/>
            </a:pPr>
            <a:r>
              <a:rPr lang="en" sz="1900" dirty="0">
                <a:solidFill>
                  <a:schemeClr val="bg2"/>
                </a:solidFill>
                <a:latin typeface="Be Vietnam"/>
                <a:ea typeface="Be Vietnam"/>
                <a:cs typeface="Be Vietnam"/>
                <a:sym typeface="Be Vietnam"/>
              </a:rPr>
              <a:t>Faculty of Business Administration </a:t>
            </a:r>
            <a:endParaRPr sz="1900" dirty="0">
              <a:solidFill>
                <a:schemeClr val="bg2"/>
              </a:solidFill>
              <a:latin typeface="Be Vietnam"/>
              <a:ea typeface="Be Vietnam"/>
              <a:cs typeface="Be Vietnam"/>
              <a:sym typeface="Be Vietnam"/>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4927" y="414182"/>
            <a:ext cx="731520" cy="73152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1790" y="414182"/>
            <a:ext cx="631678" cy="640080"/>
          </a:xfrm>
          <a:prstGeom prst="rect">
            <a:avLst/>
          </a:prstGeom>
        </p:spPr>
      </p:pic>
      <p:sp>
        <p:nvSpPr>
          <p:cNvPr id="9" name="Google Shape;367;p46"/>
          <p:cNvSpPr/>
          <p:nvPr/>
        </p:nvSpPr>
        <p:spPr>
          <a:xfrm rot="16200000">
            <a:off x="1071694" y="3654496"/>
            <a:ext cx="640080" cy="54864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52"/>
          <p:cNvSpPr/>
          <p:nvPr/>
        </p:nvSpPr>
        <p:spPr>
          <a:xfrm>
            <a:off x="982488" y="740947"/>
            <a:ext cx="7195500" cy="4064000"/>
          </a:xfrm>
          <a:prstGeom prst="roundRect">
            <a:avLst>
              <a:gd name="adj" fmla="val 7002"/>
            </a:avLst>
          </a:prstGeom>
          <a:solidFill>
            <a:schemeClr val="bg2">
              <a:lumMod val="20000"/>
              <a:lumOff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3" name="Google Shape;453;p52"/>
          <p:cNvSpPr txBox="1">
            <a:spLocks noGrp="1"/>
          </p:cNvSpPr>
          <p:nvPr>
            <p:ph type="subTitle" idx="1"/>
          </p:nvPr>
        </p:nvSpPr>
        <p:spPr>
          <a:xfrm>
            <a:off x="3440413" y="91427"/>
            <a:ext cx="2279650" cy="530986"/>
          </a:xfrm>
          <a:prstGeom prst="rect">
            <a:avLst/>
          </a:prstGeom>
        </p:spPr>
        <p:txBody>
          <a:bodyPr spcFirstLastPara="1" wrap="square" lIns="91425" tIns="91425" rIns="91425" bIns="91425" anchor="t" anchorCtr="0">
            <a:noAutofit/>
          </a:bodyPr>
          <a:lstStyle/>
          <a:p>
            <a:pPr marL="0" indent="0"/>
            <a:r>
              <a:rPr lang="en-US" sz="2000" b="1" dirty="0">
                <a:solidFill>
                  <a:schemeClr val="accent2"/>
                </a:solidFill>
                <a:latin typeface="+mj-lt"/>
              </a:rPr>
              <a:t>References</a:t>
            </a:r>
            <a:r>
              <a:rPr lang="en-US" sz="2600" b="1" dirty="0">
                <a:solidFill>
                  <a:srgbClr val="006666"/>
                </a:solidFill>
              </a:rPr>
              <a:t> </a:t>
            </a:r>
            <a:endParaRPr sz="2600" b="1" dirty="0">
              <a:solidFill>
                <a:srgbClr val="006666"/>
              </a:solidFill>
            </a:endParaRPr>
          </a:p>
        </p:txBody>
      </p:sp>
      <p:sp>
        <p:nvSpPr>
          <p:cNvPr id="454" name="Google Shape;454;p52"/>
          <p:cNvSpPr/>
          <p:nvPr/>
        </p:nvSpPr>
        <p:spPr>
          <a:xfrm rot="-5400000">
            <a:off x="-752655"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5" name="Google Shape;455;p52"/>
          <p:cNvSpPr/>
          <p:nvPr/>
        </p:nvSpPr>
        <p:spPr>
          <a:xfrm rot="-5400000">
            <a:off x="-659287" y="2059707"/>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6" name="Google Shape;456;p52"/>
          <p:cNvSpPr/>
          <p:nvPr/>
        </p:nvSpPr>
        <p:spPr>
          <a:xfrm rot="5400000" flipH="1">
            <a:off x="7344870" y="1933966"/>
            <a:ext cx="2551785" cy="127557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7" name="Google Shape;457;p52"/>
          <p:cNvSpPr/>
          <p:nvPr/>
        </p:nvSpPr>
        <p:spPr>
          <a:xfrm rot="5400000" flipH="1">
            <a:off x="7665686" y="2059706"/>
            <a:ext cx="2048701" cy="1024096"/>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TextBox 9"/>
          <p:cNvSpPr txBox="1"/>
          <p:nvPr/>
        </p:nvSpPr>
        <p:spPr>
          <a:xfrm flipH="1">
            <a:off x="8543274" y="4604892"/>
            <a:ext cx="533348" cy="400110"/>
          </a:xfrm>
          <a:prstGeom prst="rect">
            <a:avLst/>
          </a:prstGeom>
          <a:noFill/>
        </p:spPr>
        <p:txBody>
          <a:bodyPr wrap="square" rtlCol="0">
            <a:spAutoFit/>
          </a:bodyPr>
          <a:lstStyle/>
          <a:p>
            <a:r>
              <a:rPr lang="en-US" sz="2000" b="1" dirty="0">
                <a:solidFill>
                  <a:schemeClr val="accent2"/>
                </a:solidFill>
                <a:latin typeface="+mj-lt"/>
              </a:rPr>
              <a:t>10</a:t>
            </a:r>
          </a:p>
        </p:txBody>
      </p:sp>
      <p:sp>
        <p:nvSpPr>
          <p:cNvPr id="14" name="TextBox 13"/>
          <p:cNvSpPr txBox="1"/>
          <p:nvPr/>
        </p:nvSpPr>
        <p:spPr>
          <a:xfrm flipH="1">
            <a:off x="1161026" y="1295861"/>
            <a:ext cx="5843179" cy="2800767"/>
          </a:xfrm>
          <a:prstGeom prst="rect">
            <a:avLst/>
          </a:prstGeom>
          <a:noFill/>
        </p:spPr>
        <p:txBody>
          <a:bodyPr wrap="square" rtlCol="0">
            <a:spAutoFit/>
          </a:bodyPr>
          <a:lstStyle/>
          <a:p>
            <a:pPr marL="285750" indent="-285750" algn="just">
              <a:buClr>
                <a:schemeClr val="accent3"/>
              </a:buClr>
              <a:buFont typeface="Arial" panose="020B0604020202020204" pitchFamily="34" charset="0"/>
              <a:buChar char="●"/>
            </a:pPr>
            <a:r>
              <a:rPr lang="en-US" sz="1800" b="0" i="0" dirty="0" err="1">
                <a:solidFill>
                  <a:schemeClr val="tx1"/>
                </a:solidFill>
                <a:effectLst/>
                <a:latin typeface="Segoe UI Historic" panose="020B0502040204020203" pitchFamily="34" charset="0"/>
              </a:rPr>
              <a:t>Sanclemente-Téllez</a:t>
            </a:r>
            <a:r>
              <a:rPr lang="en-US" sz="1800" b="0" i="0" dirty="0">
                <a:solidFill>
                  <a:schemeClr val="tx1"/>
                </a:solidFill>
                <a:effectLst/>
                <a:latin typeface="Segoe UI Historic" panose="020B0502040204020203" pitchFamily="34" charset="0"/>
              </a:rPr>
              <a:t>, J. C. (2017, July 1). Marketing and corporate social responsibility (CSR). moving between broadening the concept of marketing and social factors as a marketing strategy. Spanish Journal of Marketing - ESIC. Retrieved December 14, 2022, from </a:t>
            </a:r>
            <a:r>
              <a:rPr lang="en-US" sz="1800" b="0" i="0" u="sng" dirty="0">
                <a:solidFill>
                  <a:srgbClr val="FFFFFF"/>
                </a:solidFill>
                <a:effectLst/>
                <a:latin typeface="inherit"/>
                <a:hlinkClick r:id="rId3"/>
              </a:rPr>
              <a:t>https://www.elsevier.es/en-revista-spanish-journal-marketing-esic-377-articulo-marketing-corporate-social-responsibility-csr--S2444969517300483</a:t>
            </a:r>
            <a:r>
              <a:rPr lang="en-US" sz="1800" b="0" i="0" dirty="0">
                <a:solidFill>
                  <a:srgbClr val="FFFFFF"/>
                </a:solidFill>
                <a:effectLst/>
                <a:latin typeface="Segoe UI Historic" panose="020B0502040204020203" pitchFamily="34" charset="0"/>
              </a:rPr>
              <a:t> </a:t>
            </a:r>
            <a:endParaRPr lang="en-US" sz="1800" dirty="0">
              <a:latin typeface="+mj-lt"/>
            </a:endParaRPr>
          </a:p>
          <a:p>
            <a:pPr marL="285750" indent="-285750" algn="just">
              <a:buClr>
                <a:schemeClr val="accent3"/>
              </a:buClr>
              <a:buFont typeface="Arial" panose="020B0604020202020204" pitchFamily="34" charset="0"/>
              <a:buChar char="●"/>
            </a:pPr>
            <a:endParaRPr lang="en-US" dirty="0">
              <a:latin typeface="+mj-lt"/>
            </a:endParaRPr>
          </a:p>
          <a:p>
            <a:pPr marL="285750" indent="-285750" algn="just">
              <a:buClr>
                <a:schemeClr val="accent3"/>
              </a:buClr>
              <a:buFont typeface="Arial" panose="020B0604020202020204" pitchFamily="34" charset="0"/>
              <a:buChar char="●"/>
            </a:pPr>
            <a:endParaRPr lang="en-US" sz="1800" dirty="0"/>
          </a:p>
        </p:txBody>
      </p:sp>
    </p:spTree>
    <p:extLst>
      <p:ext uri="{BB962C8B-B14F-4D97-AF65-F5344CB8AC3E}">
        <p14:creationId xmlns:p14="http://schemas.microsoft.com/office/powerpoint/2010/main" val="371315573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9"/>
          <p:cNvSpPr txBox="1">
            <a:spLocks noGrp="1"/>
          </p:cNvSpPr>
          <p:nvPr>
            <p:ph type="title"/>
          </p:nvPr>
        </p:nvSpPr>
        <p:spPr>
          <a:xfrm>
            <a:off x="1938900" y="2880280"/>
            <a:ext cx="52662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accent2"/>
                </a:solidFill>
              </a:rPr>
              <a:t>Do you have any questions</a:t>
            </a:r>
            <a:r>
              <a:rPr lang="en-US" sz="3200" dirty="0">
                <a:solidFill>
                  <a:schemeClr val="accent2"/>
                </a:solidFill>
              </a:rPr>
              <a:t>?</a:t>
            </a:r>
            <a:endParaRPr sz="3200" dirty="0">
              <a:solidFill>
                <a:schemeClr val="accent2"/>
              </a:solidFill>
            </a:endParaRPr>
          </a:p>
        </p:txBody>
      </p:sp>
      <p:sp>
        <p:nvSpPr>
          <p:cNvPr id="304" name="Google Shape;304;p39"/>
          <p:cNvSpPr txBox="1">
            <a:spLocks noGrp="1"/>
          </p:cNvSpPr>
          <p:nvPr>
            <p:ph type="title" idx="2"/>
          </p:nvPr>
        </p:nvSpPr>
        <p:spPr>
          <a:xfrm>
            <a:off x="3185209" y="1965595"/>
            <a:ext cx="2773582"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6600" dirty="0"/>
              <a:t>Thanks!</a:t>
            </a:r>
            <a:endParaRPr sz="6600" dirty="0"/>
          </a:p>
        </p:txBody>
      </p:sp>
      <p:cxnSp>
        <p:nvCxnSpPr>
          <p:cNvPr id="6" name="Straight Connector 5"/>
          <p:cNvCxnSpPr/>
          <p:nvPr/>
        </p:nvCxnSpPr>
        <p:spPr>
          <a:xfrm>
            <a:off x="2009847" y="3678933"/>
            <a:ext cx="5271502"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88968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4"/>
          <p:cNvSpPr txBox="1">
            <a:spLocks noGrp="1"/>
          </p:cNvSpPr>
          <p:nvPr>
            <p:ph type="title"/>
          </p:nvPr>
        </p:nvSpPr>
        <p:spPr>
          <a:xfrm>
            <a:off x="2948607" y="323967"/>
            <a:ext cx="3246786" cy="572700"/>
          </a:xfrm>
        </p:spPr>
        <p:txBody>
          <a:bodyPr/>
          <a:lstStyle/>
          <a:p>
            <a:pPr lvl="0"/>
            <a:r>
              <a:rPr lang="en-US" sz="2000" dirty="0">
                <a:solidFill>
                  <a:schemeClr val="accent2"/>
                </a:solidFill>
                <a:latin typeface="+mj-lt"/>
              </a:rPr>
              <a:t>Table of Contents</a:t>
            </a:r>
          </a:p>
        </p:txBody>
      </p:sp>
      <p:sp>
        <p:nvSpPr>
          <p:cNvPr id="237" name="Google Shape;237;p34"/>
          <p:cNvSpPr txBox="1">
            <a:spLocks noGrp="1"/>
          </p:cNvSpPr>
          <p:nvPr>
            <p:ph type="title" idx="2"/>
          </p:nvPr>
        </p:nvSpPr>
        <p:spPr>
          <a:xfrm>
            <a:off x="720000" y="1930806"/>
            <a:ext cx="2305500" cy="420600"/>
          </a:xfrm>
        </p:spPr>
        <p:txBody>
          <a:bodyPr/>
          <a:lstStyle/>
          <a:p>
            <a:pPr lvl="0"/>
            <a:r>
              <a:rPr lang="en-US" dirty="0">
                <a:solidFill>
                  <a:schemeClr val="accent2"/>
                </a:solidFill>
                <a:latin typeface="+mj-lt"/>
              </a:rPr>
              <a:t>objective</a:t>
            </a:r>
          </a:p>
        </p:txBody>
      </p:sp>
      <p:sp>
        <p:nvSpPr>
          <p:cNvPr id="241" name="Google Shape;241;p34"/>
          <p:cNvSpPr txBox="1">
            <a:spLocks noGrp="1"/>
          </p:cNvSpPr>
          <p:nvPr>
            <p:ph type="title" idx="5"/>
          </p:nvPr>
        </p:nvSpPr>
        <p:spPr>
          <a:xfrm>
            <a:off x="720000" y="3766976"/>
            <a:ext cx="2305500" cy="420600"/>
          </a:xfrm>
        </p:spPr>
        <p:txBody>
          <a:bodyPr/>
          <a:lstStyle/>
          <a:p>
            <a:pPr lvl="0"/>
            <a:r>
              <a:rPr lang="en-US" dirty="0">
                <a:solidFill>
                  <a:schemeClr val="accent2"/>
                </a:solidFill>
                <a:latin typeface="+mj-lt"/>
              </a:rPr>
              <a:t>Conclusion</a:t>
            </a:r>
          </a:p>
        </p:txBody>
      </p:sp>
      <p:sp>
        <p:nvSpPr>
          <p:cNvPr id="243" name="Google Shape;243;p34"/>
          <p:cNvSpPr txBox="1">
            <a:spLocks noGrp="1"/>
          </p:cNvSpPr>
          <p:nvPr>
            <p:ph type="title" idx="7"/>
          </p:nvPr>
        </p:nvSpPr>
        <p:spPr>
          <a:xfrm>
            <a:off x="3419250" y="3770679"/>
            <a:ext cx="2305500" cy="420600"/>
          </a:xfrm>
        </p:spPr>
        <p:txBody>
          <a:bodyPr/>
          <a:lstStyle/>
          <a:p>
            <a:pPr lvl="0"/>
            <a:r>
              <a:rPr lang="en-US" dirty="0">
                <a:solidFill>
                  <a:schemeClr val="accent2"/>
                </a:solidFill>
                <a:latin typeface="+mj-lt"/>
              </a:rPr>
              <a:t>Reflection</a:t>
            </a:r>
          </a:p>
        </p:txBody>
      </p:sp>
      <p:sp>
        <p:nvSpPr>
          <p:cNvPr id="249" name="Google Shape;249;p34"/>
          <p:cNvSpPr txBox="1">
            <a:spLocks noGrp="1"/>
          </p:cNvSpPr>
          <p:nvPr>
            <p:ph type="title" idx="16"/>
          </p:nvPr>
        </p:nvSpPr>
        <p:spPr/>
        <p:txBody>
          <a:bodyPr/>
          <a:lstStyle/>
          <a:p>
            <a:pPr lvl="0"/>
            <a:r>
              <a:rPr lang="fr"/>
              <a:t>01.</a:t>
            </a:r>
            <a:endParaRPr lang="fr" dirty="0"/>
          </a:p>
        </p:txBody>
      </p:sp>
      <p:sp>
        <p:nvSpPr>
          <p:cNvPr id="250" name="Google Shape;250;p34"/>
          <p:cNvSpPr txBox="1">
            <a:spLocks noGrp="1"/>
          </p:cNvSpPr>
          <p:nvPr>
            <p:ph type="title" idx="17"/>
          </p:nvPr>
        </p:nvSpPr>
        <p:spPr/>
        <p:txBody>
          <a:bodyPr/>
          <a:lstStyle/>
          <a:p>
            <a:pPr lvl="0"/>
            <a:r>
              <a:rPr lang="fr"/>
              <a:t>02.</a:t>
            </a:r>
            <a:endParaRPr lang="fr" dirty="0"/>
          </a:p>
        </p:txBody>
      </p:sp>
      <p:sp>
        <p:nvSpPr>
          <p:cNvPr id="251" name="Google Shape;251;p34"/>
          <p:cNvSpPr txBox="1">
            <a:spLocks noGrp="1"/>
          </p:cNvSpPr>
          <p:nvPr>
            <p:ph type="title" idx="18"/>
          </p:nvPr>
        </p:nvSpPr>
        <p:spPr/>
        <p:txBody>
          <a:bodyPr/>
          <a:lstStyle/>
          <a:p>
            <a:pPr lvl="0"/>
            <a:r>
              <a:rPr lang="fr" dirty="0"/>
              <a:t>03.</a:t>
            </a:r>
          </a:p>
        </p:txBody>
      </p:sp>
      <p:sp>
        <p:nvSpPr>
          <p:cNvPr id="252" name="Google Shape;252;p34"/>
          <p:cNvSpPr txBox="1">
            <a:spLocks noGrp="1"/>
          </p:cNvSpPr>
          <p:nvPr>
            <p:ph type="title" idx="19"/>
          </p:nvPr>
        </p:nvSpPr>
        <p:spPr/>
        <p:txBody>
          <a:bodyPr/>
          <a:lstStyle/>
          <a:p>
            <a:pPr lvl="0"/>
            <a:r>
              <a:rPr lang="fr"/>
              <a:t>04.</a:t>
            </a:r>
            <a:endParaRPr lang="fr" dirty="0"/>
          </a:p>
        </p:txBody>
      </p:sp>
      <p:sp>
        <p:nvSpPr>
          <p:cNvPr id="253" name="Google Shape;253;p34"/>
          <p:cNvSpPr txBox="1">
            <a:spLocks noGrp="1"/>
          </p:cNvSpPr>
          <p:nvPr>
            <p:ph type="title" idx="20"/>
          </p:nvPr>
        </p:nvSpPr>
        <p:spPr/>
        <p:txBody>
          <a:bodyPr/>
          <a:lstStyle/>
          <a:p>
            <a:pPr lvl="0"/>
            <a:r>
              <a:rPr lang="fr" dirty="0"/>
              <a:t>05.</a:t>
            </a:r>
          </a:p>
        </p:txBody>
      </p:sp>
      <p:grpSp>
        <p:nvGrpSpPr>
          <p:cNvPr id="27" name="Google Shape;944;p94"/>
          <p:cNvGrpSpPr/>
          <p:nvPr/>
        </p:nvGrpSpPr>
        <p:grpSpPr>
          <a:xfrm>
            <a:off x="-854243" y="4129203"/>
            <a:ext cx="2011680" cy="1828800"/>
            <a:chOff x="6922350" y="1997100"/>
            <a:chExt cx="1501646" cy="1330192"/>
          </a:xfrm>
        </p:grpSpPr>
        <p:sp>
          <p:nvSpPr>
            <p:cNvPr id="28" name="Google Shape;945;p94"/>
            <p:cNvSpPr/>
            <p:nvPr/>
          </p:nvSpPr>
          <p:spPr>
            <a:xfrm>
              <a:off x="6922350" y="1997100"/>
              <a:ext cx="1501646" cy="1330192"/>
            </a:xfrm>
            <a:custGeom>
              <a:avLst/>
              <a:gdLst/>
              <a:ahLst/>
              <a:cxnLst/>
              <a:rect l="l" t="t" r="r" b="b"/>
              <a:pathLst>
                <a:path w="76968" h="68180" extrusionOk="0">
                  <a:moveTo>
                    <a:pt x="48436" y="8811"/>
                  </a:moveTo>
                  <a:cubicBezTo>
                    <a:pt x="51312" y="8811"/>
                    <a:pt x="53960" y="10340"/>
                    <a:pt x="55398" y="12828"/>
                  </a:cubicBezTo>
                  <a:lnTo>
                    <a:pt x="65350" y="30061"/>
                  </a:lnTo>
                  <a:cubicBezTo>
                    <a:pt x="66788" y="32549"/>
                    <a:pt x="66788" y="35608"/>
                    <a:pt x="65350" y="38096"/>
                  </a:cubicBezTo>
                  <a:lnTo>
                    <a:pt x="55398" y="55352"/>
                  </a:lnTo>
                  <a:cubicBezTo>
                    <a:pt x="53960" y="57840"/>
                    <a:pt x="51312" y="59369"/>
                    <a:pt x="48436" y="59369"/>
                  </a:cubicBezTo>
                  <a:lnTo>
                    <a:pt x="28532" y="59369"/>
                  </a:lnTo>
                  <a:cubicBezTo>
                    <a:pt x="25656" y="59369"/>
                    <a:pt x="23009" y="57840"/>
                    <a:pt x="21571" y="55352"/>
                  </a:cubicBezTo>
                  <a:lnTo>
                    <a:pt x="11619" y="38096"/>
                  </a:lnTo>
                  <a:cubicBezTo>
                    <a:pt x="10181" y="35608"/>
                    <a:pt x="10181" y="32549"/>
                    <a:pt x="11619" y="30061"/>
                  </a:cubicBezTo>
                  <a:lnTo>
                    <a:pt x="21571" y="12828"/>
                  </a:lnTo>
                  <a:cubicBezTo>
                    <a:pt x="23009" y="10340"/>
                    <a:pt x="25656" y="8811"/>
                    <a:pt x="28532" y="8811"/>
                  </a:cubicBezTo>
                  <a:close/>
                  <a:moveTo>
                    <a:pt x="23442" y="0"/>
                  </a:moveTo>
                  <a:cubicBezTo>
                    <a:pt x="20566" y="0"/>
                    <a:pt x="17919" y="1530"/>
                    <a:pt x="16481" y="3995"/>
                  </a:cubicBezTo>
                  <a:lnTo>
                    <a:pt x="1439" y="30061"/>
                  </a:lnTo>
                  <a:cubicBezTo>
                    <a:pt x="1" y="32549"/>
                    <a:pt x="1" y="35608"/>
                    <a:pt x="1439" y="38096"/>
                  </a:cubicBezTo>
                  <a:lnTo>
                    <a:pt x="16481" y="64162"/>
                  </a:lnTo>
                  <a:cubicBezTo>
                    <a:pt x="17919" y="66650"/>
                    <a:pt x="20566" y="68179"/>
                    <a:pt x="23442" y="68179"/>
                  </a:cubicBezTo>
                  <a:lnTo>
                    <a:pt x="53526" y="68179"/>
                  </a:lnTo>
                  <a:cubicBezTo>
                    <a:pt x="56402" y="68179"/>
                    <a:pt x="59050" y="66650"/>
                    <a:pt x="60488" y="64162"/>
                  </a:cubicBezTo>
                  <a:lnTo>
                    <a:pt x="75530" y="38096"/>
                  </a:lnTo>
                  <a:cubicBezTo>
                    <a:pt x="76968" y="35608"/>
                    <a:pt x="76968" y="32549"/>
                    <a:pt x="75530" y="30061"/>
                  </a:cubicBezTo>
                  <a:lnTo>
                    <a:pt x="60488" y="3995"/>
                  </a:lnTo>
                  <a:cubicBezTo>
                    <a:pt x="59050" y="1530"/>
                    <a:pt x="56402" y="0"/>
                    <a:pt x="535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946;p94"/>
            <p:cNvSpPr/>
            <p:nvPr/>
          </p:nvSpPr>
          <p:spPr>
            <a:xfrm>
              <a:off x="7257063" y="2293601"/>
              <a:ext cx="832216" cy="737196"/>
            </a:xfrm>
            <a:custGeom>
              <a:avLst/>
              <a:gdLst/>
              <a:ahLst/>
              <a:cxnLst/>
              <a:rect l="l" t="t" r="r" b="b"/>
              <a:pathLst>
                <a:path w="76968" h="68180" extrusionOk="0">
                  <a:moveTo>
                    <a:pt x="23419" y="1"/>
                  </a:moveTo>
                  <a:cubicBezTo>
                    <a:pt x="20566" y="1"/>
                    <a:pt x="17918" y="1530"/>
                    <a:pt x="16480" y="4018"/>
                  </a:cubicBezTo>
                  <a:lnTo>
                    <a:pt x="1439" y="30084"/>
                  </a:lnTo>
                  <a:cubicBezTo>
                    <a:pt x="1" y="32572"/>
                    <a:pt x="1" y="35631"/>
                    <a:pt x="1439" y="38119"/>
                  </a:cubicBezTo>
                  <a:lnTo>
                    <a:pt x="16480" y="64185"/>
                  </a:lnTo>
                  <a:cubicBezTo>
                    <a:pt x="17918" y="66650"/>
                    <a:pt x="20566" y="68180"/>
                    <a:pt x="23419" y="68180"/>
                  </a:cubicBezTo>
                  <a:lnTo>
                    <a:pt x="53526" y="68180"/>
                  </a:lnTo>
                  <a:cubicBezTo>
                    <a:pt x="56402" y="68180"/>
                    <a:pt x="59050" y="66650"/>
                    <a:pt x="60488" y="64185"/>
                  </a:cubicBezTo>
                  <a:lnTo>
                    <a:pt x="75529" y="38119"/>
                  </a:lnTo>
                  <a:cubicBezTo>
                    <a:pt x="76967" y="35631"/>
                    <a:pt x="76967" y="32572"/>
                    <a:pt x="75529" y="30084"/>
                  </a:cubicBezTo>
                  <a:lnTo>
                    <a:pt x="60488" y="4018"/>
                  </a:lnTo>
                  <a:cubicBezTo>
                    <a:pt x="59050" y="1530"/>
                    <a:pt x="56402" y="1"/>
                    <a:pt x="53526"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0" name="Google Shape;942;p94"/>
          <p:cNvSpPr/>
          <p:nvPr/>
        </p:nvSpPr>
        <p:spPr>
          <a:xfrm>
            <a:off x="-191920" y="-698230"/>
            <a:ext cx="1349357" cy="1330237"/>
          </a:xfrm>
          <a:custGeom>
            <a:avLst/>
            <a:gdLst/>
            <a:ahLst/>
            <a:cxnLst/>
            <a:rect l="l" t="t" r="r" b="b"/>
            <a:pathLst>
              <a:path w="50742" h="50023" extrusionOk="0">
                <a:moveTo>
                  <a:pt x="25363" y="1"/>
                </a:moveTo>
                <a:cubicBezTo>
                  <a:pt x="24418" y="1"/>
                  <a:pt x="23477" y="360"/>
                  <a:pt x="22758" y="1079"/>
                </a:cubicBezTo>
                <a:lnTo>
                  <a:pt x="1439" y="22398"/>
                </a:lnTo>
                <a:cubicBezTo>
                  <a:pt x="1" y="23836"/>
                  <a:pt x="1" y="26187"/>
                  <a:pt x="1439" y="27625"/>
                </a:cubicBezTo>
                <a:lnTo>
                  <a:pt x="22758" y="48944"/>
                </a:lnTo>
                <a:cubicBezTo>
                  <a:pt x="23477" y="49663"/>
                  <a:pt x="24418" y="50022"/>
                  <a:pt x="25363" y="50022"/>
                </a:cubicBezTo>
                <a:cubicBezTo>
                  <a:pt x="26307" y="50022"/>
                  <a:pt x="27254" y="49663"/>
                  <a:pt x="27985" y="48944"/>
                </a:cubicBezTo>
                <a:lnTo>
                  <a:pt x="49281" y="27625"/>
                </a:lnTo>
                <a:cubicBezTo>
                  <a:pt x="50742" y="26187"/>
                  <a:pt x="50742" y="23836"/>
                  <a:pt x="49281" y="22398"/>
                </a:cubicBezTo>
                <a:lnTo>
                  <a:pt x="27985" y="1079"/>
                </a:lnTo>
                <a:cubicBezTo>
                  <a:pt x="27254" y="360"/>
                  <a:pt x="26307" y="1"/>
                  <a:pt x="253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1" name="Google Shape;934;p94"/>
          <p:cNvGrpSpPr/>
          <p:nvPr/>
        </p:nvGrpSpPr>
        <p:grpSpPr>
          <a:xfrm>
            <a:off x="8077663" y="-11976"/>
            <a:ext cx="1658243" cy="1486702"/>
            <a:chOff x="1702813" y="2228176"/>
            <a:chExt cx="1658243" cy="1486702"/>
          </a:xfrm>
        </p:grpSpPr>
        <p:sp>
          <p:nvSpPr>
            <p:cNvPr id="32" name="Google Shape;935;p94"/>
            <p:cNvSpPr/>
            <p:nvPr/>
          </p:nvSpPr>
          <p:spPr>
            <a:xfrm>
              <a:off x="1702813" y="2228176"/>
              <a:ext cx="1486749" cy="1486702"/>
            </a:xfrm>
            <a:custGeom>
              <a:avLst/>
              <a:gdLst/>
              <a:ahLst/>
              <a:cxnLst/>
              <a:rect l="l" t="t" r="r" b="b"/>
              <a:pathLst>
                <a:path w="31272" h="31271" fill="none" extrusionOk="0">
                  <a:moveTo>
                    <a:pt x="13034" y="29833"/>
                  </a:moveTo>
                  <a:lnTo>
                    <a:pt x="1439" y="18260"/>
                  </a:lnTo>
                  <a:cubicBezTo>
                    <a:pt x="1" y="16822"/>
                    <a:pt x="1" y="14471"/>
                    <a:pt x="1439" y="13033"/>
                  </a:cubicBezTo>
                  <a:lnTo>
                    <a:pt x="13034" y="1438"/>
                  </a:lnTo>
                  <a:cubicBezTo>
                    <a:pt x="14472" y="0"/>
                    <a:pt x="16800" y="0"/>
                    <a:pt x="18261" y="1438"/>
                  </a:cubicBezTo>
                  <a:lnTo>
                    <a:pt x="29834" y="13033"/>
                  </a:lnTo>
                  <a:cubicBezTo>
                    <a:pt x="31272" y="14471"/>
                    <a:pt x="31272" y="16822"/>
                    <a:pt x="29834" y="18260"/>
                  </a:cubicBezTo>
                  <a:lnTo>
                    <a:pt x="18261" y="29833"/>
                  </a:lnTo>
                  <a:cubicBezTo>
                    <a:pt x="16800" y="31271"/>
                    <a:pt x="14472" y="31271"/>
                    <a:pt x="13034" y="29833"/>
                  </a:cubicBezTo>
                  <a:close/>
                </a:path>
              </a:pathLst>
            </a:custGeom>
            <a:noFill/>
            <a:ln w="9700"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936;p94"/>
            <p:cNvSpPr/>
            <p:nvPr/>
          </p:nvSpPr>
          <p:spPr>
            <a:xfrm>
              <a:off x="1874307" y="2245244"/>
              <a:ext cx="1486749" cy="1452566"/>
            </a:xfrm>
            <a:custGeom>
              <a:avLst/>
              <a:gdLst/>
              <a:ahLst/>
              <a:cxnLst/>
              <a:rect l="l" t="t" r="r" b="b"/>
              <a:pathLst>
                <a:path w="31272" h="30553" extrusionOk="0">
                  <a:moveTo>
                    <a:pt x="15633" y="1"/>
                  </a:moveTo>
                  <a:cubicBezTo>
                    <a:pt x="14688" y="1"/>
                    <a:pt x="13741" y="360"/>
                    <a:pt x="13011" y="1079"/>
                  </a:cubicBezTo>
                  <a:lnTo>
                    <a:pt x="1438" y="12674"/>
                  </a:lnTo>
                  <a:cubicBezTo>
                    <a:pt x="0" y="14112"/>
                    <a:pt x="0" y="16463"/>
                    <a:pt x="1438" y="17901"/>
                  </a:cubicBezTo>
                  <a:lnTo>
                    <a:pt x="13011" y="29474"/>
                  </a:lnTo>
                  <a:cubicBezTo>
                    <a:pt x="13741" y="30193"/>
                    <a:pt x="14688" y="30552"/>
                    <a:pt x="15633" y="30552"/>
                  </a:cubicBezTo>
                  <a:cubicBezTo>
                    <a:pt x="16577" y="30552"/>
                    <a:pt x="17519" y="30193"/>
                    <a:pt x="18238" y="29474"/>
                  </a:cubicBezTo>
                  <a:lnTo>
                    <a:pt x="29833" y="17901"/>
                  </a:lnTo>
                  <a:cubicBezTo>
                    <a:pt x="31271" y="16463"/>
                    <a:pt x="31271" y="14112"/>
                    <a:pt x="29833" y="12674"/>
                  </a:cubicBezTo>
                  <a:lnTo>
                    <a:pt x="18238" y="1079"/>
                  </a:lnTo>
                  <a:cubicBezTo>
                    <a:pt x="17519" y="360"/>
                    <a:pt x="16577" y="1"/>
                    <a:pt x="156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TextBox 42"/>
          <p:cNvSpPr txBox="1"/>
          <p:nvPr/>
        </p:nvSpPr>
        <p:spPr>
          <a:xfrm flipH="1">
            <a:off x="8610653" y="4604892"/>
            <a:ext cx="355730" cy="400110"/>
          </a:xfrm>
          <a:prstGeom prst="rect">
            <a:avLst/>
          </a:prstGeom>
          <a:noFill/>
        </p:spPr>
        <p:txBody>
          <a:bodyPr wrap="square" rtlCol="0">
            <a:spAutoFit/>
          </a:bodyPr>
          <a:lstStyle/>
          <a:p>
            <a:r>
              <a:rPr lang="en-US" sz="2000" b="1" dirty="0">
                <a:solidFill>
                  <a:schemeClr val="accent2"/>
                </a:solidFill>
                <a:latin typeface="+mj-lt"/>
              </a:rPr>
              <a:t>2</a:t>
            </a:r>
          </a:p>
        </p:txBody>
      </p:sp>
      <p:sp>
        <p:nvSpPr>
          <p:cNvPr id="65" name="Google Shape;367;p46"/>
          <p:cNvSpPr/>
          <p:nvPr/>
        </p:nvSpPr>
        <p:spPr>
          <a:xfrm>
            <a:off x="9244372" y="457055"/>
            <a:ext cx="640080" cy="548640"/>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7;p34"/>
          <p:cNvSpPr txBox="1">
            <a:spLocks noGrp="1"/>
          </p:cNvSpPr>
          <p:nvPr>
            <p:ph type="title" idx="14"/>
          </p:nvPr>
        </p:nvSpPr>
        <p:spPr>
          <a:xfrm>
            <a:off x="6118500" y="3766976"/>
            <a:ext cx="2305500" cy="420600"/>
          </a:xfrm>
        </p:spPr>
        <p:txBody>
          <a:bodyPr/>
          <a:lstStyle/>
          <a:p>
            <a:pPr lvl="0"/>
            <a:r>
              <a:rPr lang="en-US" dirty="0">
                <a:solidFill>
                  <a:schemeClr val="accent2"/>
                </a:solidFill>
                <a:latin typeface="+mj-lt"/>
              </a:rPr>
              <a:t>References</a:t>
            </a:r>
          </a:p>
        </p:txBody>
      </p:sp>
      <p:sp>
        <p:nvSpPr>
          <p:cNvPr id="2" name="Title 1"/>
          <p:cNvSpPr>
            <a:spLocks noGrp="1"/>
          </p:cNvSpPr>
          <p:nvPr>
            <p:ph type="title" idx="14"/>
          </p:nvPr>
        </p:nvSpPr>
        <p:spPr>
          <a:xfrm>
            <a:off x="3419250" y="1768287"/>
            <a:ext cx="2305500" cy="745638"/>
          </a:xfrm>
        </p:spPr>
        <p:txBody>
          <a:bodyPr/>
          <a:lstStyle/>
          <a:p>
            <a:r>
              <a:rPr lang="en-US" dirty="0">
                <a:solidFill>
                  <a:schemeClr val="accent2"/>
                </a:solidFill>
                <a:latin typeface="+mj-lt"/>
              </a:rPr>
              <a:t>introduction</a:t>
            </a:r>
          </a:p>
        </p:txBody>
      </p:sp>
      <p:sp>
        <p:nvSpPr>
          <p:cNvPr id="34" name="Google Shape;253;p34"/>
          <p:cNvSpPr txBox="1">
            <a:spLocks noGrp="1"/>
          </p:cNvSpPr>
          <p:nvPr>
            <p:ph type="title" idx="20"/>
          </p:nvPr>
        </p:nvSpPr>
        <p:spPr>
          <a:xfrm>
            <a:off x="6837074" y="3066600"/>
            <a:ext cx="869700" cy="572700"/>
          </a:xfrm>
        </p:spPr>
        <p:txBody>
          <a:bodyPr/>
          <a:lstStyle/>
          <a:p>
            <a:pPr lvl="0"/>
            <a:r>
              <a:rPr lang="fr" dirty="0"/>
              <a:t>06.</a:t>
            </a:r>
          </a:p>
        </p:txBody>
      </p:sp>
      <p:sp>
        <p:nvSpPr>
          <p:cNvPr id="35" name="Google Shape;241;p34"/>
          <p:cNvSpPr txBox="1">
            <a:spLocks noGrp="1"/>
          </p:cNvSpPr>
          <p:nvPr>
            <p:ph type="title" idx="5"/>
          </p:nvPr>
        </p:nvSpPr>
        <p:spPr>
          <a:xfrm>
            <a:off x="6118500" y="1816627"/>
            <a:ext cx="2305500" cy="648958"/>
          </a:xfrm>
        </p:spPr>
        <p:txBody>
          <a:bodyPr/>
          <a:lstStyle/>
          <a:p>
            <a:pPr lvl="0"/>
            <a:r>
              <a:rPr lang="en-US" dirty="0">
                <a:solidFill>
                  <a:schemeClr val="accent2"/>
                </a:solidFill>
                <a:latin typeface="+mj-lt"/>
              </a:rPr>
              <a:t>definitions</a:t>
            </a:r>
          </a:p>
        </p:txBody>
      </p:sp>
    </p:spTree>
    <p:extLst>
      <p:ext uri="{BB962C8B-B14F-4D97-AF65-F5344CB8AC3E}">
        <p14:creationId xmlns:p14="http://schemas.microsoft.com/office/powerpoint/2010/main" val="20314515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عنوان 20">
            <a:extLst>
              <a:ext uri="{FF2B5EF4-FFF2-40B4-BE49-F238E27FC236}">
                <a16:creationId xmlns:a16="http://schemas.microsoft.com/office/drawing/2014/main" id="{4A3847DF-ACA4-3D63-0761-A3858AB22FAD}"/>
              </a:ext>
            </a:extLst>
          </p:cNvPr>
          <p:cNvSpPr>
            <a:spLocks noGrp="1"/>
          </p:cNvSpPr>
          <p:nvPr>
            <p:ph type="title"/>
          </p:nvPr>
        </p:nvSpPr>
        <p:spPr>
          <a:xfrm>
            <a:off x="1938900" y="0"/>
            <a:ext cx="5266200" cy="841800"/>
          </a:xfrm>
        </p:spPr>
        <p:txBody>
          <a:bodyPr/>
          <a:lstStyle/>
          <a:p>
            <a:r>
              <a:rPr lang="en-US" sz="2000" dirty="0">
                <a:solidFill>
                  <a:schemeClr val="accent2"/>
                </a:solidFill>
                <a:latin typeface="+mj-lt"/>
              </a:rPr>
              <a:t>Introduction</a:t>
            </a:r>
            <a:r>
              <a:rPr lang="en-US" dirty="0"/>
              <a:t> </a:t>
            </a:r>
            <a:endParaRPr lang="ar-SA" dirty="0"/>
          </a:p>
        </p:txBody>
      </p:sp>
      <p:sp>
        <p:nvSpPr>
          <p:cNvPr id="23" name="عنوان 22">
            <a:extLst>
              <a:ext uri="{FF2B5EF4-FFF2-40B4-BE49-F238E27FC236}">
                <a16:creationId xmlns:a16="http://schemas.microsoft.com/office/drawing/2014/main" id="{9D9D6BFD-B17D-2B6F-0C2A-20497B5347F7}"/>
              </a:ext>
            </a:extLst>
          </p:cNvPr>
          <p:cNvSpPr>
            <a:spLocks noGrp="1"/>
          </p:cNvSpPr>
          <p:nvPr>
            <p:ph type="title" idx="2"/>
          </p:nvPr>
        </p:nvSpPr>
        <p:spPr>
          <a:xfrm>
            <a:off x="8495836" y="4505983"/>
            <a:ext cx="540959" cy="524005"/>
          </a:xfrm>
        </p:spPr>
        <p:txBody>
          <a:bodyPr/>
          <a:lstStyle/>
          <a:p>
            <a:r>
              <a:rPr lang="en-US" sz="2000" dirty="0">
                <a:solidFill>
                  <a:schemeClr val="accent2"/>
                </a:solidFill>
              </a:rPr>
              <a:t>3</a:t>
            </a:r>
            <a:endParaRPr lang="ar-SA" sz="2000" dirty="0">
              <a:solidFill>
                <a:schemeClr val="accent2"/>
              </a:solidFill>
            </a:endParaRPr>
          </a:p>
        </p:txBody>
      </p:sp>
      <p:sp>
        <p:nvSpPr>
          <p:cNvPr id="22" name="عنوان فرعي 21">
            <a:extLst>
              <a:ext uri="{FF2B5EF4-FFF2-40B4-BE49-F238E27FC236}">
                <a16:creationId xmlns:a16="http://schemas.microsoft.com/office/drawing/2014/main" id="{1EC46BD4-15A5-B147-3A8A-9A4E1EBAD2E5}"/>
              </a:ext>
            </a:extLst>
          </p:cNvPr>
          <p:cNvSpPr>
            <a:spLocks noGrp="1"/>
          </p:cNvSpPr>
          <p:nvPr>
            <p:ph type="subTitle" idx="1"/>
          </p:nvPr>
        </p:nvSpPr>
        <p:spPr>
          <a:xfrm>
            <a:off x="1053136" y="2341574"/>
            <a:ext cx="7126014" cy="1492600"/>
          </a:xfrm>
        </p:spPr>
        <p:txBody>
          <a:bodyPr/>
          <a:lstStyle/>
          <a:p>
            <a:pPr algn="just"/>
            <a:r>
              <a:rPr lang="en-US" sz="1800" dirty="0">
                <a:solidFill>
                  <a:schemeClr val="tx1"/>
                </a:solidFill>
                <a:latin typeface="+mj-lt"/>
              </a:rPr>
              <a:t>Employees: Company employees are key stakeholders because they create the goods and services issued by a company, and the quality of their work has a direct impact on customer support. Employees, in turn, benefit financially from the company's continued performance and success.</a:t>
            </a:r>
            <a:endParaRPr lang="ar-SA" sz="1800" dirty="0">
              <a:solidFill>
                <a:schemeClr val="tx1"/>
              </a:solidFill>
              <a:latin typeface="+mj-lt"/>
            </a:endParaRPr>
          </a:p>
        </p:txBody>
      </p:sp>
    </p:spTree>
    <p:extLst>
      <p:ext uri="{BB962C8B-B14F-4D97-AF65-F5344CB8AC3E}">
        <p14:creationId xmlns:p14="http://schemas.microsoft.com/office/powerpoint/2010/main" val="3863516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02225" y="3283862"/>
            <a:ext cx="3818450" cy="9943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flipH="1">
            <a:off x="8610653" y="4604892"/>
            <a:ext cx="355730" cy="400110"/>
          </a:xfrm>
          <a:prstGeom prst="rect">
            <a:avLst/>
          </a:prstGeom>
          <a:noFill/>
        </p:spPr>
        <p:txBody>
          <a:bodyPr wrap="square" rtlCol="0">
            <a:spAutoFit/>
          </a:bodyPr>
          <a:lstStyle/>
          <a:p>
            <a:r>
              <a:rPr lang="en-US" sz="2000" b="1" dirty="0">
                <a:solidFill>
                  <a:schemeClr val="accent2"/>
                </a:solidFill>
                <a:latin typeface="+mj-lt"/>
              </a:rPr>
              <a:t>4</a:t>
            </a:r>
          </a:p>
        </p:txBody>
      </p:sp>
      <p:cxnSp>
        <p:nvCxnSpPr>
          <p:cNvPr id="10" name="Straight Connector 9"/>
          <p:cNvCxnSpPr/>
          <p:nvPr/>
        </p:nvCxnSpPr>
        <p:spPr>
          <a:xfrm>
            <a:off x="178012" y="789581"/>
            <a:ext cx="41148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Google Shape;1930;p33"/>
          <p:cNvSpPr txBox="1">
            <a:spLocks noGrp="1"/>
          </p:cNvSpPr>
          <p:nvPr>
            <p:ph type="title"/>
          </p:nvPr>
        </p:nvSpPr>
        <p:spPr>
          <a:xfrm>
            <a:off x="178012" y="129181"/>
            <a:ext cx="5333789" cy="660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400" dirty="0">
                <a:solidFill>
                  <a:schemeClr val="accent2"/>
                </a:solidFill>
                <a:latin typeface="+mj-lt"/>
                <a:ea typeface="Fira Sans"/>
                <a:cs typeface="Fira Sans"/>
                <a:sym typeface="Fira Sans"/>
              </a:rPr>
              <a:t>business stakeholders</a:t>
            </a:r>
          </a:p>
        </p:txBody>
      </p:sp>
      <p:sp>
        <p:nvSpPr>
          <p:cNvPr id="2" name="TextBox 1"/>
          <p:cNvSpPr txBox="1"/>
          <p:nvPr/>
        </p:nvSpPr>
        <p:spPr>
          <a:xfrm>
            <a:off x="178012" y="1578525"/>
            <a:ext cx="5988810" cy="2862322"/>
          </a:xfrm>
          <a:prstGeom prst="rect">
            <a:avLst/>
          </a:prstGeom>
          <a:noFill/>
        </p:spPr>
        <p:txBody>
          <a:bodyPr wrap="square" rtlCol="0">
            <a:spAutoFit/>
          </a:bodyPr>
          <a:lstStyle/>
          <a:p>
            <a:pPr algn="just"/>
            <a:r>
              <a:rPr lang="en-US" sz="1800" dirty="0">
                <a:latin typeface="+mj-lt"/>
              </a:rPr>
              <a:t>By definition, a stakeholder is anyone who has a vested interest in your business. They either affect or can be affected by the actions of that business, and can be either internal or external to your business. Typically, the stakeholders of a corporation include:</a:t>
            </a:r>
          </a:p>
          <a:p>
            <a:pPr algn="just"/>
            <a:endParaRPr lang="en-US" sz="1800" dirty="0">
              <a:latin typeface="+mj-lt"/>
            </a:endParaRPr>
          </a:p>
          <a:p>
            <a:pPr algn="just"/>
            <a:r>
              <a:rPr lang="en-US" sz="1800" dirty="0">
                <a:latin typeface="+mj-lt"/>
              </a:rPr>
              <a:t>Investors</a:t>
            </a:r>
          </a:p>
          <a:p>
            <a:pPr algn="just"/>
            <a:r>
              <a:rPr lang="en-US" sz="1800" dirty="0">
                <a:latin typeface="+mj-lt"/>
              </a:rPr>
              <a:t>Customers</a:t>
            </a:r>
          </a:p>
          <a:p>
            <a:pPr algn="just"/>
            <a:r>
              <a:rPr lang="en-US" sz="1800" dirty="0">
                <a:latin typeface="+mj-lt"/>
              </a:rPr>
              <a:t>Suppliers</a:t>
            </a:r>
          </a:p>
          <a:p>
            <a:pPr algn="just"/>
            <a:r>
              <a:rPr lang="en-US" sz="1800" dirty="0">
                <a:latin typeface="+mj-lt"/>
              </a:rPr>
              <a:t>Employees</a:t>
            </a:r>
          </a:p>
        </p:txBody>
      </p:sp>
    </p:spTree>
    <p:extLst>
      <p:ext uri="{BB962C8B-B14F-4D97-AF65-F5344CB8AC3E}">
        <p14:creationId xmlns:p14="http://schemas.microsoft.com/office/powerpoint/2010/main" val="400101109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a:extLst>
              <a:ext uri="{FF2B5EF4-FFF2-40B4-BE49-F238E27FC236}">
                <a16:creationId xmlns:a16="http://schemas.microsoft.com/office/drawing/2014/main" id="{E896D2AB-5DD8-E6D7-0E2C-255D01FE8202}"/>
              </a:ext>
            </a:extLst>
          </p:cNvPr>
          <p:cNvSpPr>
            <a:spLocks noGrp="1"/>
          </p:cNvSpPr>
          <p:nvPr>
            <p:ph type="title"/>
          </p:nvPr>
        </p:nvSpPr>
        <p:spPr>
          <a:xfrm>
            <a:off x="523413" y="0"/>
            <a:ext cx="8097169" cy="1267548"/>
          </a:xfrm>
        </p:spPr>
        <p:txBody>
          <a:bodyPr/>
          <a:lstStyle/>
          <a:p>
            <a:pPr algn="l"/>
            <a:r>
              <a:rPr lang="en-US" sz="1000" b="0" i="0" dirty="0">
                <a:solidFill>
                  <a:schemeClr val="tx1"/>
                </a:solidFill>
                <a:effectLst/>
                <a:latin typeface="Merriweather" panose="00000500000000000000" pitchFamily="2" charset="0"/>
              </a:rPr>
              <a:t/>
            </a:r>
            <a:br>
              <a:rPr lang="en-US" sz="1000" b="0" i="0" dirty="0">
                <a:solidFill>
                  <a:schemeClr val="tx1"/>
                </a:solidFill>
                <a:effectLst/>
                <a:latin typeface="Merriweather" panose="00000500000000000000" pitchFamily="2" charset="0"/>
              </a:rPr>
            </a:br>
            <a:r>
              <a:rPr lang="en-US" sz="1800" b="1" i="0" dirty="0">
                <a:solidFill>
                  <a:schemeClr val="tx1"/>
                </a:solidFill>
                <a:effectLst/>
                <a:latin typeface="Merriweather" panose="00000500000000000000" pitchFamily="2" charset="0"/>
              </a:rPr>
              <a:t/>
            </a:r>
            <a:br>
              <a:rPr lang="en-US" sz="1800" b="1" i="0" dirty="0">
                <a:solidFill>
                  <a:schemeClr val="tx1"/>
                </a:solidFill>
                <a:effectLst/>
                <a:latin typeface="Merriweather" panose="00000500000000000000" pitchFamily="2" charset="0"/>
              </a:rPr>
            </a:br>
            <a:r>
              <a:rPr lang="en-US" sz="2000" b="1" i="0" dirty="0">
                <a:solidFill>
                  <a:schemeClr val="accent2"/>
                </a:solidFill>
                <a:effectLst/>
                <a:latin typeface="+mj-lt"/>
              </a:rPr>
              <a:t>employees are important stakeholders</a:t>
            </a:r>
            <a:endParaRPr lang="ar-SA" sz="2000" dirty="0">
              <a:solidFill>
                <a:schemeClr val="accent2"/>
              </a:solidFill>
              <a:latin typeface="+mj-lt"/>
            </a:endParaRPr>
          </a:p>
        </p:txBody>
      </p:sp>
      <p:sp>
        <p:nvSpPr>
          <p:cNvPr id="3" name="Title 1"/>
          <p:cNvSpPr txBox="1">
            <a:spLocks/>
          </p:cNvSpPr>
          <p:nvPr/>
        </p:nvSpPr>
        <p:spPr>
          <a:xfrm>
            <a:off x="2630374" y="278666"/>
            <a:ext cx="3883250" cy="745638"/>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2400" b="1" dirty="0">
              <a:solidFill>
                <a:srgbClr val="CC6600"/>
              </a:solidFill>
            </a:endParaRPr>
          </a:p>
        </p:txBody>
      </p:sp>
      <p:sp>
        <p:nvSpPr>
          <p:cNvPr id="4" name="TextBox 3"/>
          <p:cNvSpPr txBox="1"/>
          <p:nvPr/>
        </p:nvSpPr>
        <p:spPr>
          <a:xfrm flipH="1">
            <a:off x="285983" y="1709975"/>
            <a:ext cx="8572027" cy="1723549"/>
          </a:xfrm>
          <a:prstGeom prst="rect">
            <a:avLst/>
          </a:prstGeom>
          <a:noFill/>
        </p:spPr>
        <p:txBody>
          <a:bodyPr wrap="square" rtlCol="0">
            <a:spAutoFit/>
          </a:bodyPr>
          <a:lstStyle/>
          <a:p>
            <a:pPr algn="just">
              <a:buClr>
                <a:schemeClr val="accent3"/>
              </a:buClr>
            </a:pPr>
            <a:r>
              <a:rPr lang="en-US" sz="1800" dirty="0">
                <a:solidFill>
                  <a:schemeClr val="tx1"/>
                </a:solidFill>
                <a:latin typeface="+mj-lt"/>
              </a:rPr>
              <a:t>Your employees are the ones who create, manufacture, sell and deliver your products. They are crucial to your businesses’ success or failure. They are invested in your company as you pay their wages and offer them job security. Your actions as a business owner have an impact on their economic wellbeing and happiness at work.</a:t>
            </a:r>
            <a:r>
              <a:rPr lang="en-US" sz="1600" dirty="0">
                <a:solidFill>
                  <a:schemeClr val="tx1"/>
                </a:solidFill>
                <a:latin typeface="Merriweather" panose="00000500000000000000" pitchFamily="2" charset="0"/>
              </a:rPr>
              <a:t/>
            </a:r>
            <a:br>
              <a:rPr lang="en-US" sz="1600" dirty="0">
                <a:solidFill>
                  <a:schemeClr val="tx1"/>
                </a:solidFill>
                <a:latin typeface="Merriweather" panose="00000500000000000000" pitchFamily="2" charset="0"/>
              </a:rPr>
            </a:br>
            <a:endParaRPr lang="en-US" sz="1600" dirty="0"/>
          </a:p>
        </p:txBody>
      </p:sp>
      <p:sp>
        <p:nvSpPr>
          <p:cNvPr id="5" name="TextBox 4"/>
          <p:cNvSpPr txBox="1"/>
          <p:nvPr/>
        </p:nvSpPr>
        <p:spPr>
          <a:xfrm flipH="1">
            <a:off x="8858011" y="4743390"/>
            <a:ext cx="284204" cy="400110"/>
          </a:xfrm>
          <a:prstGeom prst="rect">
            <a:avLst/>
          </a:prstGeom>
          <a:noFill/>
        </p:spPr>
        <p:txBody>
          <a:bodyPr wrap="square" rtlCol="0">
            <a:spAutoFit/>
          </a:bodyPr>
          <a:lstStyle/>
          <a:p>
            <a:r>
              <a:rPr lang="en-US" sz="2000" b="1" dirty="0">
                <a:solidFill>
                  <a:schemeClr val="accent2"/>
                </a:solidFill>
                <a:latin typeface="+mj-lt"/>
              </a:rPr>
              <a:t>5</a:t>
            </a:r>
          </a:p>
        </p:txBody>
      </p:sp>
    </p:spTree>
    <p:extLst>
      <p:ext uri="{BB962C8B-B14F-4D97-AF65-F5344CB8AC3E}">
        <p14:creationId xmlns:p14="http://schemas.microsoft.com/office/powerpoint/2010/main" val="1616005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grpSp>
        <p:nvGrpSpPr>
          <p:cNvPr id="27" name="Google Shape;944;p94"/>
          <p:cNvGrpSpPr/>
          <p:nvPr/>
        </p:nvGrpSpPr>
        <p:grpSpPr>
          <a:xfrm>
            <a:off x="-657042" y="4581281"/>
            <a:ext cx="2011680" cy="1828800"/>
            <a:chOff x="6922350" y="1997100"/>
            <a:chExt cx="1501646" cy="1330192"/>
          </a:xfrm>
        </p:grpSpPr>
        <p:sp>
          <p:nvSpPr>
            <p:cNvPr id="28" name="Google Shape;945;p94"/>
            <p:cNvSpPr/>
            <p:nvPr/>
          </p:nvSpPr>
          <p:spPr>
            <a:xfrm>
              <a:off x="6922350" y="1997100"/>
              <a:ext cx="1501646" cy="1330192"/>
            </a:xfrm>
            <a:custGeom>
              <a:avLst/>
              <a:gdLst/>
              <a:ahLst/>
              <a:cxnLst/>
              <a:rect l="l" t="t" r="r" b="b"/>
              <a:pathLst>
                <a:path w="76968" h="68180" extrusionOk="0">
                  <a:moveTo>
                    <a:pt x="48436" y="8811"/>
                  </a:moveTo>
                  <a:cubicBezTo>
                    <a:pt x="51312" y="8811"/>
                    <a:pt x="53960" y="10340"/>
                    <a:pt x="55398" y="12828"/>
                  </a:cubicBezTo>
                  <a:lnTo>
                    <a:pt x="65350" y="30061"/>
                  </a:lnTo>
                  <a:cubicBezTo>
                    <a:pt x="66788" y="32549"/>
                    <a:pt x="66788" y="35608"/>
                    <a:pt x="65350" y="38096"/>
                  </a:cubicBezTo>
                  <a:lnTo>
                    <a:pt x="55398" y="55352"/>
                  </a:lnTo>
                  <a:cubicBezTo>
                    <a:pt x="53960" y="57840"/>
                    <a:pt x="51312" y="59369"/>
                    <a:pt x="48436" y="59369"/>
                  </a:cubicBezTo>
                  <a:lnTo>
                    <a:pt x="28532" y="59369"/>
                  </a:lnTo>
                  <a:cubicBezTo>
                    <a:pt x="25656" y="59369"/>
                    <a:pt x="23009" y="57840"/>
                    <a:pt x="21571" y="55352"/>
                  </a:cubicBezTo>
                  <a:lnTo>
                    <a:pt x="11619" y="38096"/>
                  </a:lnTo>
                  <a:cubicBezTo>
                    <a:pt x="10181" y="35608"/>
                    <a:pt x="10181" y="32549"/>
                    <a:pt x="11619" y="30061"/>
                  </a:cubicBezTo>
                  <a:lnTo>
                    <a:pt x="21571" y="12828"/>
                  </a:lnTo>
                  <a:cubicBezTo>
                    <a:pt x="23009" y="10340"/>
                    <a:pt x="25656" y="8811"/>
                    <a:pt x="28532" y="8811"/>
                  </a:cubicBezTo>
                  <a:close/>
                  <a:moveTo>
                    <a:pt x="23442" y="0"/>
                  </a:moveTo>
                  <a:cubicBezTo>
                    <a:pt x="20566" y="0"/>
                    <a:pt x="17919" y="1530"/>
                    <a:pt x="16481" y="3995"/>
                  </a:cubicBezTo>
                  <a:lnTo>
                    <a:pt x="1439" y="30061"/>
                  </a:lnTo>
                  <a:cubicBezTo>
                    <a:pt x="1" y="32549"/>
                    <a:pt x="1" y="35608"/>
                    <a:pt x="1439" y="38096"/>
                  </a:cubicBezTo>
                  <a:lnTo>
                    <a:pt x="16481" y="64162"/>
                  </a:lnTo>
                  <a:cubicBezTo>
                    <a:pt x="17919" y="66650"/>
                    <a:pt x="20566" y="68179"/>
                    <a:pt x="23442" y="68179"/>
                  </a:cubicBezTo>
                  <a:lnTo>
                    <a:pt x="53526" y="68179"/>
                  </a:lnTo>
                  <a:cubicBezTo>
                    <a:pt x="56402" y="68179"/>
                    <a:pt x="59050" y="66650"/>
                    <a:pt x="60488" y="64162"/>
                  </a:cubicBezTo>
                  <a:lnTo>
                    <a:pt x="75530" y="38096"/>
                  </a:lnTo>
                  <a:cubicBezTo>
                    <a:pt x="76968" y="35608"/>
                    <a:pt x="76968" y="32549"/>
                    <a:pt x="75530" y="30061"/>
                  </a:cubicBezTo>
                  <a:lnTo>
                    <a:pt x="60488" y="3995"/>
                  </a:lnTo>
                  <a:cubicBezTo>
                    <a:pt x="59050" y="1530"/>
                    <a:pt x="56402" y="0"/>
                    <a:pt x="535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946;p94"/>
            <p:cNvSpPr/>
            <p:nvPr/>
          </p:nvSpPr>
          <p:spPr>
            <a:xfrm>
              <a:off x="7257063" y="2293601"/>
              <a:ext cx="832216" cy="737196"/>
            </a:xfrm>
            <a:custGeom>
              <a:avLst/>
              <a:gdLst/>
              <a:ahLst/>
              <a:cxnLst/>
              <a:rect l="l" t="t" r="r" b="b"/>
              <a:pathLst>
                <a:path w="76968" h="68180" extrusionOk="0">
                  <a:moveTo>
                    <a:pt x="23419" y="1"/>
                  </a:moveTo>
                  <a:cubicBezTo>
                    <a:pt x="20566" y="1"/>
                    <a:pt x="17918" y="1530"/>
                    <a:pt x="16480" y="4018"/>
                  </a:cubicBezTo>
                  <a:lnTo>
                    <a:pt x="1439" y="30084"/>
                  </a:lnTo>
                  <a:cubicBezTo>
                    <a:pt x="1" y="32572"/>
                    <a:pt x="1" y="35631"/>
                    <a:pt x="1439" y="38119"/>
                  </a:cubicBezTo>
                  <a:lnTo>
                    <a:pt x="16480" y="64185"/>
                  </a:lnTo>
                  <a:cubicBezTo>
                    <a:pt x="17918" y="66650"/>
                    <a:pt x="20566" y="68180"/>
                    <a:pt x="23419" y="68180"/>
                  </a:cubicBezTo>
                  <a:lnTo>
                    <a:pt x="53526" y="68180"/>
                  </a:lnTo>
                  <a:cubicBezTo>
                    <a:pt x="56402" y="68180"/>
                    <a:pt x="59050" y="66650"/>
                    <a:pt x="60488" y="64185"/>
                  </a:cubicBezTo>
                  <a:lnTo>
                    <a:pt x="75529" y="38119"/>
                  </a:lnTo>
                  <a:cubicBezTo>
                    <a:pt x="76967" y="35631"/>
                    <a:pt x="76967" y="32572"/>
                    <a:pt x="75529" y="30084"/>
                  </a:cubicBezTo>
                  <a:lnTo>
                    <a:pt x="60488" y="4018"/>
                  </a:lnTo>
                  <a:cubicBezTo>
                    <a:pt x="59050" y="1530"/>
                    <a:pt x="56402" y="1"/>
                    <a:pt x="53526"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0" name="Google Shape;942;p94"/>
          <p:cNvSpPr/>
          <p:nvPr/>
        </p:nvSpPr>
        <p:spPr>
          <a:xfrm>
            <a:off x="-191920" y="-698230"/>
            <a:ext cx="1349357" cy="1330237"/>
          </a:xfrm>
          <a:custGeom>
            <a:avLst/>
            <a:gdLst/>
            <a:ahLst/>
            <a:cxnLst/>
            <a:rect l="l" t="t" r="r" b="b"/>
            <a:pathLst>
              <a:path w="50742" h="50023" extrusionOk="0">
                <a:moveTo>
                  <a:pt x="25363" y="1"/>
                </a:moveTo>
                <a:cubicBezTo>
                  <a:pt x="24418" y="1"/>
                  <a:pt x="23477" y="360"/>
                  <a:pt x="22758" y="1079"/>
                </a:cubicBezTo>
                <a:lnTo>
                  <a:pt x="1439" y="22398"/>
                </a:lnTo>
                <a:cubicBezTo>
                  <a:pt x="1" y="23836"/>
                  <a:pt x="1" y="26187"/>
                  <a:pt x="1439" y="27625"/>
                </a:cubicBezTo>
                <a:lnTo>
                  <a:pt x="22758" y="48944"/>
                </a:lnTo>
                <a:cubicBezTo>
                  <a:pt x="23477" y="49663"/>
                  <a:pt x="24418" y="50022"/>
                  <a:pt x="25363" y="50022"/>
                </a:cubicBezTo>
                <a:cubicBezTo>
                  <a:pt x="26307" y="50022"/>
                  <a:pt x="27254" y="49663"/>
                  <a:pt x="27985" y="48944"/>
                </a:cubicBezTo>
                <a:lnTo>
                  <a:pt x="49281" y="27625"/>
                </a:lnTo>
                <a:cubicBezTo>
                  <a:pt x="50742" y="26187"/>
                  <a:pt x="50742" y="23836"/>
                  <a:pt x="49281" y="22398"/>
                </a:cubicBezTo>
                <a:lnTo>
                  <a:pt x="27985" y="1079"/>
                </a:lnTo>
                <a:cubicBezTo>
                  <a:pt x="27254" y="360"/>
                  <a:pt x="26307" y="1"/>
                  <a:pt x="253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1" name="Google Shape;934;p94"/>
          <p:cNvGrpSpPr/>
          <p:nvPr/>
        </p:nvGrpSpPr>
        <p:grpSpPr>
          <a:xfrm>
            <a:off x="8077663" y="-11976"/>
            <a:ext cx="1658243" cy="1486702"/>
            <a:chOff x="1702813" y="2228176"/>
            <a:chExt cx="1658243" cy="1486702"/>
          </a:xfrm>
        </p:grpSpPr>
        <p:sp>
          <p:nvSpPr>
            <p:cNvPr id="32" name="Google Shape;935;p94"/>
            <p:cNvSpPr/>
            <p:nvPr/>
          </p:nvSpPr>
          <p:spPr>
            <a:xfrm>
              <a:off x="1702813" y="2228176"/>
              <a:ext cx="1486749" cy="1486702"/>
            </a:xfrm>
            <a:custGeom>
              <a:avLst/>
              <a:gdLst/>
              <a:ahLst/>
              <a:cxnLst/>
              <a:rect l="l" t="t" r="r" b="b"/>
              <a:pathLst>
                <a:path w="31272" h="31271" fill="none" extrusionOk="0">
                  <a:moveTo>
                    <a:pt x="13034" y="29833"/>
                  </a:moveTo>
                  <a:lnTo>
                    <a:pt x="1439" y="18260"/>
                  </a:lnTo>
                  <a:cubicBezTo>
                    <a:pt x="1" y="16822"/>
                    <a:pt x="1" y="14471"/>
                    <a:pt x="1439" y="13033"/>
                  </a:cubicBezTo>
                  <a:lnTo>
                    <a:pt x="13034" y="1438"/>
                  </a:lnTo>
                  <a:cubicBezTo>
                    <a:pt x="14472" y="0"/>
                    <a:pt x="16800" y="0"/>
                    <a:pt x="18261" y="1438"/>
                  </a:cubicBezTo>
                  <a:lnTo>
                    <a:pt x="29834" y="13033"/>
                  </a:lnTo>
                  <a:cubicBezTo>
                    <a:pt x="31272" y="14471"/>
                    <a:pt x="31272" y="16822"/>
                    <a:pt x="29834" y="18260"/>
                  </a:cubicBezTo>
                  <a:lnTo>
                    <a:pt x="18261" y="29833"/>
                  </a:lnTo>
                  <a:cubicBezTo>
                    <a:pt x="16800" y="31271"/>
                    <a:pt x="14472" y="31271"/>
                    <a:pt x="13034" y="29833"/>
                  </a:cubicBezTo>
                  <a:close/>
                </a:path>
              </a:pathLst>
            </a:custGeom>
            <a:noFill/>
            <a:ln w="9700"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936;p94"/>
            <p:cNvSpPr/>
            <p:nvPr/>
          </p:nvSpPr>
          <p:spPr>
            <a:xfrm>
              <a:off x="1874307" y="2245244"/>
              <a:ext cx="1486749" cy="1452566"/>
            </a:xfrm>
            <a:custGeom>
              <a:avLst/>
              <a:gdLst/>
              <a:ahLst/>
              <a:cxnLst/>
              <a:rect l="l" t="t" r="r" b="b"/>
              <a:pathLst>
                <a:path w="31272" h="30553" extrusionOk="0">
                  <a:moveTo>
                    <a:pt x="15633" y="1"/>
                  </a:moveTo>
                  <a:cubicBezTo>
                    <a:pt x="14688" y="1"/>
                    <a:pt x="13741" y="360"/>
                    <a:pt x="13011" y="1079"/>
                  </a:cubicBezTo>
                  <a:lnTo>
                    <a:pt x="1438" y="12674"/>
                  </a:lnTo>
                  <a:cubicBezTo>
                    <a:pt x="0" y="14112"/>
                    <a:pt x="0" y="16463"/>
                    <a:pt x="1438" y="17901"/>
                  </a:cubicBezTo>
                  <a:lnTo>
                    <a:pt x="13011" y="29474"/>
                  </a:lnTo>
                  <a:cubicBezTo>
                    <a:pt x="13741" y="30193"/>
                    <a:pt x="14688" y="30552"/>
                    <a:pt x="15633" y="30552"/>
                  </a:cubicBezTo>
                  <a:cubicBezTo>
                    <a:pt x="16577" y="30552"/>
                    <a:pt x="17519" y="30193"/>
                    <a:pt x="18238" y="29474"/>
                  </a:cubicBezTo>
                  <a:lnTo>
                    <a:pt x="29833" y="17901"/>
                  </a:lnTo>
                  <a:cubicBezTo>
                    <a:pt x="31271" y="16463"/>
                    <a:pt x="31271" y="14112"/>
                    <a:pt x="29833" y="12674"/>
                  </a:cubicBezTo>
                  <a:lnTo>
                    <a:pt x="18238" y="1079"/>
                  </a:lnTo>
                  <a:cubicBezTo>
                    <a:pt x="17519" y="360"/>
                    <a:pt x="16577" y="1"/>
                    <a:pt x="156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TextBox 42"/>
          <p:cNvSpPr txBox="1"/>
          <p:nvPr/>
        </p:nvSpPr>
        <p:spPr>
          <a:xfrm flipH="1">
            <a:off x="8816076" y="4738298"/>
            <a:ext cx="327922" cy="400110"/>
          </a:xfrm>
          <a:prstGeom prst="rect">
            <a:avLst/>
          </a:prstGeom>
          <a:noFill/>
        </p:spPr>
        <p:txBody>
          <a:bodyPr wrap="square" rtlCol="0">
            <a:spAutoFit/>
          </a:bodyPr>
          <a:lstStyle/>
          <a:p>
            <a:r>
              <a:rPr lang="en-US" sz="2000" b="1" dirty="0">
                <a:solidFill>
                  <a:schemeClr val="accent2"/>
                </a:solidFill>
                <a:latin typeface="+mj-lt"/>
              </a:rPr>
              <a:t>6</a:t>
            </a:r>
          </a:p>
        </p:txBody>
      </p:sp>
      <p:sp>
        <p:nvSpPr>
          <p:cNvPr id="14" name="TextBox 13"/>
          <p:cNvSpPr txBox="1"/>
          <p:nvPr/>
        </p:nvSpPr>
        <p:spPr>
          <a:xfrm flipH="1">
            <a:off x="335378" y="1682660"/>
            <a:ext cx="7913779" cy="2308324"/>
          </a:xfrm>
          <a:prstGeom prst="rect">
            <a:avLst/>
          </a:prstGeom>
          <a:noFill/>
        </p:spPr>
        <p:txBody>
          <a:bodyPr wrap="square" rtlCol="0">
            <a:spAutoFit/>
          </a:bodyPr>
          <a:lstStyle/>
          <a:p>
            <a:pPr algn="just">
              <a:buClr>
                <a:schemeClr val="accent3"/>
              </a:buClr>
            </a:pPr>
            <a:r>
              <a:rPr lang="en-US" sz="1800" dirty="0">
                <a:solidFill>
                  <a:schemeClr val="tx1"/>
                </a:solidFill>
                <a:latin typeface="+mj-lt"/>
              </a:rPr>
              <a:t>Many businesses still treat their employees as resources, not assets who work in the service of the company’s stakeholders. </a:t>
            </a:r>
          </a:p>
          <a:p>
            <a:pPr algn="just">
              <a:buClr>
                <a:schemeClr val="accent3"/>
              </a:buClr>
            </a:pPr>
            <a:endParaRPr lang="en-US" sz="1800" dirty="0">
              <a:solidFill>
                <a:schemeClr val="tx1"/>
              </a:solidFill>
              <a:latin typeface="+mj-lt"/>
            </a:endParaRPr>
          </a:p>
          <a:p>
            <a:pPr algn="just">
              <a:buClr>
                <a:schemeClr val="accent3"/>
              </a:buClr>
            </a:pPr>
            <a:r>
              <a:rPr lang="en-US" sz="1800" dirty="0">
                <a:solidFill>
                  <a:schemeClr val="tx1"/>
                </a:solidFill>
                <a:latin typeface="+mj-lt"/>
              </a:rPr>
              <a:t>Having a shared business vision</a:t>
            </a:r>
          </a:p>
          <a:p>
            <a:pPr algn="just">
              <a:buClr>
                <a:schemeClr val="accent3"/>
              </a:buClr>
            </a:pPr>
            <a:endParaRPr lang="en-US" sz="1800" dirty="0">
              <a:solidFill>
                <a:schemeClr val="tx1"/>
              </a:solidFill>
              <a:latin typeface="+mj-lt"/>
            </a:endParaRPr>
          </a:p>
          <a:p>
            <a:pPr algn="just">
              <a:buClr>
                <a:schemeClr val="accent3"/>
              </a:buClr>
            </a:pPr>
            <a:r>
              <a:rPr lang="en-US" sz="1800" dirty="0">
                <a:solidFill>
                  <a:schemeClr val="tx1"/>
                </a:solidFill>
                <a:latin typeface="+mj-lt"/>
              </a:rPr>
              <a:t>Working on company culture</a:t>
            </a:r>
          </a:p>
          <a:p>
            <a:pPr algn="just">
              <a:buClr>
                <a:schemeClr val="accent3"/>
              </a:buClr>
            </a:pPr>
            <a:endParaRPr lang="en-US" sz="1800" dirty="0">
              <a:solidFill>
                <a:schemeClr val="tx1"/>
              </a:solidFill>
              <a:latin typeface="+mj-lt"/>
            </a:endParaRPr>
          </a:p>
          <a:p>
            <a:pPr algn="just">
              <a:buClr>
                <a:schemeClr val="accent3"/>
              </a:buClr>
            </a:pPr>
            <a:r>
              <a:rPr lang="en-US" sz="1800" dirty="0">
                <a:solidFill>
                  <a:schemeClr val="tx1"/>
                </a:solidFill>
                <a:latin typeface="+mj-lt"/>
              </a:rPr>
              <a:t>Stock as a benefit</a:t>
            </a:r>
          </a:p>
        </p:txBody>
      </p:sp>
      <p:sp>
        <p:nvSpPr>
          <p:cNvPr id="15" name="Rectangle 14"/>
          <p:cNvSpPr/>
          <p:nvPr/>
        </p:nvSpPr>
        <p:spPr>
          <a:xfrm>
            <a:off x="348795" y="292160"/>
            <a:ext cx="8444010" cy="400110"/>
          </a:xfrm>
          <a:prstGeom prst="rect">
            <a:avLst/>
          </a:prstGeom>
        </p:spPr>
        <p:txBody>
          <a:bodyPr wrap="square">
            <a:spAutoFit/>
          </a:bodyPr>
          <a:lstStyle/>
          <a:p>
            <a:pPr algn="ctr"/>
            <a:r>
              <a:rPr lang="en-US" sz="2000" b="1" dirty="0">
                <a:solidFill>
                  <a:schemeClr val="accent2"/>
                </a:solidFill>
                <a:latin typeface="+mj-lt"/>
              </a:rPr>
              <a:t>How to treat employees as stakeholders</a:t>
            </a:r>
          </a:p>
        </p:txBody>
      </p:sp>
    </p:spTree>
    <p:extLst>
      <p:ext uri="{BB962C8B-B14F-4D97-AF65-F5344CB8AC3E}">
        <p14:creationId xmlns:p14="http://schemas.microsoft.com/office/powerpoint/2010/main" val="72889424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عنوان 21">
            <a:extLst>
              <a:ext uri="{FF2B5EF4-FFF2-40B4-BE49-F238E27FC236}">
                <a16:creationId xmlns:a16="http://schemas.microsoft.com/office/drawing/2014/main" id="{D5BD51D1-F38C-2C12-63E7-146C0AC1783C}"/>
              </a:ext>
            </a:extLst>
          </p:cNvPr>
          <p:cNvSpPr>
            <a:spLocks noGrp="1"/>
          </p:cNvSpPr>
          <p:nvPr>
            <p:ph type="title"/>
          </p:nvPr>
        </p:nvSpPr>
        <p:spPr>
          <a:xfrm>
            <a:off x="3039592" y="632356"/>
            <a:ext cx="3600844" cy="420900"/>
          </a:xfrm>
        </p:spPr>
        <p:txBody>
          <a:bodyPr/>
          <a:lstStyle/>
          <a:p>
            <a:r>
              <a:rPr lang="en-US" sz="2000" dirty="0">
                <a:solidFill>
                  <a:schemeClr val="accent2"/>
                </a:solidFill>
                <a:latin typeface="+mj-lt"/>
              </a:rPr>
              <a:t>Main stakeholders</a:t>
            </a:r>
            <a:endParaRPr lang="ar-SA" sz="2000" dirty="0">
              <a:solidFill>
                <a:schemeClr val="accent2"/>
              </a:solidFill>
              <a:latin typeface="+mj-lt"/>
            </a:endParaRPr>
          </a:p>
        </p:txBody>
      </p:sp>
      <p:sp>
        <p:nvSpPr>
          <p:cNvPr id="24" name="عنوان 23">
            <a:extLst>
              <a:ext uri="{FF2B5EF4-FFF2-40B4-BE49-F238E27FC236}">
                <a16:creationId xmlns:a16="http://schemas.microsoft.com/office/drawing/2014/main" id="{9E7A63CF-789B-03BF-B3D8-0097B0799C8D}"/>
              </a:ext>
            </a:extLst>
          </p:cNvPr>
          <p:cNvSpPr>
            <a:spLocks noGrp="1"/>
          </p:cNvSpPr>
          <p:nvPr>
            <p:ph type="title" idx="2"/>
          </p:nvPr>
        </p:nvSpPr>
        <p:spPr>
          <a:xfrm>
            <a:off x="8370040" y="4511144"/>
            <a:ext cx="773959" cy="632356"/>
          </a:xfrm>
        </p:spPr>
        <p:txBody>
          <a:bodyPr/>
          <a:lstStyle/>
          <a:p>
            <a:r>
              <a:rPr lang="en-US" sz="2000" dirty="0">
                <a:solidFill>
                  <a:schemeClr val="accent2"/>
                </a:solidFill>
              </a:rPr>
              <a:t>7</a:t>
            </a:r>
            <a:endParaRPr lang="ar-SA" sz="2000" dirty="0">
              <a:solidFill>
                <a:schemeClr val="accent2"/>
              </a:solidFill>
            </a:endParaRPr>
          </a:p>
        </p:txBody>
      </p:sp>
      <p:sp>
        <p:nvSpPr>
          <p:cNvPr id="23" name="عنوان فرعي 22">
            <a:extLst>
              <a:ext uri="{FF2B5EF4-FFF2-40B4-BE49-F238E27FC236}">
                <a16:creationId xmlns:a16="http://schemas.microsoft.com/office/drawing/2014/main" id="{CBCFD22F-28A0-E057-D3BF-CF25057A640D}"/>
              </a:ext>
            </a:extLst>
          </p:cNvPr>
          <p:cNvSpPr>
            <a:spLocks noGrp="1"/>
          </p:cNvSpPr>
          <p:nvPr>
            <p:ph type="subTitle" idx="1"/>
          </p:nvPr>
        </p:nvSpPr>
        <p:spPr>
          <a:xfrm>
            <a:off x="1473947" y="2642300"/>
            <a:ext cx="6509712" cy="2368769"/>
          </a:xfrm>
        </p:spPr>
        <p:txBody>
          <a:bodyPr/>
          <a:lstStyle/>
          <a:p>
            <a:pPr algn="l"/>
            <a:r>
              <a:rPr lang="en-US" sz="1800" b="0" i="0" dirty="0">
                <a:solidFill>
                  <a:srgbClr val="000000"/>
                </a:solidFill>
                <a:effectLst/>
                <a:latin typeface="ff2"/>
              </a:rPr>
              <a:t>Shareholders</a:t>
            </a:r>
            <a:endParaRPr lang="en-US" sz="1800" b="0" i="0" dirty="0">
              <a:solidFill>
                <a:srgbClr val="99FF66"/>
              </a:solidFill>
              <a:effectLst/>
              <a:latin typeface="ff3"/>
            </a:endParaRPr>
          </a:p>
          <a:p>
            <a:pPr algn="l"/>
            <a:endParaRPr lang="en-US" sz="1800" b="0" i="0" dirty="0">
              <a:solidFill>
                <a:srgbClr val="FFFFFF"/>
              </a:solidFill>
              <a:effectLst/>
              <a:latin typeface="ff2"/>
            </a:endParaRPr>
          </a:p>
          <a:p>
            <a:pPr algn="l"/>
            <a:r>
              <a:rPr lang="en-US" sz="1800" b="0" i="0" dirty="0">
                <a:solidFill>
                  <a:srgbClr val="000000"/>
                </a:solidFill>
                <a:effectLst/>
                <a:latin typeface="ff2"/>
              </a:rPr>
              <a:t>Employees</a:t>
            </a:r>
            <a:endParaRPr lang="en-US" sz="1800" b="0" i="0" dirty="0">
              <a:solidFill>
                <a:srgbClr val="99FF66"/>
              </a:solidFill>
              <a:effectLst/>
              <a:latin typeface="ff3"/>
            </a:endParaRPr>
          </a:p>
          <a:p>
            <a:pPr algn="l"/>
            <a:endParaRPr lang="en-US" sz="1800" b="0" i="0" dirty="0">
              <a:solidFill>
                <a:srgbClr val="FFFFFF"/>
              </a:solidFill>
              <a:effectLst/>
              <a:latin typeface="ff2"/>
            </a:endParaRPr>
          </a:p>
          <a:p>
            <a:pPr algn="l"/>
            <a:r>
              <a:rPr lang="en-US" sz="1800" b="0" i="0" dirty="0">
                <a:solidFill>
                  <a:srgbClr val="000000"/>
                </a:solidFill>
                <a:effectLst/>
                <a:latin typeface="ff2"/>
              </a:rPr>
              <a:t>Management</a:t>
            </a:r>
            <a:endParaRPr lang="en-US" sz="1800" b="0" i="0" dirty="0">
              <a:solidFill>
                <a:srgbClr val="99FF66"/>
              </a:solidFill>
              <a:effectLst/>
              <a:latin typeface="ff3"/>
            </a:endParaRPr>
          </a:p>
          <a:p>
            <a:pPr algn="l"/>
            <a:r>
              <a:rPr lang="en-US" sz="1800" b="0" i="0" dirty="0">
                <a:solidFill>
                  <a:srgbClr val="FFFFFF"/>
                </a:solidFill>
                <a:effectLst/>
                <a:latin typeface="ff2"/>
              </a:rPr>
              <a:t>Management</a:t>
            </a:r>
          </a:p>
          <a:p>
            <a:pPr algn="l"/>
            <a:r>
              <a:rPr lang="en-US" sz="1800" b="0" i="0" dirty="0">
                <a:solidFill>
                  <a:srgbClr val="000000"/>
                </a:solidFill>
                <a:effectLst/>
                <a:latin typeface="ff2"/>
              </a:rPr>
              <a:t>Customers</a:t>
            </a:r>
            <a:endParaRPr lang="en-US" sz="1800" b="0" i="0" dirty="0">
              <a:solidFill>
                <a:srgbClr val="99FF66"/>
              </a:solidFill>
              <a:effectLst/>
              <a:latin typeface="ff3"/>
            </a:endParaRPr>
          </a:p>
          <a:p>
            <a:pPr algn="l"/>
            <a:r>
              <a:rPr lang="en-US" sz="1800" b="0" i="0" dirty="0">
                <a:solidFill>
                  <a:srgbClr val="FFFFFF"/>
                </a:solidFill>
                <a:effectLst/>
                <a:latin typeface="ff2"/>
              </a:rPr>
              <a:t>Customers</a:t>
            </a:r>
          </a:p>
          <a:p>
            <a:pPr algn="l"/>
            <a:r>
              <a:rPr lang="en-US" sz="1800" b="0" i="0" dirty="0">
                <a:solidFill>
                  <a:srgbClr val="000000"/>
                </a:solidFill>
                <a:effectLst/>
                <a:latin typeface="ff2"/>
              </a:rPr>
              <a:t>Creditors (Banks)</a:t>
            </a:r>
            <a:endParaRPr lang="en-US" sz="1800" b="0" i="0" dirty="0">
              <a:solidFill>
                <a:srgbClr val="99FF66"/>
              </a:solidFill>
              <a:effectLst/>
              <a:latin typeface="ff3"/>
            </a:endParaRPr>
          </a:p>
          <a:p>
            <a:pPr algn="l"/>
            <a:r>
              <a:rPr lang="en-US" sz="1800" b="0" i="0" dirty="0">
                <a:solidFill>
                  <a:srgbClr val="FFFFFF"/>
                </a:solidFill>
                <a:effectLst/>
                <a:latin typeface="ff2"/>
              </a:rPr>
              <a:t>Creditors (i.e. Banks)</a:t>
            </a:r>
          </a:p>
          <a:p>
            <a:pPr algn="l"/>
            <a:r>
              <a:rPr lang="en-US" sz="1800" b="0" i="0" dirty="0">
                <a:solidFill>
                  <a:srgbClr val="000000"/>
                </a:solidFill>
                <a:effectLst/>
                <a:latin typeface="ff2"/>
              </a:rPr>
              <a:t>Suppliers</a:t>
            </a:r>
            <a:endParaRPr lang="en-US" sz="1800" b="0" i="0" dirty="0">
              <a:solidFill>
                <a:srgbClr val="99FF66"/>
              </a:solidFill>
              <a:effectLst/>
              <a:latin typeface="ff3"/>
            </a:endParaRPr>
          </a:p>
          <a:p>
            <a:pPr algn="l"/>
            <a:r>
              <a:rPr lang="en-US" sz="1800" b="0" i="0" dirty="0">
                <a:solidFill>
                  <a:srgbClr val="FFFFFF"/>
                </a:solidFill>
                <a:effectLst/>
                <a:latin typeface="ff2"/>
              </a:rPr>
              <a:t>Suppliers</a:t>
            </a:r>
          </a:p>
          <a:p>
            <a:pPr algn="l"/>
            <a:r>
              <a:rPr lang="en-US" sz="1800" b="0" i="0" dirty="0">
                <a:solidFill>
                  <a:srgbClr val="000000"/>
                </a:solidFill>
                <a:effectLst/>
                <a:latin typeface="ff2"/>
              </a:rPr>
              <a:t>Local Communities</a:t>
            </a:r>
            <a:endParaRPr lang="en-US" sz="1800" b="0" i="0" dirty="0">
              <a:solidFill>
                <a:srgbClr val="99FF66"/>
              </a:solidFill>
              <a:effectLst/>
              <a:latin typeface="ff3"/>
            </a:endParaRPr>
          </a:p>
          <a:p>
            <a:pPr algn="l"/>
            <a:r>
              <a:rPr lang="en-US" b="0" i="0" dirty="0">
                <a:solidFill>
                  <a:srgbClr val="FFFFFF"/>
                </a:solidFill>
                <a:effectLst/>
                <a:latin typeface="ff2"/>
              </a:rPr>
              <a:t>Local Communities</a:t>
            </a:r>
          </a:p>
          <a:p>
            <a:pPr algn="l"/>
            <a:endParaRPr lang="en-US" b="0" i="0" dirty="0">
              <a:solidFill>
                <a:srgbClr val="99FF66"/>
              </a:solidFill>
              <a:effectLst/>
              <a:latin typeface="ff3"/>
            </a:endParaRPr>
          </a:p>
          <a:p>
            <a:pPr algn="l"/>
            <a:r>
              <a:rPr lang="en-US" b="0" i="0" dirty="0">
                <a:solidFill>
                  <a:srgbClr val="FFFFFF"/>
                </a:solidFill>
                <a:effectLst/>
                <a:latin typeface="ff2"/>
              </a:rPr>
              <a:t>Others</a:t>
            </a:r>
          </a:p>
          <a:p>
            <a:pPr algn="l"/>
            <a:endParaRPr lang="ar-SA" dirty="0"/>
          </a:p>
        </p:txBody>
      </p:sp>
    </p:spTree>
    <p:extLst>
      <p:ext uri="{BB962C8B-B14F-4D97-AF65-F5344CB8AC3E}">
        <p14:creationId xmlns:p14="http://schemas.microsoft.com/office/powerpoint/2010/main" val="3532204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Google Shape;646;p69"/>
          <p:cNvSpPr/>
          <p:nvPr/>
        </p:nvSpPr>
        <p:spPr>
          <a:xfrm>
            <a:off x="936000" y="540000"/>
            <a:ext cx="7272000" cy="4063500"/>
          </a:xfrm>
          <a:prstGeom prst="roundRect">
            <a:avLst>
              <a:gd name="adj" fmla="val 7002"/>
            </a:avLst>
          </a:prstGeom>
          <a:solidFill>
            <a:schemeClr val="bg2">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7" name="Google Shape;647;p69"/>
          <p:cNvSpPr txBox="1">
            <a:spLocks noGrp="1"/>
          </p:cNvSpPr>
          <p:nvPr>
            <p:ph type="title"/>
          </p:nvPr>
        </p:nvSpPr>
        <p:spPr>
          <a:xfrm>
            <a:off x="3533875" y="764522"/>
            <a:ext cx="2076250" cy="70554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2"/>
                </a:solidFill>
                <a:latin typeface="+mj-lt"/>
              </a:rPr>
              <a:t>Conclusion</a:t>
            </a:r>
            <a:r>
              <a:rPr lang="en-US" sz="3200" dirty="0">
                <a:solidFill>
                  <a:srgbClr val="006666"/>
                </a:solidFill>
              </a:rPr>
              <a:t>  </a:t>
            </a:r>
            <a:endParaRPr sz="3200" dirty="0">
              <a:solidFill>
                <a:srgbClr val="006666"/>
              </a:solidFill>
            </a:endParaRPr>
          </a:p>
        </p:txBody>
      </p:sp>
      <p:grpSp>
        <p:nvGrpSpPr>
          <p:cNvPr id="648" name="Google Shape;648;p69"/>
          <p:cNvGrpSpPr/>
          <p:nvPr/>
        </p:nvGrpSpPr>
        <p:grpSpPr>
          <a:xfrm>
            <a:off x="-371550" y="1260424"/>
            <a:ext cx="1666100" cy="2622681"/>
            <a:chOff x="-371550" y="1260424"/>
            <a:chExt cx="1666100" cy="2622681"/>
          </a:xfrm>
        </p:grpSpPr>
        <p:sp>
          <p:nvSpPr>
            <p:cNvPr id="649" name="Google Shape;649;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0" name="Google Shape;650;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51" name="Google Shape;651;p69"/>
          <p:cNvGrpSpPr/>
          <p:nvPr/>
        </p:nvGrpSpPr>
        <p:grpSpPr>
          <a:xfrm flipH="1">
            <a:off x="7868500" y="1260424"/>
            <a:ext cx="1666100" cy="2622681"/>
            <a:chOff x="-371550" y="1260424"/>
            <a:chExt cx="1666100" cy="2622681"/>
          </a:xfrm>
        </p:grpSpPr>
        <p:sp>
          <p:nvSpPr>
            <p:cNvPr id="652" name="Google Shape;652;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3" name="Google Shape;653;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 name="TextBox 1"/>
          <p:cNvSpPr txBox="1"/>
          <p:nvPr/>
        </p:nvSpPr>
        <p:spPr>
          <a:xfrm flipH="1">
            <a:off x="1650411" y="1694587"/>
            <a:ext cx="5843179" cy="2308324"/>
          </a:xfrm>
          <a:prstGeom prst="rect">
            <a:avLst/>
          </a:prstGeom>
          <a:noFill/>
        </p:spPr>
        <p:txBody>
          <a:bodyPr wrap="square" rtlCol="0">
            <a:spAutoFit/>
          </a:bodyPr>
          <a:lstStyle/>
          <a:p>
            <a:pPr algn="just"/>
            <a:r>
              <a:rPr lang="en-US" sz="1800" dirty="0">
                <a:solidFill>
                  <a:schemeClr val="tx1"/>
                </a:solidFill>
                <a:latin typeface="+mj-lt"/>
              </a:rPr>
              <a:t>Employees’ representatives have the right to be informed before the decision on issues such as the informed before the decision on issues such as the restructuring of the workforce, the relocation of plants, restructuring of the workforce, the relocation of plants, reduced working hours, vocational training schemes, reduced working hours, vocational training schemes, systems of organizing and monitoring work.</a:t>
            </a:r>
          </a:p>
        </p:txBody>
      </p:sp>
      <p:sp>
        <p:nvSpPr>
          <p:cNvPr id="12" name="TextBox 11"/>
          <p:cNvSpPr txBox="1"/>
          <p:nvPr/>
        </p:nvSpPr>
        <p:spPr>
          <a:xfrm flipH="1">
            <a:off x="8477693" y="4604892"/>
            <a:ext cx="488690" cy="400110"/>
          </a:xfrm>
          <a:prstGeom prst="rect">
            <a:avLst/>
          </a:prstGeom>
          <a:noFill/>
        </p:spPr>
        <p:txBody>
          <a:bodyPr wrap="square" rtlCol="0">
            <a:spAutoFit/>
          </a:bodyPr>
          <a:lstStyle/>
          <a:p>
            <a:r>
              <a:rPr lang="en-US" sz="2000" b="1" dirty="0">
                <a:solidFill>
                  <a:schemeClr val="accent2"/>
                </a:solidFill>
                <a:latin typeface="+mj-lt"/>
              </a:rPr>
              <a:t>8</a:t>
            </a: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Google Shape;646;p69"/>
          <p:cNvSpPr/>
          <p:nvPr/>
        </p:nvSpPr>
        <p:spPr>
          <a:xfrm>
            <a:off x="936000" y="540000"/>
            <a:ext cx="7272000" cy="4063500"/>
          </a:xfrm>
          <a:prstGeom prst="roundRect">
            <a:avLst>
              <a:gd name="adj" fmla="val 7002"/>
            </a:avLst>
          </a:prstGeom>
          <a:solidFill>
            <a:schemeClr val="bg2">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7" name="Google Shape;647;p69"/>
          <p:cNvSpPr txBox="1">
            <a:spLocks noGrp="1"/>
          </p:cNvSpPr>
          <p:nvPr>
            <p:ph type="title"/>
          </p:nvPr>
        </p:nvSpPr>
        <p:spPr>
          <a:xfrm>
            <a:off x="3533875" y="764522"/>
            <a:ext cx="2076250" cy="70554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2"/>
                </a:solidFill>
                <a:latin typeface="+mj-lt"/>
              </a:rPr>
              <a:t>Reflection</a:t>
            </a:r>
            <a:r>
              <a:rPr lang="en-US" sz="3200" dirty="0">
                <a:solidFill>
                  <a:srgbClr val="CC6600"/>
                </a:solidFill>
              </a:rPr>
              <a:t> </a:t>
            </a:r>
            <a:r>
              <a:rPr lang="en-US" sz="3200" dirty="0">
                <a:solidFill>
                  <a:srgbClr val="006666"/>
                </a:solidFill>
              </a:rPr>
              <a:t>  </a:t>
            </a:r>
            <a:endParaRPr sz="3200" dirty="0">
              <a:solidFill>
                <a:srgbClr val="006666"/>
              </a:solidFill>
            </a:endParaRPr>
          </a:p>
        </p:txBody>
      </p:sp>
      <p:grpSp>
        <p:nvGrpSpPr>
          <p:cNvPr id="648" name="Google Shape;648;p69"/>
          <p:cNvGrpSpPr/>
          <p:nvPr/>
        </p:nvGrpSpPr>
        <p:grpSpPr>
          <a:xfrm>
            <a:off x="-371550" y="1260424"/>
            <a:ext cx="1666100" cy="2622681"/>
            <a:chOff x="-371550" y="1260424"/>
            <a:chExt cx="1666100" cy="2622681"/>
          </a:xfrm>
        </p:grpSpPr>
        <p:sp>
          <p:nvSpPr>
            <p:cNvPr id="649" name="Google Shape;649;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0" name="Google Shape;650;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51" name="Google Shape;651;p69"/>
          <p:cNvGrpSpPr/>
          <p:nvPr/>
        </p:nvGrpSpPr>
        <p:grpSpPr>
          <a:xfrm flipH="1">
            <a:off x="7868500" y="1260424"/>
            <a:ext cx="1666100" cy="2622681"/>
            <a:chOff x="-371550" y="1260424"/>
            <a:chExt cx="1666100" cy="2622681"/>
          </a:xfrm>
        </p:grpSpPr>
        <p:sp>
          <p:nvSpPr>
            <p:cNvPr id="652" name="Google Shape;652;p69"/>
            <p:cNvSpPr/>
            <p:nvPr/>
          </p:nvSpPr>
          <p:spPr>
            <a:xfrm rot="5400000">
              <a:off x="-783077" y="1805478"/>
              <a:ext cx="2622681" cy="1532572"/>
            </a:xfrm>
            <a:custGeom>
              <a:avLst/>
              <a:gdLst/>
              <a:ahLst/>
              <a:cxnLst/>
              <a:rect l="l" t="t" r="r" b="b"/>
              <a:pathLst>
                <a:path w="86600" h="50605" extrusionOk="0">
                  <a:moveTo>
                    <a:pt x="43297" y="1"/>
                  </a:moveTo>
                  <a:cubicBezTo>
                    <a:pt x="42353" y="1"/>
                    <a:pt x="41405" y="366"/>
                    <a:pt x="40675" y="1096"/>
                  </a:cubicBezTo>
                  <a:lnTo>
                    <a:pt x="1438" y="40333"/>
                  </a:lnTo>
                  <a:cubicBezTo>
                    <a:pt x="0" y="41771"/>
                    <a:pt x="0" y="44122"/>
                    <a:pt x="1438" y="45560"/>
                  </a:cubicBezTo>
                  <a:lnTo>
                    <a:pt x="6483" y="50604"/>
                  </a:lnTo>
                  <a:lnTo>
                    <a:pt x="40675" y="16412"/>
                  </a:lnTo>
                  <a:cubicBezTo>
                    <a:pt x="41405" y="15693"/>
                    <a:pt x="42353" y="15333"/>
                    <a:pt x="43297" y="15333"/>
                  </a:cubicBezTo>
                  <a:cubicBezTo>
                    <a:pt x="44241" y="15333"/>
                    <a:pt x="45183" y="15693"/>
                    <a:pt x="45902" y="16412"/>
                  </a:cubicBezTo>
                  <a:lnTo>
                    <a:pt x="80117" y="50604"/>
                  </a:lnTo>
                  <a:lnTo>
                    <a:pt x="85162" y="45560"/>
                  </a:lnTo>
                  <a:cubicBezTo>
                    <a:pt x="86600" y="44122"/>
                    <a:pt x="86600" y="41771"/>
                    <a:pt x="85162" y="40333"/>
                  </a:cubicBezTo>
                  <a:lnTo>
                    <a:pt x="45902" y="1096"/>
                  </a:lnTo>
                  <a:cubicBezTo>
                    <a:pt x="45183" y="366"/>
                    <a:pt x="44241" y="1"/>
                    <a:pt x="432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3" name="Google Shape;653;p69"/>
            <p:cNvSpPr/>
            <p:nvPr/>
          </p:nvSpPr>
          <p:spPr>
            <a:xfrm rot="-5400000">
              <a:off x="-849506" y="2094083"/>
              <a:ext cx="1911349" cy="955437"/>
            </a:xfrm>
            <a:custGeom>
              <a:avLst/>
              <a:gdLst/>
              <a:ahLst/>
              <a:cxnLst/>
              <a:rect l="l" t="t" r="r" b="b"/>
              <a:pathLst>
                <a:path w="92649" h="46313" extrusionOk="0">
                  <a:moveTo>
                    <a:pt x="0" y="0"/>
                  </a:moveTo>
                  <a:cubicBezTo>
                    <a:pt x="0" y="936"/>
                    <a:pt x="366" y="1872"/>
                    <a:pt x="1096" y="2602"/>
                  </a:cubicBezTo>
                  <a:lnTo>
                    <a:pt x="43711" y="45217"/>
                  </a:lnTo>
                  <a:cubicBezTo>
                    <a:pt x="44430" y="45947"/>
                    <a:pt x="45377" y="46312"/>
                    <a:pt x="46324" y="46312"/>
                  </a:cubicBezTo>
                  <a:cubicBezTo>
                    <a:pt x="47272" y="46312"/>
                    <a:pt x="48219" y="45947"/>
                    <a:pt x="48938" y="45217"/>
                  </a:cubicBezTo>
                  <a:lnTo>
                    <a:pt x="91553" y="2602"/>
                  </a:lnTo>
                  <a:cubicBezTo>
                    <a:pt x="92283" y="1872"/>
                    <a:pt x="92648" y="936"/>
                    <a:pt x="92648" y="0"/>
                  </a:cubicBezTo>
                  <a:close/>
                </a:path>
              </a:pathLst>
            </a:cu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 name="TextBox 1"/>
          <p:cNvSpPr txBox="1"/>
          <p:nvPr/>
        </p:nvSpPr>
        <p:spPr>
          <a:xfrm flipH="1">
            <a:off x="1646663" y="1971585"/>
            <a:ext cx="5843179" cy="923330"/>
          </a:xfrm>
          <a:prstGeom prst="rect">
            <a:avLst/>
          </a:prstGeom>
          <a:noFill/>
        </p:spPr>
        <p:txBody>
          <a:bodyPr wrap="square" rtlCol="0">
            <a:spAutoFit/>
          </a:bodyPr>
          <a:lstStyle/>
          <a:p>
            <a:pPr algn="just"/>
            <a:r>
              <a:rPr lang="en-US" sz="1800" dirty="0">
                <a:solidFill>
                  <a:schemeClr val="tx1"/>
                </a:solidFill>
                <a:latin typeface="+mj-lt"/>
              </a:rPr>
              <a:t> employees are the ones who create, manufacture, sell and deliver your products. They are crucial to your businesses' success or failure.</a:t>
            </a:r>
          </a:p>
        </p:txBody>
      </p:sp>
      <p:sp>
        <p:nvSpPr>
          <p:cNvPr id="12" name="TextBox 11"/>
          <p:cNvSpPr txBox="1"/>
          <p:nvPr/>
        </p:nvSpPr>
        <p:spPr>
          <a:xfrm flipH="1">
            <a:off x="8477693" y="4604892"/>
            <a:ext cx="488690" cy="400110"/>
          </a:xfrm>
          <a:prstGeom prst="rect">
            <a:avLst/>
          </a:prstGeom>
          <a:noFill/>
        </p:spPr>
        <p:txBody>
          <a:bodyPr wrap="square" rtlCol="0">
            <a:spAutoFit/>
          </a:bodyPr>
          <a:lstStyle/>
          <a:p>
            <a:r>
              <a:rPr lang="en-US" sz="2000" b="1" dirty="0">
                <a:solidFill>
                  <a:schemeClr val="accent2"/>
                </a:solidFill>
                <a:latin typeface="+mj-lt"/>
              </a:rPr>
              <a:t>9</a:t>
            </a:r>
          </a:p>
        </p:txBody>
      </p:sp>
    </p:spTree>
    <p:extLst>
      <p:ext uri="{BB962C8B-B14F-4D97-AF65-F5344CB8AC3E}">
        <p14:creationId xmlns:p14="http://schemas.microsoft.com/office/powerpoint/2010/main" val="382160416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theme/theme1.xml><?xml version="1.0" encoding="utf-8"?>
<a:theme xmlns:a="http://schemas.openxmlformats.org/drawingml/2006/main" name="Minimalist Grayscale Project Proposal by Slidesgo">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35510</TotalTime>
  <Words>449</Words>
  <Application>Microsoft Office PowerPoint</Application>
  <PresentationFormat>On-screen Show (16:9)</PresentationFormat>
  <Paragraphs>72</Paragraphs>
  <Slides>11</Slides>
  <Notes>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11</vt:i4>
      </vt:variant>
    </vt:vector>
  </HeadingPairs>
  <TitlesOfParts>
    <vt:vector size="22" baseType="lpstr">
      <vt:lpstr>inherit</vt:lpstr>
      <vt:lpstr>ff2</vt:lpstr>
      <vt:lpstr>Merriweather</vt:lpstr>
      <vt:lpstr>Fira Sans</vt:lpstr>
      <vt:lpstr>Be Vietnam</vt:lpstr>
      <vt:lpstr>Segoe UI Historic</vt:lpstr>
      <vt:lpstr>Arial</vt:lpstr>
      <vt:lpstr>ff3</vt:lpstr>
      <vt:lpstr>Lato</vt:lpstr>
      <vt:lpstr>Fjalla One</vt:lpstr>
      <vt:lpstr>Minimalist Grayscale Project Proposal by Slidesgo</vt:lpstr>
      <vt:lpstr>The Specific Role of Employees as a Stakeholder</vt:lpstr>
      <vt:lpstr>Table of Contents</vt:lpstr>
      <vt:lpstr>Introduction </vt:lpstr>
      <vt:lpstr>business stakeholders</vt:lpstr>
      <vt:lpstr>  employees are important stakeholders</vt:lpstr>
      <vt:lpstr>PowerPoint Presentation</vt:lpstr>
      <vt:lpstr>Main stakeholders</vt:lpstr>
      <vt:lpstr>Conclusion  </vt:lpstr>
      <vt:lpstr>Reflection   </vt:lpstr>
      <vt:lpstr>PowerPoint Presentation</vt:lpstr>
      <vt:lpstr>Do you have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Brand Strategy and The 4 Factors That Impacts the marketing strategy</dc:title>
  <dc:creator>ECS-Y</dc:creator>
  <cp:lastModifiedBy>Maher Fattouh</cp:lastModifiedBy>
  <cp:revision>139</cp:revision>
  <dcterms:modified xsi:type="dcterms:W3CDTF">2023-02-20T11:47:40Z</dcterms:modified>
</cp:coreProperties>
</file>