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8288000" cy="10287000"/>
  <p:notesSz cx="6858000" cy="9144000"/>
  <p:embeddedFontLst>
    <p:embeddedFont>
      <p:font typeface="Open Sans" panose="020B0604020202020204" charset="0"/>
      <p:regular r:id="rId15"/>
    </p:embeddedFont>
    <p:embeddedFont>
      <p:font typeface="Abhaya Libre Regular Bold" panose="020B0604020202020204" charset="0"/>
      <p:regular r:id="rId16"/>
    </p:embeddedFont>
    <p:embeddedFont>
      <p:font typeface="Arimo" panose="020B0604020202020204" charset="0"/>
      <p:regular r:id="rId17"/>
    </p:embeddedFont>
    <p:embeddedFont>
      <p:font typeface="Muli Regular" panose="020B0604020202020204" charset="0"/>
      <p:regular r:id="rId18"/>
    </p:embeddedFont>
    <p:embeddedFont>
      <p:font typeface="Muli Black" panose="020B0604020202020204" charset="0"/>
      <p:regular r:id="rId19"/>
    </p:embeddedFont>
    <p:embeddedFont>
      <p:font typeface="Muli Bold" panose="020B0604020202020204" charset="0"/>
      <p:regular r:id="rId20"/>
    </p:embeddedFont>
    <p:embeddedFont>
      <p:font typeface="Open Sans Light" panose="020B0604020202020204" charset="0"/>
      <p:regular r:id="rId21"/>
    </p:embeddedFont>
    <p:embeddedFont>
      <p:font typeface="Calibri" panose="020F0502020204030204" pitchFamily="34" charset="0"/>
      <p:regular r:id="rId22"/>
      <p:bold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2" d="100"/>
          <a:sy n="42" d="100"/>
        </p:scale>
        <p:origin x="20" y="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sv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sv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.sv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sv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2.sv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50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1500389" y="6397263"/>
            <a:ext cx="1526842" cy="763421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10800000">
            <a:off x="8554341" y="3429092"/>
            <a:ext cx="18554862" cy="9277431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719921" y="3429092"/>
            <a:ext cx="14539379" cy="4397329"/>
            <a:chOff x="0" y="0"/>
            <a:chExt cx="19385838" cy="5863105"/>
          </a:xfrm>
        </p:grpSpPr>
        <p:sp>
          <p:nvSpPr>
            <p:cNvPr id="5" name="TextBox 5"/>
            <p:cNvSpPr txBox="1"/>
            <p:nvPr/>
          </p:nvSpPr>
          <p:spPr>
            <a:xfrm>
              <a:off x="0" y="76200"/>
              <a:ext cx="19385838" cy="327647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9501"/>
                </a:lnSpc>
              </a:pPr>
              <a:r>
                <a:rPr lang="en-US" sz="8637" dirty="0">
                  <a:solidFill>
                    <a:srgbClr val="EFD1A9"/>
                  </a:solidFill>
                  <a:latin typeface="Muli Black"/>
                </a:rPr>
                <a:t>The Impact of  Management on Business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3867765"/>
              <a:ext cx="19385838" cy="19953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86"/>
                </a:lnSpc>
              </a:pPr>
              <a:r>
                <a:rPr lang="en-US" sz="2847" spc="156" dirty="0">
                  <a:solidFill>
                    <a:srgbClr val="F1EEEE"/>
                  </a:solidFill>
                  <a:latin typeface="Abhaya Libre Regular Bold"/>
                </a:rPr>
                <a:t>by :</a:t>
              </a:r>
              <a:r>
                <a:rPr lang="en-US" sz="2847" spc="156" dirty="0" err="1">
                  <a:solidFill>
                    <a:srgbClr val="F1EEEE"/>
                  </a:solidFill>
                  <a:latin typeface="Abhaya Libre Regular Bold"/>
                </a:rPr>
                <a:t>fatima</a:t>
              </a:r>
              <a:r>
                <a:rPr lang="en-US" sz="2847" spc="156" dirty="0">
                  <a:solidFill>
                    <a:srgbClr val="F1EEEE"/>
                  </a:solidFill>
                  <a:latin typeface="Abhaya Libre Regular Bold"/>
                </a:rPr>
                <a:t> </a:t>
              </a:r>
              <a:r>
                <a:rPr lang="en-US" sz="2847" spc="156" dirty="0" err="1">
                  <a:solidFill>
                    <a:srgbClr val="F1EEEE"/>
                  </a:solidFill>
                  <a:latin typeface="Abhaya Libre Regular Bold"/>
                </a:rPr>
                <a:t>alzhraa</a:t>
              </a:r>
              <a:r>
                <a:rPr lang="en-US" sz="2847" spc="156" dirty="0">
                  <a:solidFill>
                    <a:srgbClr val="F1EEEE"/>
                  </a:solidFill>
                  <a:latin typeface="Abhaya Libre Regular Bold"/>
                </a:rPr>
                <a:t> </a:t>
              </a:r>
              <a:r>
                <a:rPr lang="en-US" sz="2847" spc="156" dirty="0" err="1">
                  <a:solidFill>
                    <a:srgbClr val="F1EEEE"/>
                  </a:solidFill>
                  <a:latin typeface="Abhaya Libre Regular Bold"/>
                </a:rPr>
                <a:t>almkhal</a:t>
              </a:r>
              <a:r>
                <a:rPr lang="en-US" sz="2847" spc="156" dirty="0">
                  <a:solidFill>
                    <a:srgbClr val="F1EEEE"/>
                  </a:solidFill>
                  <a:latin typeface="Abhaya Libre Regular Bold"/>
                </a:rPr>
                <a:t>    3190</a:t>
              </a:r>
            </a:p>
            <a:p>
              <a:pPr>
                <a:lnSpc>
                  <a:spcPts val="3986"/>
                </a:lnSpc>
              </a:pPr>
              <a:r>
                <a:rPr lang="en-US" sz="2847" spc="156" dirty="0">
                  <a:solidFill>
                    <a:srgbClr val="F1EEEE"/>
                  </a:solidFill>
                  <a:latin typeface="Abhaya Libre Regular Bold"/>
                </a:rPr>
                <a:t> fatimaalzhra_3190@limu.edu.ly</a:t>
              </a:r>
            </a:p>
            <a:p>
              <a:pPr>
                <a:lnSpc>
                  <a:spcPts val="3986"/>
                </a:lnSpc>
                <a:spcBef>
                  <a:spcPct val="0"/>
                </a:spcBef>
              </a:pPr>
              <a:endParaRPr lang="en-US" sz="2847" spc="156" dirty="0">
                <a:solidFill>
                  <a:srgbClr val="F1EEEE"/>
                </a:solidFill>
                <a:latin typeface="Abhaya Libre Regular Bold"/>
              </a:endParaRPr>
            </a:p>
          </p:txBody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6">
            <a:alphaModFix amt="83000"/>
          </a:blip>
          <a:srcRect/>
          <a:stretch>
            <a:fillRect/>
          </a:stretch>
        </p:blipFill>
        <p:spPr>
          <a:xfrm>
            <a:off x="217739" y="519123"/>
            <a:ext cx="2046070" cy="204607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7">
            <a:alphaModFix amt="84000"/>
          </a:blip>
          <a:srcRect/>
          <a:stretch>
            <a:fillRect/>
          </a:stretch>
        </p:blipFill>
        <p:spPr>
          <a:xfrm>
            <a:off x="14844873" y="329269"/>
            <a:ext cx="2425779" cy="2425779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2263809" y="423873"/>
            <a:ext cx="12581064" cy="1811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EFD1A9"/>
                </a:solidFill>
                <a:latin typeface="Open Sans"/>
              </a:rPr>
              <a:t>Libyan International Medical University</a:t>
            </a:r>
          </a:p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EFD1A9"/>
                </a:solidFill>
                <a:latin typeface="Arimo"/>
              </a:rPr>
              <a:t>Faculty of Business Administration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312050" y="8878337"/>
            <a:ext cx="1096613" cy="548307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671493" y="8508934"/>
            <a:ext cx="377726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FFFFF"/>
                </a:solidFill>
                <a:latin typeface="Open Sans"/>
              </a:rPr>
              <a:t>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-587838" y="521629"/>
            <a:ext cx="16230600" cy="2422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799"/>
              </a:lnSpc>
              <a:spcBef>
                <a:spcPct val="0"/>
              </a:spcBef>
            </a:pPr>
            <a:r>
              <a:rPr lang="en-US" sz="6999" u="sng">
                <a:solidFill>
                  <a:srgbClr val="305049"/>
                </a:solidFill>
                <a:latin typeface="Muli Bold"/>
              </a:rPr>
              <a:t>The impact of management on business 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2335814" y="5012448"/>
            <a:ext cx="884994" cy="44249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1392051" y="7360108"/>
            <a:ext cx="884994" cy="442497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2335814" y="6250380"/>
            <a:ext cx="884994" cy="442497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alphaModFix amt="77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5400000">
            <a:off x="11036724" y="2391107"/>
            <a:ext cx="11009571" cy="5504786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2055797" y="4676899"/>
            <a:ext cx="7715562" cy="43601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73"/>
              </a:lnSpc>
            </a:pPr>
            <a:r>
              <a:rPr lang="en-US" sz="6195">
                <a:solidFill>
                  <a:srgbClr val="305049"/>
                </a:solidFill>
                <a:latin typeface="Open Sans"/>
              </a:rPr>
              <a:t>Aligning Goals</a:t>
            </a:r>
          </a:p>
          <a:p>
            <a:pPr algn="ctr">
              <a:lnSpc>
                <a:spcPts val="8673"/>
              </a:lnSpc>
            </a:pPr>
            <a:r>
              <a:rPr lang="en-US" sz="6195">
                <a:solidFill>
                  <a:srgbClr val="305049"/>
                </a:solidFill>
                <a:latin typeface="Arimo"/>
              </a:rPr>
              <a:t>Reducing Cost</a:t>
            </a:r>
          </a:p>
          <a:p>
            <a:pPr algn="ctr">
              <a:lnSpc>
                <a:spcPts val="8673"/>
              </a:lnSpc>
            </a:pPr>
            <a:r>
              <a:rPr lang="en-US" sz="6195">
                <a:solidFill>
                  <a:srgbClr val="305049"/>
                </a:solidFill>
                <a:latin typeface="Arimo"/>
              </a:rPr>
              <a:t>Increasing Efficiency</a:t>
            </a:r>
          </a:p>
          <a:p>
            <a:pPr algn="ctr">
              <a:lnSpc>
                <a:spcPts val="8673"/>
              </a:lnSpc>
            </a:pPr>
            <a:r>
              <a:rPr lang="en-US" sz="6195">
                <a:solidFill>
                  <a:srgbClr val="305049"/>
                </a:solidFill>
                <a:latin typeface="Arimo"/>
              </a:rPr>
              <a:t>Tackling Competition</a:t>
            </a: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1392051" y="8373306"/>
            <a:ext cx="884994" cy="442497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273397" y="8767127"/>
            <a:ext cx="1339902" cy="9361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dirty="0">
                <a:solidFill>
                  <a:srgbClr val="305049"/>
                </a:solidFill>
                <a:latin typeface="Open Sans"/>
              </a:rPr>
              <a:t>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7859141" y="-235150"/>
            <a:ext cx="10052018" cy="72009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803651" y="1268441"/>
            <a:ext cx="6158508" cy="1533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</a:pPr>
            <a:r>
              <a:rPr lang="en-US" sz="9000" u="sng">
                <a:solidFill>
                  <a:srgbClr val="2C423D"/>
                </a:solidFill>
                <a:latin typeface="Muli Black"/>
              </a:rPr>
              <a:t>Conclusion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-197914" y="3702803"/>
            <a:ext cx="14320146" cy="64306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305049"/>
                </a:solidFill>
                <a:latin typeface="Muli Bold"/>
              </a:rPr>
              <a:t>Having an effective performance management program increases the productivity of the company , helps identify top performers and induces them to work harder. </a:t>
            </a:r>
          </a:p>
          <a:p>
            <a:pPr algn="ctr">
              <a:lnSpc>
                <a:spcPts val="7279"/>
              </a:lnSpc>
            </a:pPr>
            <a:endParaRPr lang="en-US" sz="5199">
              <a:solidFill>
                <a:srgbClr val="305049"/>
              </a:solidFill>
              <a:latin typeface="Muli Bold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81649" y="8767127"/>
            <a:ext cx="1406351" cy="9361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dirty="0">
                <a:solidFill>
                  <a:srgbClr val="000000"/>
                </a:solidFill>
                <a:latin typeface="Open Sans"/>
              </a:rPr>
              <a:t>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D8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837679" y="1370251"/>
            <a:ext cx="6421621" cy="2088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1"/>
              </a:lnSpc>
            </a:pPr>
            <a:r>
              <a:rPr lang="en-US" sz="1993">
                <a:solidFill>
                  <a:srgbClr val="305049"/>
                </a:solidFill>
                <a:latin typeface="Muli Regular"/>
              </a:rPr>
              <a:t>Cemerlang, P. (2016, June 10). Definition of management, functions, elements, style, and types. Retrieved March 22, 2022, from https://www.ireappos.com/news/pengertian-manajemen-menurut-para-ahli/</a:t>
            </a:r>
          </a:p>
          <a:p>
            <a:pPr>
              <a:lnSpc>
                <a:spcPts val="2791"/>
              </a:lnSpc>
              <a:spcBef>
                <a:spcPct val="0"/>
              </a:spcBef>
            </a:pPr>
            <a:r>
              <a:rPr lang="en-US" sz="1993">
                <a:solidFill>
                  <a:srgbClr val="305049"/>
                </a:solidFill>
                <a:latin typeface="Muli Regular"/>
              </a:rPr>
              <a:t> 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9914925" y="2249851"/>
            <a:ext cx="735149" cy="367575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10837679" y="3560287"/>
            <a:ext cx="6421621" cy="27887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86"/>
              </a:lnSpc>
            </a:pPr>
            <a:r>
              <a:rPr lang="en-US" sz="2276">
                <a:solidFill>
                  <a:srgbClr val="305049"/>
                </a:solidFill>
                <a:latin typeface="Muli Regular"/>
              </a:rPr>
              <a:t>American InterContinental University. (2020, October 22). The four functions of management: What managers need to know. Retrieved March 22, 2022, from https://www.aiuniv.edu/degrees/business/articles/functions-of-management</a:t>
            </a:r>
          </a:p>
          <a:p>
            <a:pPr>
              <a:lnSpc>
                <a:spcPts val="3186"/>
              </a:lnSpc>
              <a:spcBef>
                <a:spcPct val="0"/>
              </a:spcBef>
            </a:pPr>
            <a:endParaRPr lang="en-US" sz="2276">
              <a:solidFill>
                <a:srgbClr val="305049"/>
              </a:solidFill>
              <a:latin typeface="Muli Regular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9802541" y="4657727"/>
            <a:ext cx="884994" cy="442497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>
            <a:off x="10023789" y="6349050"/>
            <a:ext cx="5125824" cy="884994"/>
            <a:chOff x="0" y="0"/>
            <a:chExt cx="6834432" cy="1179992"/>
          </a:xfrm>
        </p:grpSpPr>
        <p:sp>
          <p:nvSpPr>
            <p:cNvPr id="7" name="TextBox 7"/>
            <p:cNvSpPr txBox="1"/>
            <p:nvPr/>
          </p:nvSpPr>
          <p:spPr>
            <a:xfrm>
              <a:off x="1186119" y="301955"/>
              <a:ext cx="5648312" cy="5284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359"/>
                </a:lnSpc>
                <a:spcBef>
                  <a:spcPct val="0"/>
                </a:spcBef>
              </a:pPr>
              <a:endParaRPr/>
            </a:p>
          </p:txBody>
        </p:sp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-294998" y="294998"/>
              <a:ext cx="1179992" cy="589996"/>
            </a:xfrm>
            <a:prstGeom prst="rect">
              <a:avLst/>
            </a:prstGeom>
          </p:spPr>
        </p:pic>
      </p:grpSp>
      <p:sp>
        <p:nvSpPr>
          <p:cNvPr id="9" name="AutoShape 9"/>
          <p:cNvSpPr/>
          <p:nvPr/>
        </p:nvSpPr>
        <p:spPr>
          <a:xfrm>
            <a:off x="0" y="0"/>
            <a:ext cx="9144000" cy="10287000"/>
          </a:xfrm>
          <a:prstGeom prst="rect">
            <a:avLst/>
          </a:prstGeom>
          <a:solidFill>
            <a:srgbClr val="305049"/>
          </a:solidFill>
        </p:spPr>
      </p:sp>
      <p:sp>
        <p:nvSpPr>
          <p:cNvPr id="10" name="TextBox 10"/>
          <p:cNvSpPr txBox="1"/>
          <p:nvPr/>
        </p:nvSpPr>
        <p:spPr>
          <a:xfrm>
            <a:off x="1020751" y="2992852"/>
            <a:ext cx="7102497" cy="17081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999"/>
              </a:lnSpc>
              <a:spcBef>
                <a:spcPct val="0"/>
              </a:spcBef>
            </a:pPr>
            <a:r>
              <a:rPr lang="en-US" sz="9999" u="sng">
                <a:solidFill>
                  <a:srgbClr val="EFD1A9"/>
                </a:solidFill>
                <a:latin typeface="Muli Black"/>
              </a:rPr>
              <a:t>References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0023790" y="8038522"/>
            <a:ext cx="5125824" cy="884994"/>
            <a:chOff x="0" y="0"/>
            <a:chExt cx="6834432" cy="1179992"/>
          </a:xfrm>
        </p:grpSpPr>
        <p:sp>
          <p:nvSpPr>
            <p:cNvPr id="12" name="TextBox 12"/>
            <p:cNvSpPr txBox="1"/>
            <p:nvPr/>
          </p:nvSpPr>
          <p:spPr>
            <a:xfrm>
              <a:off x="1186119" y="301955"/>
              <a:ext cx="5648312" cy="5284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359"/>
                </a:lnSpc>
                <a:spcBef>
                  <a:spcPct val="0"/>
                </a:spcBef>
              </a:pPr>
              <a:endParaRPr/>
            </a:p>
          </p:txBody>
        </p:sp>
        <p:pic>
          <p:nvPicPr>
            <p:cNvPr id="13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-294998" y="294998"/>
              <a:ext cx="1179992" cy="589996"/>
            </a:xfrm>
            <a:prstGeom prst="rect">
              <a:avLst/>
            </a:prstGeom>
          </p:spPr>
        </p:pic>
      </p:grpSp>
      <p:sp>
        <p:nvSpPr>
          <p:cNvPr id="14" name="TextBox 14"/>
          <p:cNvSpPr txBox="1"/>
          <p:nvPr/>
        </p:nvSpPr>
        <p:spPr>
          <a:xfrm>
            <a:off x="10466287" y="7943272"/>
            <a:ext cx="1725713" cy="9361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dirty="0">
                <a:solidFill>
                  <a:srgbClr val="000000"/>
                </a:solidFill>
                <a:latin typeface="Open Sans"/>
              </a:rPr>
              <a:t>12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4E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667186" y="259261"/>
            <a:ext cx="14953628" cy="71507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039"/>
              </a:lnSpc>
            </a:pPr>
            <a:r>
              <a:rPr lang="en-US" sz="13599">
                <a:solidFill>
                  <a:srgbClr val="EFD1A9"/>
                </a:solidFill>
                <a:latin typeface="Muli Black"/>
              </a:rPr>
              <a:t>Thanks for your attention </a:t>
            </a:r>
          </a:p>
          <a:p>
            <a:pPr algn="ctr">
              <a:lnSpc>
                <a:spcPts val="19039"/>
              </a:lnSpc>
            </a:pPr>
            <a:endParaRPr lang="en-US" sz="13599">
              <a:solidFill>
                <a:srgbClr val="EFD1A9"/>
              </a:solidFill>
              <a:latin typeface="Muli Black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68761" y="7286172"/>
            <a:ext cx="12195034" cy="21851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815"/>
              </a:lnSpc>
            </a:pPr>
            <a:r>
              <a:rPr lang="en-US" sz="6296" spc="346">
                <a:solidFill>
                  <a:srgbClr val="EFD1A9"/>
                </a:solidFill>
                <a:latin typeface="Muli Black Bold"/>
              </a:rPr>
              <a:t>Do you have any questions?</a:t>
            </a:r>
          </a:p>
          <a:p>
            <a:pPr algn="ctr">
              <a:lnSpc>
                <a:spcPts val="8815"/>
              </a:lnSpc>
            </a:pPr>
            <a:endParaRPr lang="en-US" sz="6296" spc="346">
              <a:solidFill>
                <a:srgbClr val="EFD1A9"/>
              </a:solidFill>
              <a:latin typeface="Muli Black 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552237"/>
            <a:ext cx="12965286" cy="1184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799"/>
              </a:lnSpc>
              <a:spcBef>
                <a:spcPct val="0"/>
              </a:spcBef>
            </a:pPr>
            <a:r>
              <a:rPr lang="en-US" sz="6999" u="sng">
                <a:solidFill>
                  <a:srgbClr val="305049"/>
                </a:solidFill>
                <a:latin typeface="Muli Black"/>
              </a:rPr>
              <a:t>Contents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265456" y="2979079"/>
            <a:ext cx="12330901" cy="8870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79"/>
              </a:lnSpc>
              <a:spcBef>
                <a:spcPct val="0"/>
              </a:spcBef>
            </a:pPr>
            <a:r>
              <a:rPr lang="en-US" sz="5199">
                <a:solidFill>
                  <a:srgbClr val="305049"/>
                </a:solidFill>
                <a:latin typeface="Muli Regular"/>
              </a:rPr>
              <a:t>1.Introduction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364954" y="3295577"/>
            <a:ext cx="884994" cy="442497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364954" y="5620656"/>
            <a:ext cx="884994" cy="442497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364954" y="4529921"/>
            <a:ext cx="884994" cy="44249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5400000">
            <a:off x="12065430" y="2391107"/>
            <a:ext cx="11009571" cy="550478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364954" y="6739451"/>
            <a:ext cx="884994" cy="442497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364954" y="8020368"/>
            <a:ext cx="884994" cy="442497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265456" y="7703869"/>
            <a:ext cx="3947071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305049"/>
                </a:solidFill>
                <a:latin typeface="Open Sans"/>
              </a:rPr>
              <a:t>5.Conclusion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267019" y="4259997"/>
            <a:ext cx="8471743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305049"/>
                </a:solidFill>
                <a:latin typeface="Open Sans"/>
              </a:rPr>
              <a:t>2.Elements of management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65456" y="6422953"/>
            <a:ext cx="13011150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305049"/>
                </a:solidFill>
                <a:latin typeface="Open Sans"/>
              </a:rPr>
              <a:t>4.The impact of management on business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274460" y="5304158"/>
            <a:ext cx="10375850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305049"/>
                </a:solidFill>
                <a:latin typeface="Open Sans"/>
              </a:rPr>
              <a:t>3.Main functions of management </a:t>
            </a:r>
          </a:p>
        </p:txBody>
      </p:sp>
      <p:pic>
        <p:nvPicPr>
          <p:cNvPr id="14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364954" y="9037051"/>
            <a:ext cx="884994" cy="442497"/>
          </a:xfrm>
          <a:prstGeom prst="rect">
            <a:avLst/>
          </a:prstGeom>
        </p:spPr>
      </p:pic>
      <p:sp>
        <p:nvSpPr>
          <p:cNvPr id="15" name="TextBox 15"/>
          <p:cNvSpPr txBox="1"/>
          <p:nvPr/>
        </p:nvSpPr>
        <p:spPr>
          <a:xfrm>
            <a:off x="-1957938" y="8813702"/>
            <a:ext cx="10393859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305049"/>
                </a:solidFill>
                <a:latin typeface="Open Sans"/>
              </a:rPr>
              <a:t>6.References</a:t>
            </a:r>
          </a:p>
        </p:txBody>
      </p:sp>
      <p:pic>
        <p:nvPicPr>
          <p:cNvPr id="16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16516058" y="8891710"/>
            <a:ext cx="1202982" cy="601491"/>
          </a:xfrm>
          <a:prstGeom prst="rect">
            <a:avLst/>
          </a:prstGeom>
        </p:spPr>
      </p:pic>
      <p:sp>
        <p:nvSpPr>
          <p:cNvPr id="17" name="TextBox 17"/>
          <p:cNvSpPr txBox="1"/>
          <p:nvPr/>
        </p:nvSpPr>
        <p:spPr>
          <a:xfrm>
            <a:off x="16881574" y="8588863"/>
            <a:ext cx="377726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EFD1A9"/>
                </a:solidFill>
                <a:latin typeface="Open Sans"/>
              </a:rPr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D1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208585" y="3205940"/>
            <a:ext cx="13139305" cy="6569652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241429" y="-3501028"/>
            <a:ext cx="16182563" cy="12759328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2543952" y="390144"/>
            <a:ext cx="13745426" cy="2187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7989"/>
              </a:lnSpc>
              <a:spcBef>
                <a:spcPct val="0"/>
              </a:spcBef>
            </a:pPr>
            <a:r>
              <a:rPr lang="en-US" sz="12849" u="sng">
                <a:solidFill>
                  <a:srgbClr val="305049"/>
                </a:solidFill>
                <a:latin typeface="Muli Bold"/>
              </a:rPr>
              <a:t>Introduction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323819" y="3898321"/>
            <a:ext cx="10908836" cy="24332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895"/>
              </a:lnSpc>
              <a:spcBef>
                <a:spcPct val="0"/>
              </a:spcBef>
            </a:pPr>
            <a:r>
              <a:rPr lang="en-US" sz="3496">
                <a:solidFill>
                  <a:srgbClr val="F1EEEE"/>
                </a:solidFill>
                <a:latin typeface="Muli Regular"/>
              </a:rPr>
              <a:t>Management plays important role in shaping the culture of an organization. The performance and survival of a business organization depend on its management.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309922" y="8180133"/>
            <a:ext cx="1437556" cy="718778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830859" y="8048349"/>
            <a:ext cx="377726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FFFFF"/>
                </a:solidFill>
                <a:latin typeface="Open Sans"/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50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374819" y="212582"/>
            <a:ext cx="13418433" cy="4280992"/>
            <a:chOff x="0" y="0"/>
            <a:chExt cx="17891245" cy="5707990"/>
          </a:xfrm>
        </p:grpSpPr>
        <p:sp>
          <p:nvSpPr>
            <p:cNvPr id="3" name="TextBox 3"/>
            <p:cNvSpPr txBox="1"/>
            <p:nvPr/>
          </p:nvSpPr>
          <p:spPr>
            <a:xfrm>
              <a:off x="0" y="-133350"/>
              <a:ext cx="17891245" cy="15495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9800"/>
                </a:lnSpc>
                <a:spcBef>
                  <a:spcPct val="0"/>
                </a:spcBef>
              </a:pPr>
              <a:r>
                <a:rPr lang="en-US" sz="7000" u="sng">
                  <a:solidFill>
                    <a:srgbClr val="EFD1A9"/>
                  </a:solidFill>
                  <a:latin typeface="Muli Bold"/>
                </a:rPr>
                <a:t>elements of management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2540987"/>
              <a:ext cx="17891245" cy="13999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4339"/>
                </a:lnSpc>
                <a:spcBef>
                  <a:spcPct val="0"/>
                </a:spcBef>
              </a:pPr>
              <a:r>
                <a:rPr lang="en-US" sz="3099">
                  <a:solidFill>
                    <a:srgbClr val="F1EEEE"/>
                  </a:solidFill>
                  <a:latin typeface="Muli Regular"/>
                </a:rPr>
                <a:t>The elements in management describe how managers have and hand out resources in a makings environment to achieve business goals. 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4556944"/>
              <a:ext cx="17891245" cy="11510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279"/>
                </a:lnSpc>
                <a:spcBef>
                  <a:spcPct val="0"/>
                </a:spcBef>
              </a:pPr>
              <a:r>
                <a:rPr lang="en-US" sz="5199">
                  <a:solidFill>
                    <a:srgbClr val="EFD1A9"/>
                  </a:solidFill>
                  <a:latin typeface="Muli Regular"/>
                </a:rPr>
                <a:t>1. Manpower </a:t>
              </a: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29369" r="68"/>
          <a:stretch>
            <a:fillRect/>
          </a:stretch>
        </p:blipFill>
        <p:spPr>
          <a:xfrm rot="-5400000">
            <a:off x="-2303377" y="3896126"/>
            <a:ext cx="7059313" cy="249474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29369" r="68"/>
          <a:stretch>
            <a:fillRect/>
          </a:stretch>
        </p:blipFill>
        <p:spPr>
          <a:xfrm rot="5400000">
            <a:off x="13510970" y="3896126"/>
            <a:ext cx="7059313" cy="2494747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7067936" y="4652327"/>
            <a:ext cx="3577977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EFD1A9"/>
                </a:solidFill>
                <a:latin typeface="Open Sans"/>
              </a:rPr>
              <a:t>2. Materials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7295047" y="5945558"/>
            <a:ext cx="335086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EFD1A9"/>
                </a:solidFill>
                <a:latin typeface="Open Sans"/>
              </a:rPr>
              <a:t>3. Machine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5969596" y="7119493"/>
            <a:ext cx="6348808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EFD1A9"/>
                </a:solidFill>
                <a:latin typeface="Open Sans"/>
              </a:rPr>
              <a:t>4. Minutes (Time)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473653" y="8181984"/>
            <a:ext cx="13418433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EFD1A9"/>
                </a:solidFill>
                <a:latin typeface="Open Sans"/>
              </a:rPr>
              <a:t>5. Money (Finance)</a:t>
            </a:r>
          </a:p>
        </p:txBody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0000">
            <a:off x="411909" y="8760683"/>
            <a:ext cx="1233582" cy="616791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720304" y="8371205"/>
            <a:ext cx="377726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305049"/>
                </a:solidFill>
                <a:latin typeface="Open Sans"/>
              </a:rPr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rgbClr val="305049"/>
          </a:solidFill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5400000">
            <a:off x="183084" y="7292442"/>
            <a:ext cx="1691231" cy="845616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2416447" y="1347875"/>
            <a:ext cx="15164278" cy="2447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600"/>
              </a:lnSpc>
            </a:pPr>
            <a:r>
              <a:rPr lang="en-US" sz="8000">
                <a:solidFill>
                  <a:srgbClr val="305049"/>
                </a:solidFill>
                <a:latin typeface="Muli Black"/>
              </a:rPr>
              <a:t> main functions of management</a:t>
            </a:r>
            <a:r>
              <a:rPr lang="en-US" sz="8000">
                <a:solidFill>
                  <a:srgbClr val="305049"/>
                </a:solidFill>
                <a:latin typeface="Arimo"/>
              </a:rPr>
              <a:t>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451508" y="6000638"/>
            <a:ext cx="16162871" cy="25602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6700"/>
              </a:lnSpc>
            </a:pPr>
            <a:r>
              <a:rPr lang="en-US" sz="5583">
                <a:solidFill>
                  <a:srgbClr val="F1EEEE"/>
                </a:solidFill>
                <a:latin typeface="Muli Black"/>
              </a:rPr>
              <a:t> These core elements, known as the Four Functions of Management, are: Planning, Organizing, Leading, and Controlling.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0000">
            <a:off x="605892" y="2153793"/>
            <a:ext cx="1691231" cy="845616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839837" y="7190264"/>
            <a:ext cx="377726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000000"/>
                </a:solidFill>
                <a:latin typeface="Open Sans"/>
              </a:rPr>
              <a:t>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BE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-467529" y="632459"/>
            <a:ext cx="10493755" cy="17081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99"/>
              </a:lnSpc>
            </a:pPr>
            <a:r>
              <a:rPr lang="en-US" sz="9999" u="sng">
                <a:solidFill>
                  <a:srgbClr val="314E48"/>
                </a:solidFill>
                <a:latin typeface="Muli Black"/>
              </a:rPr>
              <a:t>Planning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1425805">
            <a:off x="8115300" y="-3182749"/>
            <a:ext cx="18288000" cy="914400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t="29369" r="68"/>
          <a:stretch>
            <a:fillRect/>
          </a:stretch>
        </p:blipFill>
        <p:spPr>
          <a:xfrm rot="-5400000">
            <a:off x="-2282283" y="6570761"/>
            <a:ext cx="7059313" cy="2494747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4431690" y="634902"/>
            <a:ext cx="3626980" cy="4965798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3811558" y="3350389"/>
            <a:ext cx="7373922" cy="38285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190"/>
              </a:lnSpc>
            </a:pPr>
            <a:r>
              <a:rPr lang="en-US" sz="7279">
                <a:solidFill>
                  <a:srgbClr val="314E48"/>
                </a:solidFill>
                <a:latin typeface="Open Sans"/>
              </a:rPr>
              <a:t>vision /mission </a:t>
            </a:r>
          </a:p>
          <a:p>
            <a:pPr algn="ctr">
              <a:lnSpc>
                <a:spcPts val="10190"/>
              </a:lnSpc>
            </a:pPr>
            <a:r>
              <a:rPr lang="en-US" sz="7279">
                <a:solidFill>
                  <a:srgbClr val="314E48"/>
                </a:solidFill>
                <a:latin typeface="Open Sans"/>
              </a:rPr>
              <a:t>strategizing </a:t>
            </a:r>
          </a:p>
          <a:p>
            <a:pPr algn="ctr">
              <a:lnSpc>
                <a:spcPts val="10190"/>
              </a:lnSpc>
            </a:pPr>
            <a:r>
              <a:rPr lang="en-US" sz="7279">
                <a:solidFill>
                  <a:srgbClr val="314E48"/>
                </a:solidFill>
                <a:latin typeface="Open Sans"/>
              </a:rPr>
              <a:t>goals /odjectives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50974" y="8767127"/>
            <a:ext cx="377726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EFD1A9"/>
                </a:solidFill>
                <a:latin typeface="Open Sans"/>
              </a:rPr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4E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1425805">
            <a:off x="4861043" y="-2154049"/>
            <a:ext cx="18288000" cy="9144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0000">
            <a:off x="193819" y="448527"/>
            <a:ext cx="1113174" cy="55658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3397624" y="1283408"/>
            <a:ext cx="3861676" cy="4971908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-266072" y="1092908"/>
            <a:ext cx="8120062" cy="17081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99"/>
              </a:lnSpc>
            </a:pPr>
            <a:r>
              <a:rPr lang="en-US" sz="9999" u="sng">
                <a:solidFill>
                  <a:srgbClr val="F1EEEE"/>
                </a:solidFill>
                <a:latin typeface="Muli Black"/>
              </a:rPr>
              <a:t>Organizing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451171" y="3888512"/>
            <a:ext cx="6051480" cy="5077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599"/>
              </a:lnSpc>
            </a:pPr>
            <a:r>
              <a:rPr lang="en-US" sz="9713">
                <a:solidFill>
                  <a:srgbClr val="F1EEEE"/>
                </a:solidFill>
                <a:latin typeface="Open Sans Light"/>
              </a:rPr>
              <a:t>design</a:t>
            </a:r>
          </a:p>
          <a:p>
            <a:pPr algn="ctr">
              <a:lnSpc>
                <a:spcPts val="13599"/>
              </a:lnSpc>
            </a:pPr>
            <a:r>
              <a:rPr lang="en-US" sz="9713">
                <a:solidFill>
                  <a:srgbClr val="F1EEEE"/>
                </a:solidFill>
                <a:latin typeface="Open Sans Light"/>
              </a:rPr>
              <a:t>delegating </a:t>
            </a:r>
          </a:p>
          <a:p>
            <a:pPr algn="ctr">
              <a:lnSpc>
                <a:spcPts val="13599"/>
              </a:lnSpc>
            </a:pPr>
            <a:r>
              <a:rPr lang="en-US" sz="9713">
                <a:solidFill>
                  <a:srgbClr val="F1EEEE"/>
                </a:solidFill>
                <a:latin typeface="Open Sans Light"/>
              </a:rPr>
              <a:t>culture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50974" y="8870754"/>
            <a:ext cx="377726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1EEEE"/>
                </a:solidFill>
                <a:latin typeface="Open Sans"/>
              </a:rPr>
              <a:t>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D1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10800000">
            <a:off x="3952294" y="6662447"/>
            <a:ext cx="10383412" cy="5191706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3068722" y="579227"/>
            <a:ext cx="4190578" cy="3962378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1028700" y="838200"/>
            <a:ext cx="7520033" cy="17081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999"/>
              </a:lnSpc>
              <a:spcBef>
                <a:spcPct val="0"/>
              </a:spcBef>
            </a:pPr>
            <a:r>
              <a:rPr lang="en-US" sz="9999" u="sng">
                <a:solidFill>
                  <a:srgbClr val="305049"/>
                </a:solidFill>
                <a:latin typeface="Muli Black"/>
              </a:rPr>
              <a:t>Leading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235809" y="3194723"/>
            <a:ext cx="5959183" cy="46821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440"/>
              </a:lnSpc>
            </a:pPr>
            <a:r>
              <a:rPr lang="en-US" sz="8885">
                <a:solidFill>
                  <a:srgbClr val="305049"/>
                </a:solidFill>
                <a:latin typeface="Open Sans"/>
              </a:rPr>
              <a:t>leadership </a:t>
            </a:r>
          </a:p>
          <a:p>
            <a:pPr algn="ctr">
              <a:lnSpc>
                <a:spcPts val="12440"/>
              </a:lnSpc>
            </a:pPr>
            <a:r>
              <a:rPr lang="en-US" sz="8885">
                <a:solidFill>
                  <a:srgbClr val="305049"/>
                </a:solidFill>
                <a:latin typeface="Open Sans"/>
              </a:rPr>
              <a:t>motivation </a:t>
            </a:r>
          </a:p>
          <a:p>
            <a:pPr algn="ctr">
              <a:lnSpc>
                <a:spcPts val="12440"/>
              </a:lnSpc>
            </a:pPr>
            <a:r>
              <a:rPr lang="en-US" sz="8885">
                <a:solidFill>
                  <a:srgbClr val="305049"/>
                </a:solidFill>
                <a:latin typeface="Open Sans"/>
              </a:rPr>
              <a:t>teams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50974" y="8767127"/>
            <a:ext cx="377726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305049"/>
                </a:solidFill>
                <a:latin typeface="Open Sans"/>
              </a:rPr>
              <a:t>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D1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807451" y="8594554"/>
            <a:ext cx="884994" cy="44249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3150377" y="1028700"/>
            <a:ext cx="4667363" cy="7041986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1028700" y="838200"/>
            <a:ext cx="7487804" cy="17081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999"/>
              </a:lnSpc>
              <a:spcBef>
                <a:spcPct val="0"/>
              </a:spcBef>
            </a:pPr>
            <a:r>
              <a:rPr lang="en-US" sz="9999" u="sng">
                <a:solidFill>
                  <a:srgbClr val="305049"/>
                </a:solidFill>
                <a:latin typeface="Muli Black"/>
              </a:rPr>
              <a:t>Controlling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535845" y="3899868"/>
            <a:ext cx="8893440" cy="41708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86"/>
              </a:lnSpc>
            </a:pPr>
            <a:r>
              <a:rPr lang="en-US" sz="7990">
                <a:solidFill>
                  <a:srgbClr val="305049"/>
                </a:solidFill>
                <a:latin typeface="Open Sans Light"/>
              </a:rPr>
              <a:t>systems /processes</a:t>
            </a:r>
          </a:p>
          <a:p>
            <a:pPr algn="ctr">
              <a:lnSpc>
                <a:spcPts val="11186"/>
              </a:lnSpc>
            </a:pPr>
            <a:r>
              <a:rPr lang="en-US" sz="7990">
                <a:solidFill>
                  <a:srgbClr val="305049"/>
                </a:solidFill>
                <a:latin typeface="Open Sans Light"/>
              </a:rPr>
              <a:t>evaluation </a:t>
            </a:r>
          </a:p>
          <a:p>
            <a:pPr algn="ctr">
              <a:lnSpc>
                <a:spcPts val="11186"/>
              </a:lnSpc>
            </a:pPr>
            <a:r>
              <a:rPr lang="en-US" sz="7990">
                <a:solidFill>
                  <a:srgbClr val="305049"/>
                </a:solidFill>
                <a:latin typeface="Open Sans Light"/>
              </a:rPr>
              <a:t>quality control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8278056"/>
            <a:ext cx="377726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EFD1A9"/>
                </a:solidFill>
                <a:latin typeface="Open Sans"/>
              </a:rPr>
              <a:t>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291</Words>
  <Application>Microsoft Office PowerPoint</Application>
  <PresentationFormat>Custom</PresentationFormat>
  <Paragraphs>65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Open Sans</vt:lpstr>
      <vt:lpstr>Abhaya Libre Regular Bold</vt:lpstr>
      <vt:lpstr>Arimo</vt:lpstr>
      <vt:lpstr>Muli Regular</vt:lpstr>
      <vt:lpstr>Arial</vt:lpstr>
      <vt:lpstr>Muli Black</vt:lpstr>
      <vt:lpstr>Muli Bold</vt:lpstr>
      <vt:lpstr>Open Sans Light</vt:lpstr>
      <vt:lpstr>Calibri</vt:lpstr>
      <vt:lpstr>Muli Black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TaskWhiz</dc:title>
  <cp:lastModifiedBy>Maher Fattouh</cp:lastModifiedBy>
  <cp:revision>3</cp:revision>
  <dcterms:created xsi:type="dcterms:W3CDTF">2006-08-16T00:00:00Z</dcterms:created>
  <dcterms:modified xsi:type="dcterms:W3CDTF">2022-04-09T07:58:47Z</dcterms:modified>
  <dc:identifier>DAE7oOoFCE0</dc:identifier>
</cp:coreProperties>
</file>