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3891" autoAdjust="0"/>
  </p:normalViewPr>
  <p:slideViewPr>
    <p:cSldViewPr snapToGrid="0">
      <p:cViewPr>
        <p:scale>
          <a:sx n="76" d="100"/>
          <a:sy n="76" d="100"/>
        </p:scale>
        <p:origin x="-36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1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964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02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71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6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6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9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50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42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941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6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14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90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B070FDC-B00D-424E-A280-FBABFD1056C9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807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  <p:sldLayoutId id="2147483980" r:id="rId13"/>
    <p:sldLayoutId id="2147483981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itationgenerator.com/blog/citation-mistake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A5EC7F-DF5E-4E5C-9FBE-1E90440302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249" y="-1960293"/>
            <a:ext cx="10782300" cy="335280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Libyan International Medical University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="" xmlns:a16="http://schemas.microsoft.com/office/drawing/2014/main" id="{74C8C2C0-BB17-43C6-AC0F-1F90D544D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0" y="5354419"/>
            <a:ext cx="10572000" cy="1082246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Presented by : </a:t>
            </a:r>
            <a:r>
              <a:rPr lang="en-US" dirty="0" err="1" smtClean="0">
                <a:solidFill>
                  <a:schemeClr val="bg1"/>
                </a:solidFill>
              </a:rPr>
              <a:t>Joumanah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Elmahgoub</a:t>
            </a:r>
          </a:p>
          <a:p>
            <a:r>
              <a:rPr lang="en-US" dirty="0">
                <a:solidFill>
                  <a:schemeClr val="bg1"/>
                </a:solidFill>
              </a:rPr>
              <a:t>ID : 3172</a:t>
            </a:r>
          </a:p>
          <a:p>
            <a:r>
              <a:rPr lang="en-US" dirty="0">
                <a:solidFill>
                  <a:schemeClr val="bg1"/>
                </a:solidFill>
              </a:rPr>
              <a:t>EMAIL : Joumanah_3172@limu.edu.ly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514A688-1F26-4D19-9CDF-DF096F42D29C}"/>
              </a:ext>
            </a:extLst>
          </p:cNvPr>
          <p:cNvSpPr txBox="1"/>
          <p:nvPr/>
        </p:nvSpPr>
        <p:spPr>
          <a:xfrm flipH="1">
            <a:off x="1717040" y="1392507"/>
            <a:ext cx="8389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FACULTY OF  BUSINESS ADMINISTRATION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2E964153-CC07-43C8-8D12-94AE2B53F06D}"/>
              </a:ext>
            </a:extLst>
          </p:cNvPr>
          <p:cNvSpPr txBox="1"/>
          <p:nvPr/>
        </p:nvSpPr>
        <p:spPr>
          <a:xfrm>
            <a:off x="3985520" y="2794566"/>
            <a:ext cx="6495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Research Methods 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BFFEE719-E2E9-4830-88CC-507F3FA9D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49" y="421335"/>
            <a:ext cx="1371282" cy="13712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B9695C6E-19D2-428C-82E5-9BACF028D6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897" y="421335"/>
            <a:ext cx="1371282" cy="137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821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CC9F95-153D-45F0-BE3C-316FDCE0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CONCLUSION: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C16035-2011-4FBA-923E-BFD90DB10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82" y="1859032"/>
            <a:ext cx="10554574" cy="3636511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>
                <a:solidFill>
                  <a:schemeClr val="bg1"/>
                </a:solidFill>
              </a:rPr>
              <a:t>An APA reference page is where you find all the references for the in-text citations included in your research. It provides the who, when, what, and where information for each different resource you used.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97CC5D8-E30D-4C9D-8471-D5F3FA1CCA3C}"/>
              </a:ext>
            </a:extLst>
          </p:cNvPr>
          <p:cNvSpPr txBox="1"/>
          <p:nvPr/>
        </p:nvSpPr>
        <p:spPr>
          <a:xfrm>
            <a:off x="11460480" y="593344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837075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0301" y="1320414"/>
            <a:ext cx="10554574" cy="3636511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‏</a:t>
            </a:r>
            <a:r>
              <a:rPr lang="en-US" sz="2800" b="1" dirty="0">
                <a:solidFill>
                  <a:schemeClr val="bg1"/>
                </a:solidFill>
              </a:rPr>
              <a:t>In order to get the references correctly you must apply the correct </a:t>
            </a:r>
            <a:r>
              <a:rPr lang="en-US" sz="2800" b="1" dirty="0" smtClean="0">
                <a:solidFill>
                  <a:schemeClr val="bg1"/>
                </a:solidFill>
              </a:rPr>
              <a:t>APA </a:t>
            </a:r>
            <a:r>
              <a:rPr lang="en-US" sz="2800" b="1" dirty="0">
                <a:solidFill>
                  <a:schemeClr val="bg1"/>
                </a:solidFill>
              </a:rPr>
              <a:t>format and avoid referencing </a:t>
            </a:r>
            <a:r>
              <a:rPr lang="en-US" sz="2800" b="1" dirty="0" smtClean="0">
                <a:solidFill>
                  <a:schemeClr val="bg1"/>
                </a:solidFill>
              </a:rPr>
              <a:t>mistakes.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1528840" y="617855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230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DEFCF0-290E-4017-B30D-1E723C3E2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REFERENCE: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B87E5BE2-D3DA-4FB0-BF57-AFA82972C6C9}"/>
              </a:ext>
            </a:extLst>
          </p:cNvPr>
          <p:cNvSpPr txBox="1"/>
          <p:nvPr/>
        </p:nvSpPr>
        <p:spPr>
          <a:xfrm>
            <a:off x="11287760" y="5858798"/>
            <a:ext cx="589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733186" y="1896610"/>
            <a:ext cx="10554574" cy="3636511"/>
          </a:xfrm>
        </p:spPr>
        <p:txBody>
          <a:bodyPr>
            <a:normAutofit/>
          </a:bodyPr>
          <a:lstStyle/>
          <a:p>
            <a:pPr algn="just"/>
            <a:r>
              <a:rPr lang="en-US" sz="2400" b="1" dirty="0">
                <a:solidFill>
                  <a:schemeClr val="bg1"/>
                </a:solidFill>
              </a:rPr>
              <a:t>k4ofkal3. (</a:t>
            </a:r>
            <a:r>
              <a:rPr lang="en-US" sz="2400" b="1" dirty="0" err="1">
                <a:solidFill>
                  <a:schemeClr val="bg1"/>
                </a:solidFill>
              </a:rPr>
              <a:t>n.d.</a:t>
            </a:r>
            <a:r>
              <a:rPr lang="en-US" sz="2400" b="1" dirty="0">
                <a:solidFill>
                  <a:schemeClr val="bg1"/>
                </a:solidFill>
              </a:rPr>
              <a:t>). </a:t>
            </a:r>
            <a:r>
              <a:rPr lang="en-US" sz="2400" b="1" dirty="0" err="1">
                <a:solidFill>
                  <a:schemeClr val="bg1"/>
                </a:solidFill>
              </a:rPr>
              <a:t>Citationgenerator</a:t>
            </a:r>
            <a:r>
              <a:rPr lang="en-US" sz="2400" b="1" dirty="0">
                <a:solidFill>
                  <a:schemeClr val="bg1"/>
                </a:solidFill>
              </a:rPr>
              <a:t>. The blog. Retrieved May 7, 2022, from </a:t>
            </a:r>
            <a:r>
              <a:rPr lang="en-US" sz="2400" b="1" dirty="0">
                <a:solidFill>
                  <a:schemeClr val="bg1"/>
                </a:solidFill>
                <a:hlinkClick r:id="rId2"/>
              </a:rPr>
              <a:t>https://www.citationgenerator.com/blog/citation-mistakes</a:t>
            </a:r>
            <a:r>
              <a:rPr lang="en-US" sz="2400" b="1" dirty="0" smtClean="0">
                <a:solidFill>
                  <a:schemeClr val="bg1"/>
                </a:solidFill>
                <a:hlinkClick r:id="rId2"/>
              </a:rPr>
              <a:t>/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451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FB1527D-7D73-43BC-9106-94DA61AFE5F1}"/>
              </a:ext>
            </a:extLst>
          </p:cNvPr>
          <p:cNvSpPr txBox="1"/>
          <p:nvPr/>
        </p:nvSpPr>
        <p:spPr>
          <a:xfrm>
            <a:off x="1150705" y="3429000"/>
            <a:ext cx="55685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THANK YOU</a:t>
            </a:r>
          </a:p>
        </p:txBody>
      </p:sp>
      <p:sp>
        <p:nvSpPr>
          <p:cNvPr id="5" name="Heart 4">
            <a:extLst>
              <a:ext uri="{FF2B5EF4-FFF2-40B4-BE49-F238E27FC236}">
                <a16:creationId xmlns="" xmlns:a16="http://schemas.microsoft.com/office/drawing/2014/main" id="{63D7E943-8C71-4571-BA80-3905C3757AD2}"/>
              </a:ext>
            </a:extLst>
          </p:cNvPr>
          <p:cNvSpPr/>
          <p:nvPr/>
        </p:nvSpPr>
        <p:spPr>
          <a:xfrm>
            <a:off x="5551469" y="3681805"/>
            <a:ext cx="544531" cy="534257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art 6">
            <a:extLst>
              <a:ext uri="{FF2B5EF4-FFF2-40B4-BE49-F238E27FC236}">
                <a16:creationId xmlns="" xmlns:a16="http://schemas.microsoft.com/office/drawing/2014/main" id="{2445DC56-95E4-4EEE-A57E-EC6BE67B8B1C}"/>
              </a:ext>
            </a:extLst>
          </p:cNvPr>
          <p:cNvSpPr/>
          <p:nvPr/>
        </p:nvSpPr>
        <p:spPr>
          <a:xfrm>
            <a:off x="606174" y="3681805"/>
            <a:ext cx="544531" cy="534257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7CCA723-B56B-4915-AD95-03445F4B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CONTENTS: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2CD49C8-2168-4971-A5D4-B9E82E4F6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628" y="2178122"/>
            <a:ext cx="10982370" cy="34020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1.Introduction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2. referencing </a:t>
            </a:r>
            <a:r>
              <a:rPr lang="en-US" sz="2800" dirty="0" smtClean="0">
                <a:solidFill>
                  <a:schemeClr val="bg1"/>
                </a:solidFill>
              </a:rPr>
              <a:t>mistakes</a:t>
            </a: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3.the </a:t>
            </a:r>
            <a:r>
              <a:rPr lang="en-US" sz="2800" dirty="0">
                <a:solidFill>
                  <a:schemeClr val="bg1"/>
                </a:solidFill>
              </a:rPr>
              <a:t>APA format </a:t>
            </a:r>
            <a:r>
              <a:rPr lang="en-US" sz="2800" dirty="0" smtClean="0">
                <a:solidFill>
                  <a:schemeClr val="bg1"/>
                </a:solidFill>
              </a:rPr>
              <a:t>guidelines</a:t>
            </a: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4</a:t>
            </a:r>
            <a:r>
              <a:rPr lang="en-US" sz="2800" dirty="0" smtClean="0">
                <a:solidFill>
                  <a:schemeClr val="bg1"/>
                </a:solidFill>
              </a:rPr>
              <a:t>.Conclusion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5. Reflection</a:t>
            </a: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6</a:t>
            </a:r>
            <a:r>
              <a:rPr lang="en-US" sz="2800" dirty="0" smtClean="0">
                <a:solidFill>
                  <a:schemeClr val="bg1"/>
                </a:solidFill>
              </a:rPr>
              <a:t>.Reference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9A87A66-4B4D-430F-8276-3EF5DBB9BF0B}"/>
              </a:ext>
            </a:extLst>
          </p:cNvPr>
          <p:cNvSpPr txBox="1"/>
          <p:nvPr/>
        </p:nvSpPr>
        <p:spPr>
          <a:xfrm>
            <a:off x="11666196" y="6320031"/>
            <a:ext cx="198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633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92A2171-19AE-4C27-8C22-A9BC3A912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E2A3C73-B408-40E7-9F32-611FC9298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664" y="2232561"/>
            <a:ext cx="10554574" cy="3636511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>
                <a:solidFill>
                  <a:schemeClr val="bg1"/>
                </a:solidFill>
              </a:rPr>
              <a:t>When working with APA there are two things to keep in mind: in-text citations and the reference page. In-text citations will use the author's name and the date within your research paper.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FB20695-0484-4B02-91E1-4EC0B2D18422}"/>
              </a:ext>
            </a:extLst>
          </p:cNvPr>
          <p:cNvSpPr txBox="1"/>
          <p:nvPr/>
        </p:nvSpPr>
        <p:spPr>
          <a:xfrm>
            <a:off x="11636943" y="6256421"/>
            <a:ext cx="356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18018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E42D327-B8F4-47D6-A56C-55613F250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95859"/>
            <a:ext cx="10554574" cy="3636511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Top 4 Referencing Mistakes:</a:t>
            </a:r>
            <a:endParaRPr lang="en-US" sz="4000" b="1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1BFBD71-4238-418E-8859-340D7727FB6F}"/>
              </a:ext>
            </a:extLst>
          </p:cNvPr>
          <p:cNvSpPr txBox="1"/>
          <p:nvPr/>
        </p:nvSpPr>
        <p:spPr>
          <a:xfrm>
            <a:off x="11538551" y="616551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="" xmlns:a16="http://schemas.microsoft.com/office/drawing/2014/main" id="{CF221E2D-4BF4-4979-8DE2-63CA424A1103}"/>
              </a:ext>
            </a:extLst>
          </p:cNvPr>
          <p:cNvSpPr/>
          <p:nvPr/>
        </p:nvSpPr>
        <p:spPr>
          <a:xfrm>
            <a:off x="8599470" y="5198724"/>
            <a:ext cx="1654139" cy="852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6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CE153DB-6ECA-4A96-AFD3-7A4256967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7390" y="712823"/>
            <a:ext cx="10571998" cy="9704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5D4F9CF-00A4-4441-9514-A2E1212FB54E}"/>
              </a:ext>
            </a:extLst>
          </p:cNvPr>
          <p:cNvSpPr txBox="1"/>
          <p:nvPr/>
        </p:nvSpPr>
        <p:spPr>
          <a:xfrm>
            <a:off x="11589388" y="614517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BE5929B-0892-48AF-90FC-3A814562F8BB}"/>
              </a:ext>
            </a:extLst>
          </p:cNvPr>
          <p:cNvSpPr txBox="1"/>
          <p:nvPr/>
        </p:nvSpPr>
        <p:spPr>
          <a:xfrm>
            <a:off x="385670" y="696976"/>
            <a:ext cx="108000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4000" b="1" dirty="0"/>
              <a:t>1. ‏Missing References or </a:t>
            </a:r>
            <a:r>
              <a:rPr lang="en-US" sz="4000" b="1" dirty="0" smtClean="0"/>
              <a:t>Citations</a:t>
            </a:r>
            <a:r>
              <a:rPr lang="en-US" sz="4000" b="1" dirty="0"/>
              <a:t>:</a:t>
            </a:r>
            <a:endParaRPr lang="en-US" sz="4000" b="1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="" xmlns:a16="http://schemas.microsoft.com/office/drawing/2014/main" id="{61CB2126-50D6-416F-8599-8EE94CAB1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670" y="2549318"/>
            <a:ext cx="10554574" cy="12001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endParaRPr lang="en-US" sz="2800" b="1" dirty="0">
              <a:solidFill>
                <a:schemeClr val="bg1"/>
              </a:solidFill>
            </a:endParaRPr>
          </a:p>
          <a:p>
            <a:pPr algn="just"/>
            <a:r>
              <a:rPr lang="en-US" sz="2800" b="1" dirty="0">
                <a:solidFill>
                  <a:schemeClr val="bg1"/>
                </a:solidFill>
              </a:rPr>
              <a:t>‏One of the most common citation mistakes is missing references or citations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279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83CCE6E-9A86-4F0F-AADC-2F4757601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2. Citations in Alphabetical </a:t>
            </a:r>
            <a:r>
              <a:rPr lang="en-US" dirty="0" smtClean="0">
                <a:solidFill>
                  <a:schemeClr val="tx1"/>
                </a:solidFill>
              </a:rPr>
              <a:t>Order: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08013BB-4282-4036-A5DE-65FD29EAB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983" y="1402915"/>
            <a:ext cx="10554574" cy="278992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b="1" dirty="0">
              <a:solidFill>
                <a:schemeClr val="bg1"/>
              </a:solidFill>
            </a:endParaRPr>
          </a:p>
          <a:p>
            <a:endParaRPr lang="en-US" sz="2800" b="1" dirty="0">
              <a:solidFill>
                <a:schemeClr val="bg1"/>
              </a:solidFill>
            </a:endParaRPr>
          </a:p>
          <a:p>
            <a:pPr algn="just"/>
            <a:r>
              <a:rPr lang="en-US" sz="2800" b="1" dirty="0">
                <a:solidFill>
                  <a:schemeClr val="bg1"/>
                </a:solidFill>
              </a:rPr>
              <a:t>‏Every style asks you to put your citations in alphabetical order by the first element of the </a:t>
            </a:r>
            <a:r>
              <a:rPr lang="en-US" sz="2800" b="1" dirty="0" smtClean="0">
                <a:solidFill>
                  <a:schemeClr val="bg1"/>
                </a:solidFill>
              </a:rPr>
              <a:t>‏</a:t>
            </a:r>
            <a:r>
              <a:rPr lang="en-US" sz="2800" b="1" dirty="0">
                <a:solidFill>
                  <a:schemeClr val="bg1"/>
                </a:solidFill>
              </a:rPr>
              <a:t>citation.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1718726-7290-458A-9A45-3C222E2F960A}"/>
              </a:ext>
            </a:extLst>
          </p:cNvPr>
          <p:cNvSpPr txBox="1"/>
          <p:nvPr/>
        </p:nvSpPr>
        <p:spPr>
          <a:xfrm>
            <a:off x="11592560" y="601472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52855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CB909D0-A325-47AE-8585-ED6B5A9C4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86" y="607443"/>
            <a:ext cx="10571998" cy="97045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3. Missing Page </a:t>
            </a:r>
            <a:r>
              <a:rPr lang="en-US" dirty="0" smtClean="0">
                <a:solidFill>
                  <a:schemeClr val="tx1"/>
                </a:solidFill>
              </a:rPr>
              <a:t>Numbers: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038E30E-60C7-41E1-9B60-9074100FDA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78" y="1653435"/>
            <a:ext cx="10554574" cy="291518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2800" b="1" dirty="0">
              <a:solidFill>
                <a:schemeClr val="bg1"/>
              </a:solidFill>
            </a:endParaRPr>
          </a:p>
          <a:p>
            <a:pPr algn="just"/>
            <a:r>
              <a:rPr lang="en-US" sz="2800" b="1" dirty="0">
                <a:solidFill>
                  <a:schemeClr val="bg1"/>
                </a:solidFill>
              </a:rPr>
              <a:t>‏in a book with thousands of pages, giving a page number can help a reader out., and The probability that someone will search for this information is small  but it’s still important.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F29F874-EDB1-4317-B4C0-DC3967182BFB}"/>
              </a:ext>
            </a:extLst>
          </p:cNvPr>
          <p:cNvSpPr txBox="1"/>
          <p:nvPr/>
        </p:nvSpPr>
        <p:spPr>
          <a:xfrm>
            <a:off x="11689080" y="6236454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38396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6C11EE-E9EA-4EF9-88D9-F08EBB2DF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4. Bad </a:t>
            </a:r>
            <a:r>
              <a:rPr lang="en-US" dirty="0" smtClean="0">
                <a:solidFill>
                  <a:schemeClr val="tx1"/>
                </a:solidFill>
              </a:rPr>
              <a:t>Resources: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28764BB-04D9-4910-8504-C096C917BF79}"/>
              </a:ext>
            </a:extLst>
          </p:cNvPr>
          <p:cNvSpPr txBox="1"/>
          <p:nvPr/>
        </p:nvSpPr>
        <p:spPr>
          <a:xfrm>
            <a:off x="11562080" y="5943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="" xmlns:a16="http://schemas.microsoft.com/office/drawing/2014/main" id="{D08382C1-E015-4A4C-9EA8-2E0431B35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715" y="1215024"/>
            <a:ext cx="10571998" cy="195406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en-US" sz="2800" b="1" dirty="0">
              <a:solidFill>
                <a:schemeClr val="bg1"/>
              </a:solidFill>
            </a:endParaRPr>
          </a:p>
          <a:p>
            <a:pPr algn="just"/>
            <a:endParaRPr lang="en-US" sz="2800" b="1" dirty="0">
              <a:solidFill>
                <a:schemeClr val="bg1"/>
              </a:solidFill>
            </a:endParaRPr>
          </a:p>
          <a:p>
            <a:pPr algn="just"/>
            <a:r>
              <a:rPr lang="en-US" sz="2800" b="1" dirty="0">
                <a:solidFill>
                  <a:schemeClr val="bg1"/>
                </a:solidFill>
              </a:rPr>
              <a:t>‏. For example, Wikipedia is a good place to start </a:t>
            </a:r>
            <a:r>
              <a:rPr lang="en-US" sz="2800" b="1" dirty="0" smtClean="0">
                <a:solidFill>
                  <a:schemeClr val="bg1"/>
                </a:solidFill>
              </a:rPr>
              <a:t>‏</a:t>
            </a:r>
            <a:r>
              <a:rPr lang="en-US" sz="2800" b="1" dirty="0">
                <a:solidFill>
                  <a:schemeClr val="bg1"/>
                </a:solidFill>
              </a:rPr>
              <a:t>your research ,but it’s  </a:t>
            </a:r>
            <a:r>
              <a:rPr lang="en-US" sz="2800" b="1" dirty="0" smtClean="0">
                <a:solidFill>
                  <a:schemeClr val="bg1"/>
                </a:solidFill>
              </a:rPr>
              <a:t>Untrusted.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79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28660A-8E0C-44A5-9105-6F069C101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APA format guidelines: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1D3EA95-7536-4B5A-8911-AFD49B041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  </a:t>
            </a:r>
            <a:r>
              <a:rPr lang="en-US" sz="2800" b="1" dirty="0">
                <a:solidFill>
                  <a:schemeClr val="bg1"/>
                </a:solidFill>
              </a:rPr>
              <a:t>Set page margins to 1 inch on all sides.</a:t>
            </a:r>
          </a:p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  </a:t>
            </a:r>
            <a:r>
              <a:rPr lang="en-US" sz="2800" b="1" dirty="0">
                <a:solidFill>
                  <a:schemeClr val="bg1"/>
                </a:solidFill>
              </a:rPr>
              <a:t>Double-space all text, including headings.</a:t>
            </a:r>
          </a:p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</a:rPr>
              <a:t>Indent the first line of every paragraph 0.5 inches.</a:t>
            </a:r>
          </a:p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</a:rPr>
              <a:t>Use an accessible font (e.g., Times New Roman 12pt., Arial 11pt., or Georgia 11pt.).</a:t>
            </a:r>
          </a:p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</a:rPr>
              <a:t>Include a page number on every page.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A6B7A80-4162-4C34-864E-25897237A69D}"/>
              </a:ext>
            </a:extLst>
          </p:cNvPr>
          <p:cNvSpPr txBox="1"/>
          <p:nvPr/>
        </p:nvSpPr>
        <p:spPr>
          <a:xfrm>
            <a:off x="11493758" y="5962134"/>
            <a:ext cx="373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58962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Quotable" id="{39EC5628-30ED-4578-ACD8-9820EDB8E15A}" vid="{ACECE1E4-636E-48DB-87ED-4A76DC93378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316</TotalTime>
  <Words>358</Words>
  <Application>Microsoft Office PowerPoint</Application>
  <PresentationFormat>مخصص</PresentationFormat>
  <Paragraphs>55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Quotable</vt:lpstr>
      <vt:lpstr>Libyan International Medical University</vt:lpstr>
      <vt:lpstr>CONTENTS:</vt:lpstr>
      <vt:lpstr>INTRODUCTION:</vt:lpstr>
      <vt:lpstr>عرض تقديمي في PowerPoint</vt:lpstr>
      <vt:lpstr> </vt:lpstr>
      <vt:lpstr>2. Citations in Alphabetical Order:</vt:lpstr>
      <vt:lpstr>3. Missing Page Numbers:</vt:lpstr>
      <vt:lpstr>4. Bad Resources:</vt:lpstr>
      <vt:lpstr>The APA format guidelines:</vt:lpstr>
      <vt:lpstr>CONCLUSION:</vt:lpstr>
      <vt:lpstr>REFLECTION:</vt:lpstr>
      <vt:lpstr>REFERENCE: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arwa elmahgoub</dc:creator>
  <cp:lastModifiedBy>online</cp:lastModifiedBy>
  <cp:revision>32</cp:revision>
  <dcterms:created xsi:type="dcterms:W3CDTF">2021-11-16T20:16:17Z</dcterms:created>
  <dcterms:modified xsi:type="dcterms:W3CDTF">2022-05-08T07:55:31Z</dcterms:modified>
</cp:coreProperties>
</file>