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8" autoAdjust="0"/>
    <p:restoredTop sz="94660"/>
  </p:normalViewPr>
  <p:slideViewPr>
    <p:cSldViewPr snapToGrid="0">
      <p:cViewPr varScale="1">
        <p:scale>
          <a:sx n="42" d="100"/>
          <a:sy n="42" d="100"/>
        </p:scale>
        <p:origin x="54"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348212-DC82-48FC-9EC9-3410E2419428}" type="datetimeFigureOut">
              <a:rPr lang="en-US" smtClean="0"/>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2193561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48212-DC82-48FC-9EC9-3410E2419428}" type="datetimeFigureOut">
              <a:rPr lang="en-US" smtClean="0"/>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1254237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48212-DC82-48FC-9EC9-3410E2419428}" type="datetimeFigureOut">
              <a:rPr lang="en-US" smtClean="0"/>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2234271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48212-DC82-48FC-9EC9-3410E2419428}" type="datetimeFigureOut">
              <a:rPr lang="en-US" smtClean="0"/>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3323639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348212-DC82-48FC-9EC9-3410E2419428}" type="datetimeFigureOut">
              <a:rPr lang="en-US" smtClean="0"/>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110587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348212-DC82-48FC-9EC9-3410E2419428}" type="datetimeFigureOut">
              <a:rPr lang="en-US" smtClean="0"/>
              <a:t>9/8/2020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615029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348212-DC82-48FC-9EC9-3410E2419428}" type="datetimeFigureOut">
              <a:rPr lang="en-US" smtClean="0"/>
              <a:t>9/8/2020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2559250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348212-DC82-48FC-9EC9-3410E2419428}" type="datetimeFigureOut">
              <a:rPr lang="en-US" smtClean="0"/>
              <a:t>9/8/2020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357075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348212-DC82-48FC-9EC9-3410E2419428}" type="datetimeFigureOut">
              <a:rPr lang="en-US" smtClean="0"/>
              <a:t>9/8/2020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3630265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348212-DC82-48FC-9EC9-3410E2419428}" type="datetimeFigureOut">
              <a:rPr lang="en-US" smtClean="0"/>
              <a:t>9/8/2020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352997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348212-DC82-48FC-9EC9-3410E2419428}" type="datetimeFigureOut">
              <a:rPr lang="en-US" smtClean="0"/>
              <a:t>9/8/2020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E1591B-77C5-4A4B-936B-83773D536FA1}" type="slidenum">
              <a:rPr lang="en-US" smtClean="0"/>
              <a:t>‹#›</a:t>
            </a:fld>
            <a:endParaRPr lang="en-US"/>
          </a:p>
        </p:txBody>
      </p:sp>
    </p:spTree>
    <p:extLst>
      <p:ext uri="{BB962C8B-B14F-4D97-AF65-F5344CB8AC3E}">
        <p14:creationId xmlns:p14="http://schemas.microsoft.com/office/powerpoint/2010/main" val="1869288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348212-DC82-48FC-9EC9-3410E2419428}" type="datetimeFigureOut">
              <a:rPr lang="en-US" smtClean="0"/>
              <a:t>9/8/2020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E1591B-77C5-4A4B-936B-83773D536FA1}" type="slidenum">
              <a:rPr lang="en-US" smtClean="0"/>
              <a:t>‹#›</a:t>
            </a:fld>
            <a:endParaRPr lang="en-US"/>
          </a:p>
        </p:txBody>
      </p:sp>
    </p:spTree>
    <p:extLst>
      <p:ext uri="{BB962C8B-B14F-4D97-AF65-F5344CB8AC3E}">
        <p14:creationId xmlns:p14="http://schemas.microsoft.com/office/powerpoint/2010/main" val="439427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LY" b="1" dirty="0" smtClean="0"/>
              <a:t>الأغاليط</a:t>
            </a:r>
            <a:endParaRPr lang="en-US" b="1"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494507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 y="1849722"/>
            <a:ext cx="10904220" cy="3883114"/>
          </a:xfrm>
          <a:prstGeom prst="rect">
            <a:avLst/>
          </a:prstGeom>
        </p:spPr>
        <p:txBody>
          <a:bodyPr wrap="square">
            <a:spAutoFit/>
          </a:bodyPr>
          <a:lstStyle/>
          <a:p>
            <a:pPr marL="17145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استدرار العواطف</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(Appeal to emotions)</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تحاول هذه الأغلوطة استغلال النزوع البشري نحو تغليب العاطفة عبر محاولة إثارة مشاعر المتلقي لكسب موافقته على زعم بعينه. ومثل هذا أن يحاول المحامي استدرار عاطفة القاضي أو هيئة المحلفين لتخفيف العقوبة التي يتوقع صدورها بحق موكله. الحال أنه حين يقوم بذلك، إنما يقوم بمهمته، محاولة تبرئة موكله، وقد ينجح فعلا في إنجازها، لكن ذلك لا يؤثر فيما إذا كان موكله جديرا بالحكم الذي كان يفترض أن يصدر في حقه. أيضا، فإن الطالب الذي رسب في إحدى المواد ويحاول استدرار عطف مدرسه كي يعدل درجته، قد ينجح في مسعاه، لكن ذلك لا يعني بحال أنه جدير بالنجاح.</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729555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3020" y="1502062"/>
            <a:ext cx="9829800" cy="536877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الاحتكام إلى السلطة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 (Appeal to Authority)</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لا مناص من أن نعوّل على آراء الخبراء، والسلطة أحد أهم مصادر المعرفة. غير أننا في حاجة، قبل الركون إلى أي سلطة، إلى التأكد من الحاجة أصلا إلى الركون إليها، كما يلزمنا أن نتأكد من أنها سلطة حقيقية في المسألة قيد النقاش. وتقع أغلوطة الاحتكام إلى السلطة عندما يُلجأ إلى أطراف ليس لها سلطان حقيقي في المسألة المطروحة. وهكذا ينطوي اللجوء، في حجة تخص الأخلاق، إلى آراء أينشتاين، السلطة الشامخة في الفيزياء، على أغلوطة.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وتظهر النماذج الأكثر وضوحاً لصنوف اللجوء إلى السلطة التي لا تكون في محلها في الإعلانات. فنحن نُحضّ على أن نقود سيارة من ماركة بعينها لأن لاعب غولف، أو لاعب تنس يؤكد تفوقها؛ كما نُحضّ على أن تناول نوع بعينه من المشروبات لأن نجماً سينمائياً، أو مدرب كرة قدم، عبّر عن تحمسه له.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91861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2960" y="2294267"/>
            <a:ext cx="11201400" cy="3422091"/>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الأغلوطة الشخصية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(Argumentum ad Hominem)</a:t>
            </a:r>
            <a:r>
              <a:rPr lang="en-US" sz="2800" dirty="0" smtClean="0">
                <a:effectLst/>
                <a:latin typeface="Simplified Arabic" panose="02020603050405020304" pitchFamily="18" charset="-78"/>
                <a:ea typeface="Calibri" panose="020F0502020204030204" pitchFamily="34" charset="0"/>
                <a:cs typeface="Arial" panose="020B0604020202020204" pitchFamily="34" charset="0"/>
              </a:rPr>
              <a:t>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يقع المناظر في الأغلوطة الشخصية حين يضمّن فيها مقدّمات شخصية لا علاقة لها بموضوع المناظرة، كما في قول "إن نظرية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نيتشه</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مجرد هراء، وهذا متوقع من شخص أنهى حياته في مصحة عقلية". والهجوم الشخصي وسيلة فعالة في تشتيت الانتباه، لأن الخصم سوف يشعر بأنه ملزم بالدفاع عن نفسه، ما يجعله يحيد عن مناقشة موضوع الجدل الأصلي [مثل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هسكلي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غير أن هذه الأغلوطة ترتكب حتى في حال الدفاع عن رأي تبيان حظوة صاحبه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بالتوقير [اعرفوا </a:t>
            </a:r>
            <a:r>
              <a:rPr lang="ar-LY" sz="2800" smtClean="0">
                <a:effectLst/>
                <a:latin typeface="Calibri" panose="020F0502020204030204" pitchFamily="34" charset="0"/>
                <a:ea typeface="Calibri" panose="020F0502020204030204" pitchFamily="34" charset="0"/>
                <a:cs typeface="Simplified Arabic" panose="02020603050405020304" pitchFamily="18" charset="-78"/>
              </a:rPr>
              <a:t>الرجال بالحق]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4007392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620" y="2294267"/>
            <a:ext cx="11201400" cy="296106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وحتى أنت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t>
            </a:r>
            <a:r>
              <a:rPr lang="en-US" sz="2800" dirty="0" err="1" smtClean="0">
                <a:effectLst/>
                <a:latin typeface="Calibri" panose="020F0502020204030204" pitchFamily="34" charset="0"/>
                <a:ea typeface="Calibri" panose="020F0502020204030204" pitchFamily="34" charset="0"/>
                <a:cs typeface="Simplified Arabic" panose="02020603050405020304" pitchFamily="18" charset="-78"/>
              </a:rPr>
              <a:t>Tu</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err="1" smtClean="0">
                <a:effectLst/>
                <a:latin typeface="Calibri" panose="020F0502020204030204" pitchFamily="34" charset="0"/>
                <a:ea typeface="Calibri" panose="020F0502020204030204" pitchFamily="34" charset="0"/>
                <a:cs typeface="Simplified Arabic" panose="02020603050405020304" pitchFamily="18" charset="-78"/>
              </a:rPr>
              <a:t>Quoque</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يقع المرء في هذه الأغلوطة حين يردّ على تهما بقول إن من يوجهها إليه متهم هو الآخر بها. حين نقول لمن يدين الظروف السياسية والاجتماعية في بلد ليس بلده، إن بلده هي نفسها في حاجة إلى إصلاح سياسي واجتماعي، فقد وقعنا في هذا الأغلوطة. وكذا الشأن حين ينصح طبيب، أثناء قيامه بتدخين سيجارة، مريضه بأن يتوقف عن التدخين، فيرد عليه المريض بقوله "وحتى أنت تدخّن!" [أغلوطة لا تنه].</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305691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0140" y="2146085"/>
            <a:ext cx="10492740" cy="3422091"/>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الذنب بالمعية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(Guilt by Association)</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محاولة تقويض فكرة، أو موقف، أو شخص، أو جماعة ما بالإشارة إلى ارتباط طرف مستهجن بها.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والمكارثية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مثل شهير على الوقوع في هذه الأغلوطة. وفي ستينيات القرن الفائت هاجم بعض معارضي الشيوعية في أميركيا تعزيز الحقوق المدنية تأسيسا على مناصرة الحزب الشيوعي الأميركي لها، حيث جودل بأن كل داعية للحقوق المدنية يناصر الشيوعية، وأن حقيقة أن مارتن لوثر يدعو إلى تعزيز هذه الحقوق إنما تثبت بذاتها بطلان دعواه. [استخدام مفردات جماهيرية]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835255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2980" y="2442448"/>
            <a:ext cx="10492740" cy="296106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أبيض-أسود</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(Black-White)</a:t>
            </a:r>
            <a:r>
              <a:rPr lang="en-US" sz="2800" dirty="0" smtClean="0">
                <a:effectLst/>
                <a:latin typeface="Simplified Arabic" panose="02020603050405020304" pitchFamily="18" charset="-78"/>
                <a:ea typeface="Calibri" panose="020F0502020204030204" pitchFamily="34" charset="0"/>
                <a:cs typeface="Arial" panose="020B0604020202020204" pitchFamily="34" charset="0"/>
              </a:rPr>
              <a:t>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تنجم هذه الأغلوطة عن الاعتقاد في وجود بديلين على الرغم من توفر بديل ثالث، وهي ناجمة عن الخلط بين التضاد والتناقض. ومن أمثلة أغلوطة أبيض-أسود قول من قال "الأفكار خطيرة؛ فهي فإما هادية سواء السبيل أو ضالة مضلة"، واستدلال من استدلّ بأنه "إذا كان الناس أخيارا، فلا حاجة لقوانين تردع الجريمة، وإذا كانوا أبرارا، لن تنجح القوانين في ردعهم؛ ولهذا فإنه لا جدوى منها أصلا" [مثل الملح].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893429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1540" y="1946607"/>
            <a:ext cx="10744200" cy="4446730"/>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الحل الكامل</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(The perfect solution)</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R="228600" algn="justLow" rtl="1">
              <a:lnSpc>
                <a:spcPct val="107000"/>
              </a:lnSpc>
              <a:spcAft>
                <a:spcPts val="800"/>
              </a:spcAft>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تجادل هذه الأغلوطة من كون حل مقترح ما يفشل في حل كل المشاكل، إلى كونه حلا غير مقبول. ومثلها أن يعرض شخص حلا لمشكلة الأكياس التي تملأ الشوارع، فيعترض أحدهم عليه متسائلا "وهل إذا قمنا بحل هذه المشكلة انتهت كل مشاكل البلاد؟"، أو بتعبير شعبي "يعني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جت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علي هذي!".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ومطلب الحلول المثالية مطلب خطير، لأنه يسفّه كل خطوة يحرزها المجتمع على درب تنميته والإصلاح من أحواله، ولو طبقنا مبدأ الحل المثالي، لما تسنى لنا إحراز أي تقدم مهما قلّ شأنه، لأن أي تقدم نحرزه إن هو إلا نتيجة لحل مشكلة بعينها، ما يجعله عاجزا عن حل كل المشاكل.</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909382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2980" y="2294267"/>
            <a:ext cx="10949940" cy="296106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المصادرة على المطلوب</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(Begging the Question)</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حجة نتيجتها مجرد إعادة صياغة لمقدّمتها، ومثلها عبارة تنسب إلى الفيلسوف الصيني وانغ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شو</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-جن يقول فيها "ليست هناك معرفة لا تطبق؛ لأن المعرفة التي لا تطبق ليست معرفة أصلا"؛ ومثلها الآخر قول من قال إن القضاة لا يعرفون كيفية تأهيل المجرمين، لأنه لا أحد يعرف ذلك. وينسب إلى القسيس جيسي جاكسون قوله "ليس في إمكان كل منا أن يكون شهيراً؛ لأنه ليس في إمكان كل منا أن يكون ذائع الصيت".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013203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4360" y="1986065"/>
            <a:ext cx="10309860" cy="3422091"/>
          </a:xfrm>
          <a:prstGeom prst="rect">
            <a:avLst/>
          </a:prstGeom>
        </p:spPr>
        <p:txBody>
          <a:bodyPr wrap="square">
            <a:spAutoFit/>
          </a:bodyPr>
          <a:lstStyle/>
          <a:p>
            <a:pPr marR="228600" algn="justLow" rtl="1">
              <a:lnSpc>
                <a:spcPct val="107000"/>
              </a:lnSpc>
              <a:spcAft>
                <a:spcPts val="800"/>
              </a:spcAft>
            </a:pPr>
            <a:r>
              <a:rPr lang="en-US" dirty="0" smtClean="0">
                <a:effectLst/>
                <a:latin typeface="Simplified Arabic" panose="02020603050405020304" pitchFamily="18" charset="-78"/>
                <a:ea typeface="Calibri" panose="020F0502020204030204" pitchFamily="34" charset="0"/>
                <a:cs typeface="Arial" panose="020B0604020202020204" pitchFamily="34" charset="0"/>
              </a:rPr>
              <a:t> </a:t>
            </a:r>
            <a:r>
              <a:rPr lang="ar-LY" sz="2800" b="1" dirty="0">
                <a:latin typeface="Simplified Arabic" panose="02020603050405020304" pitchFamily="18" charset="-78"/>
                <a:ea typeface="Calibri" panose="020F0502020204030204" pitchFamily="34" charset="0"/>
              </a:rPr>
              <a:t>التعميم الطائش</a:t>
            </a:r>
            <a:r>
              <a:rPr lang="ar-LY" sz="2800" dirty="0">
                <a:latin typeface="Simplified Arabic" panose="02020603050405020304" pitchFamily="18" charset="-78"/>
                <a:ea typeface="Calibri" panose="020F0502020204030204" pitchFamily="34" charset="0"/>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(Hasty Generalization)</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هذه هي أغلوطة التعميم المؤسس على عينات أصغر من أن تكون لديها فرصة وازنة في أن تكون ممثّلة. إذا كان مجتمع الدراسة متجانسا تماما، قد تكون العيّنة المكونة من فرد واحد كافية؛ ومثل هذا أن رشفة واحدة من كوب شاي تكفي لاختبار مدى حلاوة ما فيه، وقطرة دم واحدة من دم المريض تكفي لمعرفة فصيلته. أما إذا كان مجتمع الدراسة غير متجانس، كما هو الحال في الدراسات الاجتماعية والإنسانية، فيلزم أن تكون العيّنة كبيرة إلى حد يرجح أن تمثل تنوعها [القفزة الاستقرائية،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الأنانة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129715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380" y="1056701"/>
            <a:ext cx="10736580" cy="536877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السؤال المشحون</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(Loaded Question)</a:t>
            </a:r>
            <a:r>
              <a:rPr lang="en-US" sz="2800" dirty="0" smtClean="0">
                <a:effectLst/>
                <a:latin typeface="Simplified Arabic" panose="02020603050405020304" pitchFamily="18" charset="-78"/>
                <a:ea typeface="Calibri" panose="020F0502020204030204" pitchFamily="34" charset="0"/>
                <a:cs typeface="Arial" panose="020B0604020202020204" pitchFamily="34" charset="0"/>
              </a:rPr>
              <a:t>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سؤال مركب تفترض بنيته صدق زعم ما قد لا يكون صادقا، ومثله "هل توقفت عن ضرب زوجتك؟"،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و"هل</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مازلت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عضوا في جماعة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الأخوان</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المسلمين؟" ومن أمثلته الأخرى سؤال البائع "هل ستدفع نقدا أو باستخدام صك؟"، أو سؤاله "هل تريد شراء قطعة واحدة أم اثنتين؟". في الحالين، أيا كانت إجابتك، سوف تلزم نفسك بشيء قد لا ترغب في الالتزام به. وفي القائمة التالية المزيد من الأمثلة: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ويتضح خطر مثل هذه الأسئلة بوجه خاص في أسئلة الاستبيانات والمقابلات الشخصية، حيث تؤسس النتائج على معلومات قد لا يرغب المشتركون في الاستبيان في إقرارها، لكنهم وجدوا أنفسهم مرغمين على إقراراها بسبب صيغة أسئلته. والاستجابة المناسبة لمثل هذه الأسئلة هي رفض الإجابة، إلى أن تعاد صياغة السؤال وتعطى فرصة للمعني في إنكار ما يضمر السؤال الأصلي صدقه.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642827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 y="1581664"/>
            <a:ext cx="10713720" cy="4907754"/>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تعريف الأغلوطة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الأغلوطة استدلال معيب بسبب انتهاكه لقاعدة منطقية، أو لتعويله على اللبس، أو لمحاولته تشتيت الانتباه، أو خلطه بين المفاهيم. وتتميز الأغلوطة بكونها تنطلي عادة على متلقيها.</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ويمكن تشبيه الدراية بقواعد الاستدلال الصحيح بالحصول على خارطة طريق تبين للمرء الكيفية التي ينتقل بها من موضع إلى آخر. ولكن حتى أفضل الرحالة يضلون الطريق، ومن المفيد أن توضع علامات تبيّن الطرق الخاطئة والطرق التي لا تؤدي إلى أي مكان. وكما هو الحال في الطب، حيث يتعرف دارسه على أسماء الأمراض ويتعلم ربطها بأعراض بعينها، يتعرف دارس الأغاليط على أسمائها، بما يسهل عليه ربطها بما يعرض له من حالاتها العينية.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315659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83362"/>
            <a:ext cx="11384280" cy="5932393"/>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التعلل بالجهل</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(Appeal to Ignorance)</a:t>
            </a:r>
            <a:r>
              <a:rPr lang="en-US" sz="2800" dirty="0" smtClean="0">
                <a:effectLst/>
                <a:latin typeface="Simplified Arabic" panose="02020603050405020304" pitchFamily="18" charset="-78"/>
                <a:ea typeface="Calibri" panose="020F0502020204030204" pitchFamily="34" charset="0"/>
                <a:cs typeface="Arial" panose="020B0604020202020204" pitchFamily="34" charset="0"/>
              </a:rPr>
              <a:t>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تقوم هذه الأغلوطة على مبدأ خاطئ مؤداه أن عدم وجود دليل، دليل على عدم الوجود. ومثلها شهادة لجو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مكارثي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بأنه "لم تكن لديه معلومات ضد س باستثناء حكم الوكالة العامة بأنه لا شيء في ملفاته يدحض ارتباطاته بالشيوعيين". ويتضح فساد ذلك المبدأ من أن حقيقة أن أحدا لم يزعم أن الحقيبة التي وجدت في المطار حقيبته، لا تثبت أنها ليست ملكا لأحد.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لكن الركون أحيانا إلى عوز الشواهد التي تدل على قضية في الجدل ببطلانها مسلك وجيه. ومثل هذا أننا في حالة الأدوية الجديدة التي نجري عليها اختباراً لمعرفة أمانها، بدسها في وجبات طعام الفئران لفترات طويلة، لنا أن نعتبر عدم وجود أي مؤثر سام عليها دليلا على أن الدواء ليس ساماً بالنسبة للبشر.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وفي القانون نفترض البراءة وعبء الإثبات يقع على المدعي، فإذا فشل في عرض أدلة تدين المتهم، وجب الحكم ببراءته. أيضا فإنه من الوجيه أن أزعم أنه ليست هناك رحلة على الخطوط الجوية السويسرية إلى بنغازي تأسيسا على عدم وجود ما يدل على وجود هذه الرحلة.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643092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0" y="918724"/>
            <a:ext cx="10378440" cy="4446730"/>
          </a:xfrm>
          <a:prstGeom prst="rect">
            <a:avLst/>
          </a:prstGeom>
        </p:spPr>
        <p:txBody>
          <a:bodyPr wrap="square">
            <a:spAutoFit/>
          </a:bodyPr>
          <a:lstStyle/>
          <a:p>
            <a:pPr marL="17145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رجل القش</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(The Straw Man)</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هذه واحدة من أكثر الأغاليط شيوعا، وهي سائدة خصوصا في المناظرات السياسية والأخلاقية والدينية. وتتمثل هذه الأغلوطة في محاولة تشويه موقف الخصم على نحو يسهّل الهجوم عليه؛ ما يعني أن ما يتم الهجوم عليها وجهة نظر لا وجود حقيقيا لها.</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وهكذا يتغاضى البعض، حين يضعون جميع المنتمين إلى حزب أو تيار أو جماعة أو طائفة بعينها في سلة واحدة، عن الفروق الدقيقة والمهمة التي تميز بينهم؛ وهذا نوع آخر من الاختزال المعيب، لأنه ليس كل أنصار الإسلام السياسي إرهابيين، ولا كل أنصار العلمانية ملاحدة، ولا كل أنصار السلفية غلاة، ولا كل أنصار الليبرالية إباحيين، ولا كل أنصار الفيدرالية دعاة تقسيم [الحلقة الأضعف].</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130740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86018"/>
            <a:ext cx="11727180" cy="5829801"/>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أغلوطة الفولفو</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(Volvo Fallacy)</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سميت هذه الأغلوطة بهذا الاسم، بسبب حكاية واقعية تقول إن شخصا ما رغب في شراء سيارة فاتصل بجمعية حماية المستهلكين، وعرف منها أن الفولفو هي أفضل نوع سيارة يمكن أن تشترى بالمبلغ الذي خصصه لهذا الغرض. ووفق هذه المعلومات قرر شراء سيارة فولفو. وحين أخبر أحد أصدقائه بعزمه على شرائها، قال له: "لا بد أنك تمزح! لقد كانت لدى صهري سيارة فولفو. أولا، أصيب جهازها الإلكتروني بعطل، ما اضطره إلى تغييره، ثم أصيب ناقل الحركة بعطل، وفي النهاية اضطر إلى بيعها خردة قبل مرور ثلاثة أعوام"؛ فما كان من صاحبنا إلا أن عدل عن رأيه.</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وتقع أغلوطة الفولفو حين تجعلنا واقعة غير عادية أو قصة غريبة نبالغ في احتمال تكرار مثيلها. إننا نعتبر الموت دائما عقب حضور جنازة، على الرغم من أن تذكر موت شخص لا يرجح موت من يتذكر موته. كما أن الناس أكثر حرصا على التخفيف من سرعة قيادتهم لمركباتهم بعد رؤية حادث، وهم أشد تقوى عقب رجوعهم من أداء فريضة الحج، وإن كانت تقواهم عادة ما تضعف تدريجيا بمرور الوقت.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1485208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5780" y="1804002"/>
            <a:ext cx="9921240" cy="4344138"/>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التفسير بالتسمية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(Explanation by Naming)</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أغلوطة مؤسسة على الاعتقاد بأن تسمية الواقعة أو السلوك تكفل تفسيره. ومثل ذلك، بدلا من تحديد العوامل التي جعلت شخصا ما يطلق جماح غضبه على أصدقائه أو أخوته، كالمعاملة التي يلقاها من والديه، أو ضغوطات الحياة، نقول إن لديه "مزاج سيء" أو إنه "شخص عدائي". وفي تصور البعض أننا ما أن نقر أن شخصا ما أصابه مس من الجن، فقد نجحنا في تفسير تصرفاته الغريبة. وقد اعتُقد لقرون أن الأمراض سببها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ميازما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تنبعث من المواد العضوية العفنة، فاعتبرت المستنقعات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ميازمية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بوجه خاص، وكانت تُتجنب كلما أمكن ذلك. مرة أخرى، هذا مسلك لا يفسر شيئا، بل يقتصر على تسميته.</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478700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6280" y="1045679"/>
            <a:ext cx="10759440" cy="536877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المنحدر الزلق</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(Slippery Slope)</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نقع فيها حين نفترض أن خطوات مقترحة سوف تسبب سلسلة من الحوادث المستهجنة، على الرغم من وجود إجراءات تحول دون وقوع مثل هذه السلسلة من الحوادث، أي في حال الاستدلال بأنه على الرغم من أنه قد لا يكون هناك اعتراض على ممارسة ما في موقف ما، فإنها ما أن تُجاز حتى تطبق على حالات مشبوهة أخلاقيا. ومن أمثلتها أن نقول إنه إذا تورط المرء في فعل خاطئ ما، لن يتردد بعد ذلك في السطو، ثم لن يجد غضاضة في تعاطي الخمر، وربما حتى في ارتكاب جريمة قتل، ولذلك يجب تطبيق أشد العقوبات عليه.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وثمة من جادل بأن إقرار حظر بيع الخمور بسبب أضراره على صحة الناس، سوف يلزمنا بحظر بيع السكريات لأنها تسبب البدانة، وتسوس الأسنان، ومشاكل صحية أخرى، ومنع بيع الحليب والبيض والقشدة بحجة أن بها كميات كبيرة من الدهن الحيواني وتسبب الكولسترول في الدم، وتسهم في الإصابة بأمراض القلب.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7858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4820" y="2162683"/>
            <a:ext cx="10142220" cy="4344138"/>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أغلوطة التسرع في التغليط</a:t>
            </a: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ما أن يتسلح الناس بالقدرة على ملاحظة الحجج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الأغلوطية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حتى يصبحوا عرضة لاستخدامها بحرية ودون تمييز. ويقع التسرع في التغليط حين يكون المرء أكثر انشغالا بالكشف عن عيوب حجج الآخرين منه بالتفكير المدقق في الموضوع قيد النقاش، الأمر الذي يتعارض مع روح التفكير الناقد التي تلزمنا بالتعاطف مع مزاعم الخصوم وتأويلها في صالح وجاهتها. في حالات كثيرة، يطلق الناس مزاعم دون أن يقصدوا إقرار أي حكم مكين، أو قابل للتعميم بشكل كلي حول الواقع، كأن يقول شخص ما "إنه لا رجاء في الليبيين، وإنهم لن يستطيعوا بناء دولة". إنه يعّبر فحسب عن حالة الإحباط التي انتابته.</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92689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640" y="762290"/>
            <a:ext cx="11856720" cy="4766690"/>
          </a:xfrm>
          <a:prstGeom prst="rect">
            <a:avLst/>
          </a:prstGeom>
        </p:spPr>
        <p:txBody>
          <a:bodyPr wrap="square">
            <a:spAutoFit/>
          </a:bodyPr>
          <a:lstStyle/>
          <a:p>
            <a:pPr algn="just" rtl="1">
              <a:lnSpc>
                <a:spcPct val="107000"/>
              </a:lnSpc>
              <a:spcAft>
                <a:spcPts val="450"/>
              </a:spcAft>
            </a:pPr>
            <a:r>
              <a:rPr lang="ar-SA" sz="2800" dirty="0" smtClean="0">
                <a:solidFill>
                  <a:srgbClr val="1D2129"/>
                </a:solidFill>
                <a:latin typeface="Calibri" panose="020F0502020204030204" pitchFamily="34" charset="0"/>
                <a:ea typeface="Times New Roman" panose="02020603050405020304" pitchFamily="18" charset="0"/>
                <a:cs typeface="Simplified Arabic" panose="02020603050405020304" pitchFamily="18" charset="-78"/>
              </a:rPr>
              <a:t>الحق </a:t>
            </a:r>
            <a:r>
              <a:rPr lang="ar-SA" sz="2800" dirty="0">
                <a:solidFill>
                  <a:srgbClr val="1D2129"/>
                </a:solidFill>
                <a:latin typeface="Calibri" panose="020F0502020204030204" pitchFamily="34" charset="0"/>
                <a:ea typeface="Times New Roman" panose="02020603050405020304" pitchFamily="18" charset="0"/>
                <a:cs typeface="Simplified Arabic" panose="02020603050405020304" pitchFamily="18" charset="-78"/>
              </a:rPr>
              <a:t>مطلوب لذاته، وكل مطلوب لذاته فليس يعني طالبه غير وجوده، ووجود الحق صعب والطريق إليه وعر، والحقائق منغمسة في الشبهات، وحسن الظن بالعلماء في طباع جميع الناس، وما عُصم العلماء من الزلل، فلو كان ذلك كذلك لما اختلف العلماء في شيء من العلوم، ولا تفرقت آراؤهم في شيء من حقائق الأمور، والوجود بخلاف ذلك. فطالب الحق ليس هو الناظر في كتب المتقدمين، المسترسل مع طبعه في حسن الظن بهم، بل طالب الحق هو "المتهم" لظنه فيهم، المتوقف فيما يفهمه عنهم، المتبع الحجة والبرهان، لا قول القائل الذي هو إنسان، والواجب على الناظر في كتب العلوم، إذا كان غرضه معرفة الحقائق، أن يجعل نفسه خصما ً لكل ما ينظر فيه، ويجيل فكره في متنه وحواشيه، ويخصمه من جميع جهاته ونواحيه، ويتهم أيضا نفسه عند خصامه فلا يتحامل عليه، ولا يتسامح فيه، فإنه إذا سلك هذه الطريقة انكشفت له الحقائق، وظهر ما عساه وقع في كلام من تقدمه من تقصير</a:t>
            </a:r>
            <a:r>
              <a:rPr lang="ar-SA" sz="2800" dirty="0" smtClean="0">
                <a:solidFill>
                  <a:srgbClr val="1D2129"/>
                </a:solidFill>
                <a:latin typeface="Calibri" panose="020F0502020204030204" pitchFamily="34" charset="0"/>
                <a:ea typeface="Times New Roman" panose="02020603050405020304" pitchFamily="18" charset="0"/>
                <a:cs typeface="Simplified Arabic" panose="02020603050405020304" pitchFamily="18" charset="-78"/>
              </a:rPr>
              <a:t>.</a:t>
            </a:r>
            <a:endParaRPr lang="ar-LY" sz="2800" dirty="0" smtClean="0">
              <a:latin typeface="Calibri" panose="020F0502020204030204" pitchFamily="34" charset="0"/>
              <a:ea typeface="Times New Roman" panose="02020603050405020304" pitchFamily="18" charset="0"/>
              <a:cs typeface="Arial" panose="020B0604020202020204" pitchFamily="34" charset="0"/>
            </a:endParaRPr>
          </a:p>
          <a:p>
            <a:pPr algn="just" rtl="1">
              <a:lnSpc>
                <a:spcPct val="107000"/>
              </a:lnSpc>
              <a:spcAft>
                <a:spcPts val="450"/>
              </a:spcAft>
            </a:pPr>
            <a:r>
              <a:rPr lang="ar-LY" sz="2800" dirty="0" smtClean="0">
                <a:solidFill>
                  <a:srgbClr val="1D2129"/>
                </a:solidFill>
                <a:latin typeface="Calibri" panose="020F0502020204030204" pitchFamily="34" charset="0"/>
                <a:ea typeface="Times New Roman" panose="02020603050405020304" pitchFamily="18" charset="0"/>
                <a:cs typeface="Simplified Arabic" panose="02020603050405020304" pitchFamily="18" charset="-78"/>
              </a:rPr>
              <a:t>										</a:t>
            </a:r>
            <a:r>
              <a:rPr lang="ar-SA" sz="2800" dirty="0" smtClean="0">
                <a:solidFill>
                  <a:srgbClr val="1D2129"/>
                </a:solidFill>
                <a:latin typeface="Calibri" panose="020F0502020204030204" pitchFamily="34" charset="0"/>
                <a:ea typeface="Times New Roman" panose="02020603050405020304" pitchFamily="18" charset="0"/>
                <a:cs typeface="Simplified Arabic" panose="02020603050405020304" pitchFamily="18" charset="-78"/>
              </a:rPr>
              <a:t>الحسن </a:t>
            </a:r>
            <a:r>
              <a:rPr lang="ar-SA" sz="2800" dirty="0">
                <a:solidFill>
                  <a:srgbClr val="1D2129"/>
                </a:solidFill>
                <a:latin typeface="Calibri" panose="020F0502020204030204" pitchFamily="34" charset="0"/>
                <a:ea typeface="Times New Roman" panose="02020603050405020304" pitchFamily="18" charset="0"/>
                <a:cs typeface="Simplified Arabic" panose="02020603050405020304" pitchFamily="18" charset="-78"/>
              </a:rPr>
              <a:t>بن الهيثم</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59496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34199"/>
            <a:ext cx="11887200" cy="536877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عقبه، إذن بسببه</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(Post Hoc, Ergo Propter Hoc)</a:t>
            </a:r>
            <a:r>
              <a:rPr lang="en-US" sz="2800" dirty="0" smtClean="0">
                <a:effectLst/>
                <a:latin typeface="Simplified Arabic" panose="02020603050405020304" pitchFamily="18" charset="-78"/>
                <a:ea typeface="Calibri" panose="020F0502020204030204" pitchFamily="34" charset="0"/>
                <a:cs typeface="Arial" panose="020B0604020202020204" pitchFamily="34" charset="0"/>
              </a:rPr>
              <a:t>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تقع حادثتان، تسبق إحداهما الأخرى، فنستنتج أن الأولى علة أو سبب الثانية. بعد أن كسب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غرانت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معاركه في الغرب الأميركي، تلقى الرئيس لنكولن شكاوى كثيرة بخصوص إدمانه للخمر، فردّ بقوله "بودي أن يرسل الجنرال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غرانت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برميلاً من الخمر لكل جنرالاتي الآخرين!"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فكرة التطيّر مؤسسة على هذه الأغلوطة؛ ذلك أن التطيّر من رؤية أشياء بعينها أو من القيام بسلوكيات محددة إنما يركن إلى أنه تصادف أن لحقت رؤية الشيء المعني أو القيام بالسلوك المتطيَّر منه وقائع طالنا منها أذى. بيد أن انتفاء وجود أي علاقة سببية بين هذا وذاك إنما تشهد عليه حقيقة اختلاف الشعوب فيما تتطير منه. البوم الذي يعد في بعض الثقافات نذير شؤم هو رمز الحكمة في ثقافات أخرى، وتجنب الأميركي المرور بين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ضلفتي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سلم مزدوج، وفتح المظلات داخل المباني قبل الخروج إلى الشارع الممطر، قد يكون مدعاة لسخرية أبناء أمم أخرى [القمر الذي ابتلع التنين، صياح الديكة]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10735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0080" y="2020763"/>
            <a:ext cx="10812780" cy="3422091"/>
          </a:xfrm>
          <a:prstGeom prst="rect">
            <a:avLst/>
          </a:prstGeom>
        </p:spPr>
        <p:txBody>
          <a:bodyPr wrap="square">
            <a:spAutoFit/>
          </a:bodyPr>
          <a:lstStyle/>
          <a:p>
            <a:pPr marR="228600" algn="justLow" rtl="1">
              <a:lnSpc>
                <a:spcPct val="107000"/>
              </a:lnSpc>
              <a:spcAft>
                <a:spcPts val="800"/>
              </a:spcAft>
            </a:pPr>
            <a:r>
              <a:rPr lang="ar-LY" sz="2800" b="1" dirty="0" err="1" smtClean="0">
                <a:effectLst/>
                <a:latin typeface="Calibri" panose="020F0502020204030204" pitchFamily="34" charset="0"/>
                <a:ea typeface="Calibri" panose="020F0502020204030204" pitchFamily="34" charset="0"/>
                <a:cs typeface="Simplified Arabic" panose="02020603050405020304" pitchFamily="18" charset="-78"/>
              </a:rPr>
              <a:t>أثناءه</a:t>
            </a: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 إذن بسببه</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(Cum Hoc, Ergo Propter Hoc)</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تتخذ هذه الأغلوطة الصيغة التالية: تحدث واقعتان في وقت واحد، فنستنتج أن إحداهما سبب الأخرى. هكذا قد يستشهد أحد البحاث على أن الرعاية الاجتماعية تسبب الفقر وفق دراسة تبيّن أن أعلى معدلات الفقر في السنوات القليلة الماضية كانت في الدول التي ترصد أعلى ميزانيات لهذا النوع من الرعاية. غير أن مثل هذا التزامن لا يكفي وحده لإثبات علاقة سببية بين الواقعتين. كلما كان حجم حذاء الطفل أكبر، كانت قدرته على الكتابة أفضل؛ لكن هذا لا يعني أن كبر حجم القدم يجعل الكتابة عملية أيسر.</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252189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240" y="2351825"/>
            <a:ext cx="10378440" cy="3422091"/>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الخلط بين العلة والمعلول</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(Confusing Cause for Effect)</a:t>
            </a:r>
            <a:r>
              <a:rPr lang="en-US" sz="2800" dirty="0" smtClean="0">
                <a:effectLst/>
                <a:latin typeface="Simplified Arabic" panose="02020603050405020304" pitchFamily="18" charset="-78"/>
                <a:ea typeface="Calibri" panose="020F0502020204030204" pitchFamily="34" charset="0"/>
                <a:cs typeface="Arial" panose="020B0604020202020204" pitchFamily="34" charset="0"/>
              </a:rPr>
              <a:t>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قد يحدث أن ما نحسبه علة هو في واقع الأمر معلولا، أو العكس. وحسب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شوبنهور</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الفيلسوف الألماني، "نحن لا نريد لأننا وجدنا أسبابا، بل نجد الأسباب لأننا نريد". والمعنى الذي يقصده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شوبنهور</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هو أن الإرادة هي التي توجه الرغبات البشرية وليس العقل، فهي الباعث الحقيقي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لسلوكاتهم</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ومن يعتقد أن العقل هو الذي يوجه الإرادة إنما يخلط بين العلة والمعلول [كثرة الشرطة تسبب ارتفاع الجريمة، المنتخب الكويتي، والفلاح الكسول، ارتفاع مرتبات النواب]</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509344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520" y="1502062"/>
            <a:ext cx="11155680" cy="4907754"/>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قناص تكساس</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(Texas Sharpshooter)</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سميت هذه الأغلوطة على قناص مفترض من ولاية تكساس، التي يشتهر أبناؤها بالكذب. وتقول الحكاية التي سميت عليها هذه الأغلوطة، أن قناصا من تكساس كان يقوم بإطلاق النار على لوحة كبيرة بطريقة عشوائية، ثم يرسم دائرة حول المكان الذي تجمّع به العدد الأكبر من الطلقات، كي يوحي بأنه قناص ماهر.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وتُرتكب الأغلوطة حين نخلص إلى أن تجمع وقائع بعينها ناجم عن سبب بعينه، وعادة ما يكون السبب المتوقع ذات الواقعة التي تجمعت الوقائع حولها. غير أن هذا قد يحدث مصادفة، وقد يكون هناك سبب آخر مغاير للسبب المستنتَج. مثل ذلك، قد نحسب أن انتشار فيروس ما في مكان بعينه ناجم عن التعرض لمواد كيميائية، في حين أنه ناتج عن انتقال عدواه من شخص ما إلى آخرين.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264818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0100" y="1302585"/>
            <a:ext cx="10447020" cy="4907754"/>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الانحدار شطر الوسط</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(The Regression Fallacy)</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الاستدلال على أن انحدار ظاهرة نحو الوسط ناجم عن واقعة سبقت الانحدار. تتعلق هذه الأغلوطة بظاهرة إحصائية تعرف باسم "الانحدار شطر الوسط". والوسط هو المتوسط الحسابي لمتغير ما في مجتمع ما، و"الانحدار" إنما يحدث لقيمة المتغير التي تنزع إلى الاقتراب من الوسط والابتعاد عن القيم المتطرفة.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المرض مناسبة نمطية للوقوع في هذا الأغلوطة. عادة ما يلجأ المريض إلى العلاج بعد أن تسوء حالته بشكل كبير. وعلى الرغم من أنه قد يتحسن بعد تلقي العلاج بسبب الانحدار شطر الوسط وليس بسبب العلاج، فإنه يعزو تحسن صحته إلى العلاج. هذا سبب انبهار البعض بالعلاج الروحاني والنفسي، فهم يتغاضون عن أن الانحدار شطر الوسط قد يكون سبب تحسّن الحالة مهما كانت طبيعة العلاج الذي تلقته.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912065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798426"/>
            <a:ext cx="10767060" cy="4446730"/>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أغلوطة المقامر</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(Gambler's Fallacy)</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تتأسس هذه الأغلوطة على اعتقاد خاطئ حول أثر وقائع سابقة على احتمال واقعة تالية مستقلة إحصائيا عنها. يحالف الحظ مقامرا عدة مرات، فيتوقع أن يتخلى عنه، ويقرر التوقف على اللعب، أو يتوقع أن يستمر الحظ في الوقوف معه، فيستمر في اللعب. الأب الذي ولدت له ست بنات ويرجح أن يكون المولود القادم أنثى، كالأب الذي ولدت له ست بنات ويرجح أن يكون المولود القادم ذكرا، يقع في أغلوطة المقامر، لأن احتمال أن يكون المولود ذكرا هو نفس احتمال أن يكون أنثى.</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وفرص المقامر في الكسب لا تقل (ولا تزيد) لمجرد أنه فاز أي عدد من المرات، مادامت فرص الكسب مستقلة إحصائيا.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366212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500" y="1598948"/>
            <a:ext cx="11087100" cy="5010346"/>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الاحتكام إلى الجمهور</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 Argumentum ad </a:t>
            </a:r>
            <a:r>
              <a:rPr lang="en-US" sz="2800" dirty="0" err="1" smtClean="0">
                <a:effectLst/>
                <a:latin typeface="Calibri" panose="020F0502020204030204" pitchFamily="34" charset="0"/>
                <a:ea typeface="Calibri" panose="020F0502020204030204" pitchFamily="34" charset="0"/>
                <a:cs typeface="Simplified Arabic" panose="02020603050405020304" pitchFamily="18" charset="-78"/>
              </a:rPr>
              <a:t>Populum</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وهي تقع حين يحاول المرء تسويغ فكرة بالإحالة على حظوتها بأنصار كثيرين. وهكذا نجد مثلا أن الإعلانات قد تحاول الترويج للسلع التي تعلن عنها بقول إنها الأكثر شعبية في البلاد، على الرغم من هذه الشعبية قد لا تكون ناجمة عن جودتها.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تحقيق فلم ما إيرادات غير مسبوقة في تاريخ السينما لا يعني أنه فلم جيد، فحتى المجلات الإباحية ضمن أفضل المبيعات.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وفي التراث العربي، يشي الاستشهاد بالعبارة الشهيرة "وما أنا إلا من غزية" بالوقوع في هذه الأغلوطة، فلسان حال من يستشهد بها يقول "لست وحدي من يمارس هذا المسلك، فالجميع يقوم به". ولا يخفى أن كثيرين تسوّل لهم أنفسهم سرقة المال العام عبر إقناع أنفسهم بحجة مشابهة.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039261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3128</Words>
  <Application>Microsoft Office PowerPoint</Application>
  <PresentationFormat>Widescreen</PresentationFormat>
  <Paragraphs>66</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Simplified Arabic</vt:lpstr>
      <vt:lpstr>Symbol</vt:lpstr>
      <vt:lpstr>Times New Roman</vt:lpstr>
      <vt:lpstr>Office Theme</vt:lpstr>
      <vt:lpstr>الأغاليط</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الأغاليط</dc:title>
  <dc:creator>Microsoft account</dc:creator>
  <cp:lastModifiedBy>Microsoft account</cp:lastModifiedBy>
  <cp:revision>7</cp:revision>
  <dcterms:created xsi:type="dcterms:W3CDTF">2020-09-08T03:45:52Z</dcterms:created>
  <dcterms:modified xsi:type="dcterms:W3CDTF">2020-09-08T08:07:12Z</dcterms:modified>
</cp:coreProperties>
</file>