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938" r:id="rId1"/>
  </p:sldMasterIdLst>
  <p:notesMasterIdLst>
    <p:notesMasterId r:id="rId87"/>
  </p:notesMasterIdLst>
  <p:handoutMasterIdLst>
    <p:handoutMasterId r:id="rId88"/>
  </p:handoutMasterIdLst>
  <p:sldIdLst>
    <p:sldId id="427" r:id="rId2"/>
    <p:sldId id="431" r:id="rId3"/>
    <p:sldId id="443" r:id="rId4"/>
    <p:sldId id="449" r:id="rId5"/>
    <p:sldId id="444" r:id="rId6"/>
    <p:sldId id="448" r:id="rId7"/>
    <p:sldId id="346" r:id="rId8"/>
    <p:sldId id="347" r:id="rId9"/>
    <p:sldId id="349" r:id="rId10"/>
    <p:sldId id="447" r:id="rId11"/>
    <p:sldId id="350" r:id="rId12"/>
    <p:sldId id="351" r:id="rId13"/>
    <p:sldId id="352" r:id="rId14"/>
    <p:sldId id="353" r:id="rId15"/>
    <p:sldId id="354" r:id="rId16"/>
    <p:sldId id="359" r:id="rId17"/>
    <p:sldId id="360" r:id="rId18"/>
    <p:sldId id="395" r:id="rId19"/>
    <p:sldId id="396" r:id="rId20"/>
    <p:sldId id="398" r:id="rId21"/>
    <p:sldId id="399" r:id="rId22"/>
    <p:sldId id="402" r:id="rId23"/>
    <p:sldId id="406" r:id="rId24"/>
    <p:sldId id="408" r:id="rId25"/>
    <p:sldId id="411" r:id="rId26"/>
    <p:sldId id="414" r:id="rId27"/>
    <p:sldId id="417" r:id="rId28"/>
    <p:sldId id="421" r:id="rId29"/>
    <p:sldId id="424" r:id="rId30"/>
    <p:sldId id="455" r:id="rId31"/>
    <p:sldId id="456" r:id="rId32"/>
    <p:sldId id="457" r:id="rId33"/>
    <p:sldId id="458" r:id="rId34"/>
    <p:sldId id="459" r:id="rId35"/>
    <p:sldId id="537" r:id="rId36"/>
    <p:sldId id="538" r:id="rId37"/>
    <p:sldId id="539" r:id="rId38"/>
    <p:sldId id="540" r:id="rId39"/>
    <p:sldId id="541" r:id="rId40"/>
    <p:sldId id="542" r:id="rId41"/>
    <p:sldId id="483" r:id="rId42"/>
    <p:sldId id="485" r:id="rId43"/>
    <p:sldId id="486" r:id="rId44"/>
    <p:sldId id="487" r:id="rId45"/>
    <p:sldId id="488" r:id="rId46"/>
    <p:sldId id="491" r:id="rId47"/>
    <p:sldId id="492" r:id="rId48"/>
    <p:sldId id="493" r:id="rId49"/>
    <p:sldId id="494" r:id="rId50"/>
    <p:sldId id="532" r:id="rId51"/>
    <p:sldId id="533" r:id="rId52"/>
    <p:sldId id="534" r:id="rId53"/>
    <p:sldId id="495" r:id="rId54"/>
    <p:sldId id="496" r:id="rId55"/>
    <p:sldId id="497" r:id="rId56"/>
    <p:sldId id="498" r:id="rId57"/>
    <p:sldId id="535" r:id="rId58"/>
    <p:sldId id="499" r:id="rId59"/>
    <p:sldId id="500" r:id="rId60"/>
    <p:sldId id="501" r:id="rId61"/>
    <p:sldId id="502" r:id="rId62"/>
    <p:sldId id="536" r:id="rId63"/>
    <p:sldId id="503" r:id="rId64"/>
    <p:sldId id="504" r:id="rId65"/>
    <p:sldId id="510" r:id="rId66"/>
    <p:sldId id="511" r:id="rId67"/>
    <p:sldId id="512" r:id="rId68"/>
    <p:sldId id="513" r:id="rId69"/>
    <p:sldId id="514" r:id="rId70"/>
    <p:sldId id="515" r:id="rId71"/>
    <p:sldId id="516" r:id="rId72"/>
    <p:sldId id="517" r:id="rId73"/>
    <p:sldId id="518" r:id="rId74"/>
    <p:sldId id="519" r:id="rId75"/>
    <p:sldId id="520" r:id="rId76"/>
    <p:sldId id="521" r:id="rId77"/>
    <p:sldId id="522" r:id="rId78"/>
    <p:sldId id="523" r:id="rId79"/>
    <p:sldId id="524" r:id="rId80"/>
    <p:sldId id="525" r:id="rId81"/>
    <p:sldId id="526" r:id="rId82"/>
    <p:sldId id="527" r:id="rId83"/>
    <p:sldId id="528" r:id="rId84"/>
    <p:sldId id="529" r:id="rId85"/>
    <p:sldId id="531" r:id="rId8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5050"/>
    <a:srgbClr val="996600"/>
    <a:srgbClr val="FF9900"/>
    <a:srgbClr val="663300"/>
    <a:srgbClr val="894400"/>
    <a:srgbClr val="A45100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56" d="100"/>
          <a:sy n="56" d="100"/>
        </p:scale>
        <p:origin x="99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35" d="100"/>
          <a:sy n="35" d="100"/>
        </p:scale>
        <p:origin x="-1608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presProps" Target="presProps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viewProps" Target="viewProps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handoutMaster" Target="handoutMasters/handoutMaster1.xml"/><Relationship Id="rId9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tableStyles" Target="tableStyles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notesMaster" Target="notesMasters/notesMaster1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05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4451" name="Rectangle 2051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4452" name="Rectangle 2052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4453" name="Rectangle 2053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57C2EF3-64FE-4165-A6DD-9EB95C1A72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7079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51660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Folienbildplatzhalt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110595" name="Notizenplatzhalter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smtClean="0"/>
          </a:p>
        </p:txBody>
      </p:sp>
      <p:sp>
        <p:nvSpPr>
          <p:cNvPr id="110596" name="Foliennummernplatzhalt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fld id="{6B33401B-E88F-49E0-9A22-111D35266892}" type="slidenum">
              <a:rPr lang="de-DE"/>
              <a:pPr/>
              <a:t>35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11072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70766214-6496-44AC-98CB-C34B6CEC4A1F}" type="slidenum">
              <a:rPr lang="de-DE" smtClean="0"/>
              <a:pPr/>
              <a:t>46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07688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70766214-6496-44AC-98CB-C34B6CEC4A1F}" type="slidenum">
              <a:rPr lang="de-DE" smtClean="0"/>
              <a:pPr/>
              <a:t>47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74004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70766214-6496-44AC-98CB-C34B6CEC4A1F}" type="slidenum">
              <a:rPr lang="de-DE" smtClean="0"/>
              <a:pPr/>
              <a:t>48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07657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70766214-6496-44AC-98CB-C34B6CEC4A1F}" type="slidenum">
              <a:rPr lang="de-DE" smtClean="0"/>
              <a:pPr/>
              <a:t>49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441917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70766214-6496-44AC-98CB-C34B6CEC4A1F}" type="slidenum">
              <a:rPr lang="de-DE" smtClean="0"/>
              <a:pPr/>
              <a:t>50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198999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70766214-6496-44AC-98CB-C34B6CEC4A1F}" type="slidenum">
              <a:rPr lang="de-DE" smtClean="0"/>
              <a:pPr/>
              <a:t>52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766275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70766214-6496-44AC-98CB-C34B6CEC4A1F}" type="slidenum">
              <a:rPr lang="de-DE" smtClean="0"/>
              <a:pPr/>
              <a:t>53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4753120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70766214-6496-44AC-98CB-C34B6CEC4A1F}" type="slidenum">
              <a:rPr lang="de-DE" smtClean="0"/>
              <a:pPr/>
              <a:t>54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7736911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70766214-6496-44AC-98CB-C34B6CEC4A1F}" type="slidenum">
              <a:rPr lang="de-DE" smtClean="0"/>
              <a:pPr/>
              <a:t>55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662545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70766214-6496-44AC-98CB-C34B6CEC4A1F}" type="slidenum">
              <a:rPr lang="de-DE" smtClean="0"/>
              <a:pPr/>
              <a:t>56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71702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Folienbildplatzhalt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111619" name="Notizenplatzhalter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smtClean="0"/>
          </a:p>
        </p:txBody>
      </p:sp>
      <p:sp>
        <p:nvSpPr>
          <p:cNvPr id="111620" name="Foliennummernplatzhalt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fld id="{56B5322E-5EF1-486E-B2DF-54D2AC7CE794}" type="slidenum">
              <a:rPr lang="de-DE"/>
              <a:pPr/>
              <a:t>36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678466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70766214-6496-44AC-98CB-C34B6CEC4A1F}" type="slidenum">
              <a:rPr lang="de-DE" smtClean="0"/>
              <a:pPr/>
              <a:t>57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009977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70766214-6496-44AC-98CB-C34B6CEC4A1F}" type="slidenum">
              <a:rPr lang="de-DE" smtClean="0"/>
              <a:pPr/>
              <a:t>58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374985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70766214-6496-44AC-98CB-C34B6CEC4A1F}" type="slidenum">
              <a:rPr lang="de-DE" smtClean="0"/>
              <a:pPr/>
              <a:t>59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15345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70766214-6496-44AC-98CB-C34B6CEC4A1F}" type="slidenum">
              <a:rPr lang="de-DE" smtClean="0"/>
              <a:pPr/>
              <a:t>60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79603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70766214-6496-44AC-98CB-C34B6CEC4A1F}" type="slidenum">
              <a:rPr lang="de-DE" smtClean="0"/>
              <a:pPr/>
              <a:t>61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588767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70766214-6496-44AC-98CB-C34B6CEC4A1F}" type="slidenum">
              <a:rPr lang="de-DE" smtClean="0"/>
              <a:pPr/>
              <a:t>62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7205382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70766214-6496-44AC-98CB-C34B6CEC4A1F}" type="slidenum">
              <a:rPr lang="de-DE" smtClean="0"/>
              <a:pPr/>
              <a:t>63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213739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70766214-6496-44AC-98CB-C34B6CEC4A1F}" type="slidenum">
              <a:rPr lang="de-DE" smtClean="0"/>
              <a:pPr/>
              <a:t>64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999381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18BCE195-4F91-4BC5-B985-ED61166A232B}" type="slidenum">
              <a:rPr lang="de-DE" smtClean="0"/>
              <a:pPr/>
              <a:t>68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671588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18BCE195-4F91-4BC5-B985-ED61166A232B}" type="slidenum">
              <a:rPr lang="de-DE" smtClean="0"/>
              <a:pPr/>
              <a:t>69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59708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Folienbildplatzhalt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108547" name="Notizenplatzhalter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smtClean="0"/>
          </a:p>
        </p:txBody>
      </p:sp>
      <p:sp>
        <p:nvSpPr>
          <p:cNvPr id="108548" name="Foliennummernplatzhalt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fld id="{7696E03C-AE37-462A-B5A1-195352323910}" type="slidenum">
              <a:rPr lang="de-DE"/>
              <a:pPr/>
              <a:t>37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65193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18BCE195-4F91-4BC5-B985-ED61166A232B}" type="slidenum">
              <a:rPr lang="de-DE" smtClean="0"/>
              <a:pPr/>
              <a:t>70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260947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18BCE195-4F91-4BC5-B985-ED61166A232B}" type="slidenum">
              <a:rPr lang="de-DE" smtClean="0"/>
              <a:pPr/>
              <a:t>71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337678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18BCE195-4F91-4BC5-B985-ED61166A232B}" type="slidenum">
              <a:rPr lang="de-DE" smtClean="0"/>
              <a:pPr/>
              <a:t>72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7258448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18BCE195-4F91-4BC5-B985-ED61166A232B}" type="slidenum">
              <a:rPr lang="de-DE" smtClean="0"/>
              <a:pPr/>
              <a:t>73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022507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18BCE195-4F91-4BC5-B985-ED61166A232B}" type="slidenum">
              <a:rPr lang="de-DE" smtClean="0"/>
              <a:pPr/>
              <a:t>74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02621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18BCE195-4F91-4BC5-B985-ED61166A232B}" type="slidenum">
              <a:rPr lang="de-DE" smtClean="0"/>
              <a:pPr/>
              <a:t>75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9689463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18BCE195-4F91-4BC5-B985-ED61166A232B}" type="slidenum">
              <a:rPr lang="de-DE" smtClean="0"/>
              <a:pPr/>
              <a:t>76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049600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18BCE195-4F91-4BC5-B985-ED61166A232B}" type="slidenum">
              <a:rPr lang="de-DE" smtClean="0"/>
              <a:pPr/>
              <a:t>77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8611233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18BCE195-4F91-4BC5-B985-ED61166A232B}" type="slidenum">
              <a:rPr lang="de-DE" smtClean="0"/>
              <a:pPr/>
              <a:t>78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14254750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18BCE195-4F91-4BC5-B985-ED61166A232B}" type="slidenum">
              <a:rPr lang="de-DE" smtClean="0"/>
              <a:pPr/>
              <a:t>79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85348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Folienbildplatzhalt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109571" name="Notizenplatzhalter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smtClean="0"/>
          </a:p>
        </p:txBody>
      </p:sp>
      <p:sp>
        <p:nvSpPr>
          <p:cNvPr id="109572" name="Foliennummernplatzhalt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fld id="{F72F3891-2CAE-4456-9502-7C1F79060A11}" type="slidenum">
              <a:rPr lang="de-DE"/>
              <a:pPr/>
              <a:t>38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1153839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18BCE195-4F91-4BC5-B985-ED61166A232B}" type="slidenum">
              <a:rPr lang="de-DE" smtClean="0"/>
              <a:pPr/>
              <a:t>80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9202050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18BCE195-4F91-4BC5-B985-ED61166A232B}" type="slidenum">
              <a:rPr lang="de-DE" smtClean="0"/>
              <a:pPr/>
              <a:t>81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82459883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18BCE195-4F91-4BC5-B985-ED61166A232B}" type="slidenum">
              <a:rPr lang="de-DE" smtClean="0"/>
              <a:pPr/>
              <a:t>82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7718605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18BCE195-4F91-4BC5-B985-ED61166A232B}" type="slidenum">
              <a:rPr lang="de-DE" smtClean="0"/>
              <a:pPr/>
              <a:t>83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5581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70766214-6496-44AC-98CB-C34B6CEC4A1F}" type="slidenum">
              <a:rPr lang="de-DE" smtClean="0"/>
              <a:pPr/>
              <a:t>41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93831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70766214-6496-44AC-98CB-C34B6CEC4A1F}" type="slidenum">
              <a:rPr lang="de-DE" smtClean="0"/>
              <a:pPr/>
              <a:t>42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86256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70766214-6496-44AC-98CB-C34B6CEC4A1F}" type="slidenum">
              <a:rPr lang="de-DE" smtClean="0"/>
              <a:pPr/>
              <a:t>43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88631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70766214-6496-44AC-98CB-C34B6CEC4A1F}" type="slidenum">
              <a:rPr lang="de-DE" smtClean="0"/>
              <a:pPr/>
              <a:t>44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7063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70766214-6496-44AC-98CB-C34B6CEC4A1F}" type="slidenum">
              <a:rPr lang="de-DE" smtClean="0"/>
              <a:pPr/>
              <a:t>45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64699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For more presentations www.medicalppt.blogspot.com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E490A2-7484-4BCF-9E0E-F869F49F1B5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537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For more presentations www.medicalppt.blogspot.com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44BEDF-B465-459E-B965-1568148F9FB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73280"/>
      </p:ext>
    </p:extLst>
  </p:cSld>
  <p:clrMapOvr>
    <a:masterClrMapping/>
  </p:clrMapOvr>
  <p:hf sldNum="0"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For more presentations www.medicalppt.blogspot.com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44BEDF-B465-459E-B965-1568148F9FB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386087"/>
      </p:ext>
    </p:extLst>
  </p:cSld>
  <p:clrMapOvr>
    <a:masterClrMapping/>
  </p:clrMapOvr>
  <p:hf sldNum="0"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For more presentations www.medicalppt.blogspot.com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44BEDF-B465-459E-B965-1568148F9FB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39196781"/>
      </p:ext>
    </p:extLst>
  </p:cSld>
  <p:clrMapOvr>
    <a:masterClrMapping/>
  </p:clrMapOvr>
  <p:hf sldNum="0"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For more presentations www.medicalppt.blogspot.com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44BEDF-B465-459E-B965-1568148F9FB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537352"/>
      </p:ext>
    </p:extLst>
  </p:cSld>
  <p:clrMapOvr>
    <a:masterClrMapping/>
  </p:clrMapOvr>
  <p:hf sldNum="0"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For more presentations www.medicalppt.blogspot.com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44BEDF-B465-459E-B965-1568148F9FB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459169"/>
      </p:ext>
    </p:extLst>
  </p:cSld>
  <p:clrMapOvr>
    <a:masterClrMapping/>
  </p:clrMapOvr>
  <p:hf sldNum="0" hd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For more presentations www.medicalppt.blogspot.com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44BEDF-B465-459E-B965-1568148F9FB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467761"/>
      </p:ext>
    </p:extLst>
  </p:cSld>
  <p:clrMapOvr>
    <a:masterClrMapping/>
  </p:clrMapOvr>
  <p:hf sldNum="0" hd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For more presentations www.medicalppt.blogspot.com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2F6FE1-E161-41FE-B388-E41DB87E8A4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5308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For more presentations www.medicalppt.blogspot.com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57F63B-805C-4C85-9661-65FB898BB0F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725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For more presentations www.medicalppt.blogspot.com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210AAD-22E0-4797-87C9-CD2A3150D95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081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For more presentations www.medicalppt.blogspot.com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21FC2F-DCD7-425C-8471-E2519C75F8C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6471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For more presentations www.medicalppt.blogspot.com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8F9A61-EDAA-412E-AAEE-0F577829514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042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For more presentations www.medicalppt.blogspot.com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42ADB1-BD0A-4C29-90C5-66134A58EAF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3978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For more presentations www.medicalppt.blogspot.com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D166A0-262F-455C-8DF5-0B3D680F0EF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4225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For more presentations www.medicalppt.blogspot.com</a:t>
            </a: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997DFA-D422-403F-9896-6D088FDC576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7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For more presentations www.medicalppt.blogspot.com</a:t>
            </a:r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885D11-3F21-4B50-84AA-0406EE816BC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953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For more presentations www.medicalppt.blogspot.com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7F7409-DAB3-4A0A-89D0-3693C459485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457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For more presentations www.medicalppt.blogspot.com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B44BEDF-B465-459E-B965-1568148F9FB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71333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39" r:id="rId1"/>
    <p:sldLayoutId id="2147483940" r:id="rId2"/>
    <p:sldLayoutId id="2147483941" r:id="rId3"/>
    <p:sldLayoutId id="2147483942" r:id="rId4"/>
    <p:sldLayoutId id="2147483943" r:id="rId5"/>
    <p:sldLayoutId id="2147483944" r:id="rId6"/>
    <p:sldLayoutId id="2147483945" r:id="rId7"/>
    <p:sldLayoutId id="2147483946" r:id="rId8"/>
    <p:sldLayoutId id="2147483947" r:id="rId9"/>
    <p:sldLayoutId id="2147483948" r:id="rId10"/>
    <p:sldLayoutId id="2147483949" r:id="rId11"/>
    <p:sldLayoutId id="2147483950" r:id="rId12"/>
    <p:sldLayoutId id="2147483951" r:id="rId13"/>
    <p:sldLayoutId id="2147483952" r:id="rId14"/>
    <p:sldLayoutId id="2147483953" r:id="rId15"/>
    <p:sldLayoutId id="2147483954" r:id="rId16"/>
    <p:sldLayoutId id="2147483955" r:id="rId17"/>
  </p:sldLayoutIdLst>
  <p:hf sldNum="0" hdr="0" dt="0"/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609600"/>
            <a:ext cx="6172200" cy="12954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b="1" dirty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en-US" b="1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en-US" sz="6000" b="1" dirty="0">
                <a:solidFill>
                  <a:schemeClr val="bg2">
                    <a:lumMod val="50000"/>
                  </a:schemeClr>
                </a:solidFill>
              </a:rPr>
              <a:t>A</a:t>
            </a:r>
            <a:r>
              <a:rPr lang="en-US" sz="6000" b="1" dirty="0" smtClean="0">
                <a:solidFill>
                  <a:schemeClr val="bg2">
                    <a:lumMod val="50000"/>
                  </a:schemeClr>
                </a:solidFill>
              </a:rPr>
              <a:t>RRYTHEMIA</a:t>
            </a:r>
            <a:endParaRPr lang="en-US" sz="60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0243" name="Subtitle 2"/>
          <p:cNvSpPr>
            <a:spLocks noGrp="1"/>
          </p:cNvSpPr>
          <p:nvPr>
            <p:ph type="subTitle" idx="1"/>
          </p:nvPr>
        </p:nvSpPr>
        <p:spPr>
          <a:xfrm>
            <a:off x="2286000" y="2286000"/>
            <a:ext cx="6172200" cy="762000"/>
          </a:xfrm>
        </p:spPr>
        <p:txBody>
          <a:bodyPr>
            <a:normAutofit fontScale="70000" lnSpcReduction="20000"/>
          </a:bodyPr>
          <a:lstStyle/>
          <a:p>
            <a:pPr>
              <a:defRPr/>
            </a:pPr>
            <a:r>
              <a:rPr lang="en-US" sz="3200" b="1" i="1" dirty="0" smtClean="0">
                <a:solidFill>
                  <a:schemeClr val="bg2">
                    <a:lumMod val="50000"/>
                  </a:schemeClr>
                </a:solidFill>
              </a:rPr>
              <a:t>Dr. </a:t>
            </a:r>
            <a:r>
              <a:rPr lang="en-US" sz="3200" b="1" i="1" dirty="0" err="1" smtClean="0">
                <a:solidFill>
                  <a:schemeClr val="bg2">
                    <a:lumMod val="50000"/>
                  </a:schemeClr>
                </a:solidFill>
              </a:rPr>
              <a:t>Zaki</a:t>
            </a:r>
            <a:r>
              <a:rPr lang="en-US" sz="3200" b="1" i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3200" b="1" i="1" dirty="0" err="1" smtClean="0">
                <a:solidFill>
                  <a:schemeClr val="bg2">
                    <a:lumMod val="50000"/>
                  </a:schemeClr>
                </a:solidFill>
              </a:rPr>
              <a:t>Bettamer</a:t>
            </a:r>
            <a:endParaRPr lang="en-US" sz="3200" b="1" i="1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defRPr/>
            </a:pPr>
            <a:r>
              <a:rPr lang="en-US" sz="2400" b="1" i="1" dirty="0" smtClean="0">
                <a:solidFill>
                  <a:schemeClr val="bg2">
                    <a:lumMod val="50000"/>
                  </a:schemeClr>
                </a:solidFill>
              </a:rPr>
              <a:t>       </a:t>
            </a:r>
            <a:r>
              <a:rPr lang="en-US" sz="3200" b="1" i="1" dirty="0">
                <a:solidFill>
                  <a:schemeClr val="bg2">
                    <a:lumMod val="50000"/>
                  </a:schemeClr>
                </a:solidFill>
              </a:rPr>
              <a:t>  </a:t>
            </a:r>
            <a:r>
              <a:rPr lang="en-US" sz="3200" b="1" i="1" dirty="0" err="1">
                <a:solidFill>
                  <a:schemeClr val="bg2">
                    <a:lumMod val="50000"/>
                  </a:schemeClr>
                </a:solidFill>
              </a:rPr>
              <a:t>Zikoecho</a:t>
            </a:r>
            <a:r>
              <a:rPr lang="en-US" sz="3200" b="1" i="1" dirty="0">
                <a:solidFill>
                  <a:schemeClr val="bg2">
                    <a:lumMod val="50000"/>
                  </a:schemeClr>
                </a:solidFill>
              </a:rPr>
              <a:t> @yahoo.com</a:t>
            </a:r>
          </a:p>
        </p:txBody>
      </p:sp>
      <p:pic>
        <p:nvPicPr>
          <p:cNvPr id="10244" name="Picture 4" descr="C:\Users\Blossom79\Downloads\oie_62222QYWnllOE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19600"/>
            <a:ext cx="91440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http://images.wikia.com/answers/images/7/74/Heart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267" b="93867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10974">
            <a:off x="-1375089" y="2129538"/>
            <a:ext cx="4762500" cy="3571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Rate: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686800" cy="5105399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dirty="0"/>
              <a:t>If regular : Divide 300/ number of large squares between 2 </a:t>
            </a:r>
            <a:r>
              <a:rPr lang="en-US" dirty="0" err="1"/>
              <a:t>Rs</a:t>
            </a:r>
            <a:r>
              <a:rPr lang="en-US" dirty="0"/>
              <a:t> = HR</a:t>
            </a:r>
          </a:p>
          <a:p>
            <a:pPr>
              <a:defRPr/>
            </a:pPr>
            <a:r>
              <a:rPr lang="en-US" dirty="0"/>
              <a:t>If </a:t>
            </a:r>
            <a:r>
              <a:rPr lang="en-US" dirty="0" smtClean="0"/>
              <a:t>irregular</a:t>
            </a:r>
            <a:r>
              <a:rPr lang="en-US" dirty="0"/>
              <a:t>: Count number of complexes in 6 sec. and multiply by </a:t>
            </a:r>
            <a:r>
              <a:rPr lang="en-US" dirty="0" smtClean="0"/>
              <a:t>10</a:t>
            </a:r>
          </a:p>
          <a:p>
            <a:pPr marL="0" indent="0">
              <a:buFont typeface="Wingdings" pitchFamily="2" charset="2"/>
              <a:buNone/>
              <a:defRPr/>
            </a:pPr>
            <a:endParaRPr lang="en-US" dirty="0"/>
          </a:p>
          <a:p>
            <a:pPr marL="0" indent="0">
              <a:buFont typeface="Wingdings" pitchFamily="2" charset="2"/>
              <a:buNone/>
              <a:defRPr/>
            </a:pPr>
            <a:r>
              <a:rPr lang="en-US" dirty="0" smtClean="0"/>
              <a:t>        RATE </a:t>
            </a:r>
            <a:r>
              <a:rPr lang="en-US" dirty="0"/>
              <a:t>may be</a:t>
            </a:r>
            <a:r>
              <a:rPr lang="en-US" dirty="0" smtClean="0"/>
              <a:t>:                           </a:t>
            </a:r>
            <a:r>
              <a:rPr lang="fi-FI" dirty="0"/>
              <a:t>P  = </a:t>
            </a:r>
            <a:r>
              <a:rPr lang="fi-FI" dirty="0" smtClean="0"/>
              <a:t>Sinus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fi-FI" dirty="0" smtClean="0"/>
              <a:t>        </a:t>
            </a:r>
            <a:r>
              <a:rPr lang="en-US" dirty="0" smtClean="0"/>
              <a:t>Normal 60 -100                     </a:t>
            </a:r>
            <a:r>
              <a:rPr lang="fi-FI" dirty="0"/>
              <a:t>No P = Non </a:t>
            </a:r>
            <a:r>
              <a:rPr lang="fi-FI" dirty="0" smtClean="0"/>
              <a:t>sinus</a:t>
            </a:r>
            <a:endParaRPr lang="en-US" dirty="0"/>
          </a:p>
          <a:p>
            <a:pPr marL="0" indent="0">
              <a:buFont typeface="Wingdings" pitchFamily="2" charset="2"/>
              <a:buNone/>
              <a:defRPr/>
            </a:pPr>
            <a:endParaRPr lang="en-US" dirty="0" smtClean="0"/>
          </a:p>
          <a:p>
            <a:pPr marL="0" indent="0">
              <a:buFont typeface="Wingdings" pitchFamily="2" charset="2"/>
              <a:buNone/>
              <a:defRPr/>
            </a:pPr>
            <a:r>
              <a:rPr lang="en-US" dirty="0" err="1" smtClean="0"/>
              <a:t>Bradycardia</a:t>
            </a:r>
            <a:r>
              <a:rPr lang="en-US" dirty="0" smtClean="0"/>
              <a:t> </a:t>
            </a:r>
            <a:r>
              <a:rPr lang="en-US" dirty="0"/>
              <a:t>&lt; 60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US" dirty="0"/>
              <a:t>Tachycardia &gt; 100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4000" dirty="0"/>
              <a:t>Step 2: Determine regularity</a:t>
            </a:r>
          </a:p>
        </p:txBody>
      </p:sp>
      <p:sp>
        <p:nvSpPr>
          <p:cNvPr id="103428" name="Rectangle 4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endParaRPr lang="en-US" altLang="en-US" sz="2800" dirty="0" smtClean="0"/>
          </a:p>
          <a:p>
            <a:pPr eaLnBrk="1" hangingPunct="1"/>
            <a:endParaRPr lang="en-US" altLang="en-US" sz="2800" dirty="0" smtClean="0"/>
          </a:p>
          <a:p>
            <a:pPr eaLnBrk="1" hangingPunct="1"/>
            <a:r>
              <a:rPr lang="en-US" altLang="en-US" sz="2800" dirty="0" smtClean="0"/>
              <a:t>Look at the R-R distances (using a caliper or markings on a pen or paper).</a:t>
            </a:r>
          </a:p>
          <a:p>
            <a:pPr eaLnBrk="1" hangingPunct="1"/>
            <a:endParaRPr lang="en-US" altLang="en-US" sz="2800" dirty="0" smtClean="0"/>
          </a:p>
          <a:p>
            <a:pPr eaLnBrk="1" hangingPunct="1">
              <a:buFontTx/>
              <a:buNone/>
            </a:pPr>
            <a:endParaRPr lang="en-US" altLang="en-US" sz="1000" dirty="0" smtClean="0"/>
          </a:p>
          <a:p>
            <a:pPr eaLnBrk="1" hangingPunct="1">
              <a:buFontTx/>
              <a:buNone/>
            </a:pPr>
            <a:r>
              <a:rPr lang="en-US" altLang="en-US" sz="2800" dirty="0" smtClean="0"/>
              <a:t>Interpretation?</a:t>
            </a:r>
            <a:r>
              <a:rPr lang="en-US" altLang="en-US" sz="2800" dirty="0" smtClean="0">
                <a:solidFill>
                  <a:srgbClr val="FF5050"/>
                </a:solidFill>
                <a:latin typeface="Comic Sans MS" pitchFamily="66" charset="0"/>
              </a:rPr>
              <a:t> </a:t>
            </a:r>
            <a:endParaRPr lang="en-US" altLang="en-US" sz="2800" dirty="0" smtClean="0"/>
          </a:p>
        </p:txBody>
      </p:sp>
      <p:sp>
        <p:nvSpPr>
          <p:cNvPr id="34820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altLang="en-US" sz="1200" smtClean="0">
                <a:solidFill>
                  <a:schemeClr val="tx2"/>
                </a:solidFill>
              </a:rPr>
              <a:t>For more presentations www.medicalppt.blogspot.com</a:t>
            </a:r>
          </a:p>
        </p:txBody>
      </p:sp>
      <p:pic>
        <p:nvPicPr>
          <p:cNvPr id="34821" name="Picture 2" descr="nsr-m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524000"/>
            <a:ext cx="7772400" cy="91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29" name="Line 5"/>
          <p:cNvSpPr>
            <a:spLocks noChangeShapeType="1"/>
          </p:cNvSpPr>
          <p:nvPr/>
        </p:nvSpPr>
        <p:spPr bwMode="auto">
          <a:xfrm>
            <a:off x="914400" y="2286000"/>
            <a:ext cx="685800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430" name="Line 6"/>
          <p:cNvSpPr>
            <a:spLocks noChangeShapeType="1"/>
          </p:cNvSpPr>
          <p:nvPr/>
        </p:nvSpPr>
        <p:spPr bwMode="auto">
          <a:xfrm>
            <a:off x="1752600" y="2286000"/>
            <a:ext cx="685800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431" name="Line 7"/>
          <p:cNvSpPr>
            <a:spLocks noChangeShapeType="1"/>
          </p:cNvSpPr>
          <p:nvPr/>
        </p:nvSpPr>
        <p:spPr bwMode="auto">
          <a:xfrm>
            <a:off x="2590800" y="2286000"/>
            <a:ext cx="685800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432" name="Line 8"/>
          <p:cNvSpPr>
            <a:spLocks noChangeShapeType="1"/>
          </p:cNvSpPr>
          <p:nvPr/>
        </p:nvSpPr>
        <p:spPr bwMode="auto">
          <a:xfrm>
            <a:off x="4267200" y="2286000"/>
            <a:ext cx="685800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433" name="Line 9"/>
          <p:cNvSpPr>
            <a:spLocks noChangeShapeType="1"/>
          </p:cNvSpPr>
          <p:nvPr/>
        </p:nvSpPr>
        <p:spPr bwMode="auto">
          <a:xfrm>
            <a:off x="3429000" y="2286000"/>
            <a:ext cx="685800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434" name="Line 10"/>
          <p:cNvSpPr>
            <a:spLocks noChangeShapeType="1"/>
          </p:cNvSpPr>
          <p:nvPr/>
        </p:nvSpPr>
        <p:spPr bwMode="auto">
          <a:xfrm>
            <a:off x="6019800" y="2286000"/>
            <a:ext cx="685800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435" name="Line 11"/>
          <p:cNvSpPr>
            <a:spLocks noChangeShapeType="1"/>
          </p:cNvSpPr>
          <p:nvPr/>
        </p:nvSpPr>
        <p:spPr bwMode="auto">
          <a:xfrm>
            <a:off x="5105400" y="2286000"/>
            <a:ext cx="685800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436" name="Line 12"/>
          <p:cNvSpPr>
            <a:spLocks noChangeShapeType="1"/>
          </p:cNvSpPr>
          <p:nvPr/>
        </p:nvSpPr>
        <p:spPr bwMode="auto">
          <a:xfrm>
            <a:off x="6858000" y="2286000"/>
            <a:ext cx="685800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437" name="Text Box 13"/>
          <p:cNvSpPr txBox="1">
            <a:spLocks noChangeArrowheads="1"/>
          </p:cNvSpPr>
          <p:nvPr/>
        </p:nvSpPr>
        <p:spPr bwMode="auto">
          <a:xfrm>
            <a:off x="3581400" y="5562600"/>
            <a:ext cx="2133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 i="1" dirty="0">
                <a:solidFill>
                  <a:schemeClr val="bg2">
                    <a:lumMod val="50000"/>
                  </a:schemeClr>
                </a:solidFill>
                <a:latin typeface="Arial" charset="0"/>
              </a:rPr>
              <a:t>Regular</a:t>
            </a:r>
          </a:p>
        </p:txBody>
      </p:sp>
      <p:sp>
        <p:nvSpPr>
          <p:cNvPr id="103438" name="Text Box 14"/>
          <p:cNvSpPr txBox="1">
            <a:spLocks noChangeArrowheads="1"/>
          </p:cNvSpPr>
          <p:nvPr/>
        </p:nvSpPr>
        <p:spPr bwMode="auto">
          <a:xfrm>
            <a:off x="3124200" y="1524000"/>
            <a:ext cx="381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>
                <a:solidFill>
                  <a:srgbClr val="FF5050"/>
                </a:solidFill>
                <a:latin typeface="Arial" charset="0"/>
              </a:rPr>
              <a:t>R</a:t>
            </a:r>
          </a:p>
        </p:txBody>
      </p:sp>
      <p:sp>
        <p:nvSpPr>
          <p:cNvPr id="103439" name="Text Box 15"/>
          <p:cNvSpPr txBox="1">
            <a:spLocks noChangeArrowheads="1"/>
          </p:cNvSpPr>
          <p:nvPr/>
        </p:nvSpPr>
        <p:spPr bwMode="auto">
          <a:xfrm>
            <a:off x="3962400" y="152400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>
                <a:solidFill>
                  <a:srgbClr val="FF5050"/>
                </a:solidFill>
                <a:latin typeface="Arial" charset="0"/>
              </a:rPr>
              <a:t>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3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03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3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03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03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3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03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03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03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03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1034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1034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103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28" grpId="0" build="p" autoUpdateAnimBg="0"/>
      <p:bldP spid="103429" grpId="0" animBg="1"/>
      <p:bldP spid="103430" grpId="0" animBg="1"/>
      <p:bldP spid="103431" grpId="0" animBg="1"/>
      <p:bldP spid="103432" grpId="0" animBg="1"/>
      <p:bldP spid="103433" grpId="0" animBg="1"/>
      <p:bldP spid="103434" grpId="0" animBg="1"/>
      <p:bldP spid="103435" grpId="0" animBg="1"/>
      <p:bldP spid="103436" grpId="0" animBg="1"/>
      <p:bldP spid="103437" grpId="0" autoUpdateAnimBg="0"/>
      <p:bldP spid="103438" grpId="0" autoUpdateAnimBg="0"/>
      <p:bldP spid="103439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/>
              <a:t>Step 3: Assess the P waves</a:t>
            </a:r>
          </a:p>
        </p:txBody>
      </p:sp>
      <p:sp>
        <p:nvSpPr>
          <p:cNvPr id="104452" name="Rectangle 4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  <a:p>
            <a:pPr eaLnBrk="1" hangingPunct="1"/>
            <a:r>
              <a:rPr lang="en-US" altLang="en-US" smtClean="0"/>
              <a:t>Are there P waves?</a:t>
            </a:r>
          </a:p>
          <a:p>
            <a:pPr eaLnBrk="1" hangingPunct="1"/>
            <a:r>
              <a:rPr lang="en-US" altLang="en-US" smtClean="0"/>
              <a:t>Do the P waves all look alike?</a:t>
            </a:r>
          </a:p>
          <a:p>
            <a:pPr eaLnBrk="1" hangingPunct="1"/>
            <a:r>
              <a:rPr lang="en-US" altLang="en-US" smtClean="0"/>
              <a:t>Do the P waves occur at a regular rate?</a:t>
            </a:r>
          </a:p>
          <a:p>
            <a:pPr eaLnBrk="1" hangingPunct="1"/>
            <a:r>
              <a:rPr lang="en-US" altLang="en-US" smtClean="0"/>
              <a:t>Is there one P wave before each QRS?</a:t>
            </a:r>
            <a:endParaRPr lang="en-US" altLang="en-US" sz="1800" smtClean="0">
              <a:solidFill>
                <a:srgbClr val="FF5050"/>
              </a:solidFill>
              <a:latin typeface="Comic Sans MS" pitchFamily="66" charset="0"/>
            </a:endParaRPr>
          </a:p>
          <a:p>
            <a:pPr eaLnBrk="1" hangingPunct="1">
              <a:buFontTx/>
              <a:buNone/>
            </a:pPr>
            <a:r>
              <a:rPr lang="en-US" altLang="en-US" smtClean="0"/>
              <a:t>Interpretation?</a:t>
            </a:r>
            <a:r>
              <a:rPr lang="en-US" altLang="en-US" smtClean="0">
                <a:solidFill>
                  <a:srgbClr val="FF5050"/>
                </a:solidFill>
                <a:latin typeface="Comic Sans MS" pitchFamily="66" charset="0"/>
              </a:rPr>
              <a:t> </a:t>
            </a:r>
            <a:endParaRPr lang="en-US" altLang="en-US" smtClean="0"/>
          </a:p>
        </p:txBody>
      </p:sp>
      <p:sp>
        <p:nvSpPr>
          <p:cNvPr id="35844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altLang="en-US" sz="1200" smtClean="0">
                <a:solidFill>
                  <a:schemeClr val="tx2"/>
                </a:solidFill>
              </a:rPr>
              <a:t>For more presentations www.medicalppt.blogspot.com</a:t>
            </a:r>
          </a:p>
        </p:txBody>
      </p:sp>
      <p:pic>
        <p:nvPicPr>
          <p:cNvPr id="35845" name="Picture 2" descr="nsr-m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524000"/>
            <a:ext cx="77724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453" name="Line 5"/>
          <p:cNvSpPr>
            <a:spLocks noChangeShapeType="1"/>
          </p:cNvSpPr>
          <p:nvPr/>
        </p:nvSpPr>
        <p:spPr bwMode="auto">
          <a:xfrm>
            <a:off x="1524000" y="2057400"/>
            <a:ext cx="0" cy="3810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4454" name="Line 6"/>
          <p:cNvSpPr>
            <a:spLocks noChangeShapeType="1"/>
          </p:cNvSpPr>
          <p:nvPr/>
        </p:nvSpPr>
        <p:spPr bwMode="auto">
          <a:xfrm>
            <a:off x="2362200" y="2057400"/>
            <a:ext cx="0" cy="3810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4455" name="Line 7"/>
          <p:cNvSpPr>
            <a:spLocks noChangeShapeType="1"/>
          </p:cNvSpPr>
          <p:nvPr/>
        </p:nvSpPr>
        <p:spPr bwMode="auto">
          <a:xfrm>
            <a:off x="3200400" y="2057400"/>
            <a:ext cx="0" cy="3810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4456" name="Line 8"/>
          <p:cNvSpPr>
            <a:spLocks noChangeShapeType="1"/>
          </p:cNvSpPr>
          <p:nvPr/>
        </p:nvSpPr>
        <p:spPr bwMode="auto">
          <a:xfrm>
            <a:off x="4038600" y="2057400"/>
            <a:ext cx="0" cy="3810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4457" name="Line 9"/>
          <p:cNvSpPr>
            <a:spLocks noChangeShapeType="1"/>
          </p:cNvSpPr>
          <p:nvPr/>
        </p:nvSpPr>
        <p:spPr bwMode="auto">
          <a:xfrm>
            <a:off x="4876800" y="2057400"/>
            <a:ext cx="0" cy="3810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4458" name="Line 10"/>
          <p:cNvSpPr>
            <a:spLocks noChangeShapeType="1"/>
          </p:cNvSpPr>
          <p:nvPr/>
        </p:nvSpPr>
        <p:spPr bwMode="auto">
          <a:xfrm>
            <a:off x="5791200" y="2057400"/>
            <a:ext cx="0" cy="3810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4459" name="Line 11"/>
          <p:cNvSpPr>
            <a:spLocks noChangeShapeType="1"/>
          </p:cNvSpPr>
          <p:nvPr/>
        </p:nvSpPr>
        <p:spPr bwMode="auto">
          <a:xfrm>
            <a:off x="6629400" y="2057400"/>
            <a:ext cx="0" cy="3810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4460" name="Line 12"/>
          <p:cNvSpPr>
            <a:spLocks noChangeShapeType="1"/>
          </p:cNvSpPr>
          <p:nvPr/>
        </p:nvSpPr>
        <p:spPr bwMode="auto">
          <a:xfrm>
            <a:off x="7467600" y="2057400"/>
            <a:ext cx="0" cy="3810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4461" name="Line 13"/>
          <p:cNvSpPr>
            <a:spLocks noChangeShapeType="1"/>
          </p:cNvSpPr>
          <p:nvPr/>
        </p:nvSpPr>
        <p:spPr bwMode="auto">
          <a:xfrm>
            <a:off x="8305800" y="2057400"/>
            <a:ext cx="0" cy="3810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4462" name="Text Box 14"/>
          <p:cNvSpPr txBox="1">
            <a:spLocks noChangeArrowheads="1"/>
          </p:cNvSpPr>
          <p:nvPr/>
        </p:nvSpPr>
        <p:spPr bwMode="auto">
          <a:xfrm>
            <a:off x="3581400" y="5562600"/>
            <a:ext cx="49530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 i="1" dirty="0">
                <a:solidFill>
                  <a:schemeClr val="bg2">
                    <a:lumMod val="50000"/>
                  </a:schemeClr>
                </a:solidFill>
                <a:latin typeface="Arial" charset="0"/>
              </a:rPr>
              <a:t>Normal P waves with 1 P wave for every QRS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4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04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4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04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04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4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04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04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04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044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044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1044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1044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10445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104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2" grpId="0" build="p" autoUpdateAnimBg="0"/>
      <p:bldP spid="104453" grpId="0" animBg="1"/>
      <p:bldP spid="104454" grpId="0" animBg="1"/>
      <p:bldP spid="104455" grpId="0" animBg="1"/>
      <p:bldP spid="104456" grpId="0" animBg="1"/>
      <p:bldP spid="104457" grpId="0" animBg="1"/>
      <p:bldP spid="104458" grpId="0" animBg="1"/>
      <p:bldP spid="104459" grpId="0" animBg="1"/>
      <p:bldP spid="104460" grpId="0" animBg="1"/>
      <p:bldP spid="104461" grpId="0" animBg="1"/>
      <p:bldP spid="104462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/>
              <a:t>Step 4: Determine PR interval</a:t>
            </a:r>
          </a:p>
        </p:txBody>
      </p:sp>
      <p:sp>
        <p:nvSpPr>
          <p:cNvPr id="105476" name="Rectangle 4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  <a:p>
            <a:pPr eaLnBrk="1" hangingPunct="1"/>
            <a:r>
              <a:rPr lang="en-US" altLang="en-US" smtClean="0"/>
              <a:t>Normal: 0.12 - 0.20 seconds.</a:t>
            </a:r>
          </a:p>
          <a:p>
            <a:pPr eaLnBrk="1" hangingPunct="1">
              <a:buFontTx/>
              <a:buNone/>
            </a:pPr>
            <a:r>
              <a:rPr lang="en-US" altLang="en-US" smtClean="0"/>
              <a:t>		        (3 - 5 boxes)</a:t>
            </a:r>
          </a:p>
          <a:p>
            <a:pPr lvl="1" eaLnBrk="1" hangingPunct="1"/>
            <a:endParaRPr lang="en-US" altLang="en-US" smtClean="0"/>
          </a:p>
          <a:p>
            <a:pPr lvl="1" eaLnBrk="1" hangingPunct="1"/>
            <a:endParaRPr lang="en-US" altLang="en-US" smtClean="0"/>
          </a:p>
          <a:p>
            <a:pPr lvl="1" eaLnBrk="1" hangingPunct="1"/>
            <a:endParaRPr lang="en-US" altLang="en-US" sz="1600" smtClean="0">
              <a:solidFill>
                <a:srgbClr val="FF5050"/>
              </a:solidFill>
              <a:latin typeface="Comic Sans MS" pitchFamily="66" charset="0"/>
            </a:endParaRPr>
          </a:p>
          <a:p>
            <a:pPr eaLnBrk="1" hangingPunct="1">
              <a:buFontTx/>
              <a:buNone/>
            </a:pPr>
            <a:r>
              <a:rPr lang="en-US" altLang="en-US" smtClean="0"/>
              <a:t>Interpretation?</a:t>
            </a:r>
            <a:r>
              <a:rPr lang="en-US" altLang="en-US" smtClean="0">
                <a:solidFill>
                  <a:srgbClr val="FF5050"/>
                </a:solidFill>
                <a:latin typeface="Comic Sans MS" pitchFamily="66" charset="0"/>
              </a:rPr>
              <a:t> </a:t>
            </a:r>
            <a:endParaRPr lang="en-US" altLang="en-US" smtClean="0"/>
          </a:p>
        </p:txBody>
      </p:sp>
      <p:sp>
        <p:nvSpPr>
          <p:cNvPr id="36868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altLang="en-US" sz="1200" smtClean="0">
                <a:solidFill>
                  <a:schemeClr val="tx2"/>
                </a:solidFill>
              </a:rPr>
              <a:t>For more presentations www.medicalppt.blogspot.com</a:t>
            </a:r>
          </a:p>
        </p:txBody>
      </p:sp>
      <p:pic>
        <p:nvPicPr>
          <p:cNvPr id="36869" name="Picture 2" descr="nsr-m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905000"/>
            <a:ext cx="7772400" cy="91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5477" name="Line 5"/>
          <p:cNvSpPr>
            <a:spLocks noChangeShapeType="1"/>
          </p:cNvSpPr>
          <p:nvPr/>
        </p:nvSpPr>
        <p:spPr bwMode="auto">
          <a:xfrm>
            <a:off x="2286000" y="2209800"/>
            <a:ext cx="0" cy="6096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478" name="Line 6"/>
          <p:cNvSpPr>
            <a:spLocks noChangeShapeType="1"/>
          </p:cNvSpPr>
          <p:nvPr/>
        </p:nvSpPr>
        <p:spPr bwMode="auto">
          <a:xfrm>
            <a:off x="2286000" y="2362200"/>
            <a:ext cx="228600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479" name="Line 7"/>
          <p:cNvSpPr>
            <a:spLocks noChangeShapeType="1"/>
          </p:cNvSpPr>
          <p:nvPr/>
        </p:nvSpPr>
        <p:spPr bwMode="auto">
          <a:xfrm flipV="1">
            <a:off x="2514600" y="2209800"/>
            <a:ext cx="0" cy="6096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480" name="Text Box 8"/>
          <p:cNvSpPr txBox="1">
            <a:spLocks noChangeArrowheads="1"/>
          </p:cNvSpPr>
          <p:nvPr/>
        </p:nvSpPr>
        <p:spPr bwMode="auto">
          <a:xfrm>
            <a:off x="3581400" y="5715000"/>
            <a:ext cx="2743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 i="1" dirty="0">
                <a:solidFill>
                  <a:schemeClr val="bg2">
                    <a:lumMod val="50000"/>
                  </a:schemeClr>
                </a:solidFill>
                <a:latin typeface="Arial" charset="0"/>
              </a:rPr>
              <a:t>0.12 seconds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5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05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54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54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54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54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054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054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0547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05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476" grpId="0" build="p" autoUpdateAnimBg="0"/>
      <p:bldP spid="105477" grpId="0" animBg="1"/>
      <p:bldP spid="105478" grpId="0" animBg="1"/>
      <p:bldP spid="105479" grpId="0" animBg="1"/>
      <p:bldP spid="105480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/>
              <a:t>Step 5: QRS duration</a:t>
            </a:r>
          </a:p>
        </p:txBody>
      </p:sp>
      <p:sp>
        <p:nvSpPr>
          <p:cNvPr id="106500" name="Rectangle 4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endParaRPr lang="en-US" altLang="en-US" dirty="0" smtClean="0"/>
          </a:p>
          <a:p>
            <a:pPr eaLnBrk="1" hangingPunct="1"/>
            <a:endParaRPr lang="en-US" altLang="en-US" dirty="0" smtClean="0"/>
          </a:p>
          <a:p>
            <a:pPr eaLnBrk="1" hangingPunct="1"/>
            <a:endParaRPr lang="en-US" altLang="en-US" dirty="0" smtClean="0"/>
          </a:p>
          <a:p>
            <a:pPr eaLnBrk="1" hangingPunct="1"/>
            <a:r>
              <a:rPr lang="en-US" altLang="en-US" dirty="0" smtClean="0"/>
              <a:t>Normal: 0.04 - 0.12 seconds.</a:t>
            </a:r>
          </a:p>
          <a:p>
            <a:pPr eaLnBrk="1" hangingPunct="1">
              <a:buFontTx/>
              <a:buNone/>
            </a:pPr>
            <a:r>
              <a:rPr lang="en-US" altLang="en-US" dirty="0" smtClean="0"/>
              <a:t>                 (1 - 3 boxes)</a:t>
            </a:r>
          </a:p>
          <a:p>
            <a:pPr lvl="1" eaLnBrk="1" hangingPunct="1"/>
            <a:endParaRPr lang="en-US" altLang="en-US" dirty="0" smtClean="0"/>
          </a:p>
          <a:p>
            <a:pPr lvl="1" eaLnBrk="1" hangingPunct="1"/>
            <a:endParaRPr lang="en-US" altLang="en-US" dirty="0" smtClean="0"/>
          </a:p>
          <a:p>
            <a:pPr lvl="1" eaLnBrk="1" hangingPunct="1"/>
            <a:endParaRPr lang="en-US" altLang="en-US" sz="1600" dirty="0" smtClean="0">
              <a:solidFill>
                <a:srgbClr val="FF5050"/>
              </a:solidFill>
              <a:latin typeface="Comic Sans MS" pitchFamily="66" charset="0"/>
            </a:endParaRPr>
          </a:p>
          <a:p>
            <a:pPr eaLnBrk="1" hangingPunct="1">
              <a:buFontTx/>
              <a:buNone/>
            </a:pPr>
            <a:r>
              <a:rPr lang="en-US" altLang="en-US" dirty="0" smtClean="0"/>
              <a:t>Interpretation?</a:t>
            </a:r>
          </a:p>
        </p:txBody>
      </p:sp>
      <p:sp>
        <p:nvSpPr>
          <p:cNvPr id="37892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altLang="en-US" sz="1200" smtClean="0">
                <a:solidFill>
                  <a:schemeClr val="tx2"/>
                </a:solidFill>
              </a:rPr>
              <a:t>For more presentations www.medicalppt.blogspot.com</a:t>
            </a:r>
          </a:p>
        </p:txBody>
      </p:sp>
      <p:pic>
        <p:nvPicPr>
          <p:cNvPr id="37893" name="Picture 2" descr="nsr-m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676400"/>
            <a:ext cx="7772400" cy="91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6501" name="Line 5"/>
          <p:cNvSpPr>
            <a:spLocks noChangeShapeType="1"/>
          </p:cNvSpPr>
          <p:nvPr/>
        </p:nvSpPr>
        <p:spPr bwMode="auto">
          <a:xfrm flipV="1">
            <a:off x="1600200" y="1981200"/>
            <a:ext cx="0" cy="7620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6502" name="Line 6"/>
          <p:cNvSpPr>
            <a:spLocks noChangeShapeType="1"/>
          </p:cNvSpPr>
          <p:nvPr/>
        </p:nvSpPr>
        <p:spPr bwMode="auto">
          <a:xfrm>
            <a:off x="1600200" y="2057400"/>
            <a:ext cx="152400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6503" name="Text Box 7"/>
          <p:cNvSpPr txBox="1">
            <a:spLocks noChangeArrowheads="1"/>
          </p:cNvSpPr>
          <p:nvPr/>
        </p:nvSpPr>
        <p:spPr bwMode="auto">
          <a:xfrm>
            <a:off x="3581400" y="5715000"/>
            <a:ext cx="2743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 i="1" dirty="0">
                <a:solidFill>
                  <a:schemeClr val="bg2">
                    <a:lumMod val="50000"/>
                  </a:schemeClr>
                </a:solidFill>
                <a:latin typeface="Arial" charset="0"/>
              </a:rPr>
              <a:t>0.08 seconds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6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65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65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65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65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065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065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065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06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500" grpId="0" build="p" autoUpdateAnimBg="0"/>
      <p:bldP spid="106501" grpId="0" animBg="1"/>
      <p:bldP spid="106502" grpId="0" animBg="1"/>
      <p:bldP spid="106503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/>
              <a:t>Rhythm Summary</a:t>
            </a:r>
          </a:p>
        </p:txBody>
      </p:sp>
      <p:sp>
        <p:nvSpPr>
          <p:cNvPr id="10752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endParaRPr lang="en-US" altLang="en-US" sz="2800" smtClean="0"/>
          </a:p>
          <a:p>
            <a:pPr eaLnBrk="1" hangingPunct="1"/>
            <a:endParaRPr lang="en-US" altLang="en-US" sz="2800" smtClean="0"/>
          </a:p>
          <a:p>
            <a:pPr eaLnBrk="1" hangingPunct="1"/>
            <a:r>
              <a:rPr lang="en-US" altLang="en-US" sz="2800" smtClean="0"/>
              <a:t>Rate				90-95 bpm	</a:t>
            </a:r>
          </a:p>
          <a:p>
            <a:pPr eaLnBrk="1" hangingPunct="1"/>
            <a:r>
              <a:rPr lang="en-US" altLang="en-US" sz="2800" smtClean="0"/>
              <a:t>Regularity			regular</a:t>
            </a:r>
          </a:p>
          <a:p>
            <a:pPr eaLnBrk="1" hangingPunct="1"/>
            <a:r>
              <a:rPr lang="en-US" altLang="en-US" sz="2800" smtClean="0"/>
              <a:t>P waves				normal</a:t>
            </a:r>
          </a:p>
          <a:p>
            <a:pPr eaLnBrk="1" hangingPunct="1"/>
            <a:r>
              <a:rPr lang="en-US" altLang="en-US" sz="2800" smtClean="0"/>
              <a:t>PR interval			0.12 s</a:t>
            </a:r>
          </a:p>
          <a:p>
            <a:pPr eaLnBrk="1" hangingPunct="1"/>
            <a:r>
              <a:rPr lang="en-US" altLang="en-US" sz="2800" smtClean="0"/>
              <a:t>QRS duration			0.08 s</a:t>
            </a:r>
          </a:p>
          <a:p>
            <a:pPr eaLnBrk="1" hangingPunct="1">
              <a:buFontTx/>
              <a:buNone/>
            </a:pPr>
            <a:r>
              <a:rPr lang="en-US" altLang="en-US" sz="2800" smtClean="0"/>
              <a:t>Interpretation?</a:t>
            </a:r>
          </a:p>
        </p:txBody>
      </p:sp>
      <p:sp>
        <p:nvSpPr>
          <p:cNvPr id="38916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altLang="en-US" sz="1200" smtClean="0">
                <a:solidFill>
                  <a:schemeClr val="tx2"/>
                </a:solidFill>
              </a:rPr>
              <a:t>For more presentations www.medicalppt.blogspot.com</a:t>
            </a:r>
          </a:p>
        </p:txBody>
      </p:sp>
      <p:sp>
        <p:nvSpPr>
          <p:cNvPr id="107524" name="Text Box 4"/>
          <p:cNvSpPr txBox="1">
            <a:spLocks noChangeArrowheads="1"/>
          </p:cNvSpPr>
          <p:nvPr/>
        </p:nvSpPr>
        <p:spPr bwMode="auto">
          <a:xfrm>
            <a:off x="3581400" y="5638800"/>
            <a:ext cx="4800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 i="1" dirty="0">
                <a:solidFill>
                  <a:schemeClr val="bg2">
                    <a:lumMod val="50000"/>
                  </a:schemeClr>
                </a:solidFill>
                <a:latin typeface="Arial" charset="0"/>
              </a:rPr>
              <a:t>Normal Sinus Rhythm</a:t>
            </a:r>
          </a:p>
        </p:txBody>
      </p:sp>
      <p:pic>
        <p:nvPicPr>
          <p:cNvPr id="38918" name="Picture 5" descr="nsr-m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676400"/>
            <a:ext cx="7772400" cy="91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75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75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75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75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75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75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75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75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75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75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75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75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07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23" grpId="0" build="p" autoUpdateAnimBg="0"/>
      <p:bldP spid="107524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/>
              <a:t>Normal Sinus Rhythm (NSR)</a:t>
            </a:r>
          </a:p>
        </p:txBody>
      </p:sp>
      <p:sp>
        <p:nvSpPr>
          <p:cNvPr id="11264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endParaRPr lang="en-US" altLang="en-US" smtClean="0"/>
          </a:p>
          <a:p>
            <a:pPr eaLnBrk="1" hangingPunct="1"/>
            <a:endParaRPr lang="en-US" altLang="en-US" smtClean="0">
              <a:solidFill>
                <a:srgbClr val="FF5050"/>
              </a:solidFill>
            </a:endParaRPr>
          </a:p>
          <a:p>
            <a:pPr eaLnBrk="1" hangingPunct="1"/>
            <a:endParaRPr lang="en-US" altLang="en-US" smtClean="0">
              <a:solidFill>
                <a:srgbClr val="FF5050"/>
              </a:solidFill>
            </a:endParaRPr>
          </a:p>
          <a:p>
            <a:pPr eaLnBrk="1" hangingPunct="1"/>
            <a:r>
              <a:rPr lang="en-US" altLang="en-US" smtClean="0">
                <a:solidFill>
                  <a:srgbClr val="FF5050"/>
                </a:solidFill>
              </a:rPr>
              <a:t>Etiology:</a:t>
            </a:r>
            <a:r>
              <a:rPr lang="en-US" altLang="en-US" smtClean="0"/>
              <a:t> the electrical impulse is formed in the SA node and conducted normally.</a:t>
            </a:r>
          </a:p>
          <a:p>
            <a:pPr eaLnBrk="1" hangingPunct="1"/>
            <a:endParaRPr lang="en-US" altLang="en-US" sz="1200" smtClean="0"/>
          </a:p>
          <a:p>
            <a:pPr eaLnBrk="1" hangingPunct="1"/>
            <a:r>
              <a:rPr lang="en-US" altLang="en-US" smtClean="0"/>
              <a:t>This is the normal rhythm of the heart; other rhythms that do not conduct via the typical pathway are called arrhythmias.</a:t>
            </a:r>
          </a:p>
          <a:p>
            <a:pPr eaLnBrk="1" hangingPunct="1"/>
            <a:endParaRPr lang="en-US" altLang="en-US" smtClean="0"/>
          </a:p>
          <a:p>
            <a:pPr algn="ctr" eaLnBrk="1" hangingPunct="1">
              <a:buFontTx/>
              <a:buNone/>
            </a:pPr>
            <a:endParaRPr lang="en-US" altLang="en-US" smtClean="0"/>
          </a:p>
        </p:txBody>
      </p:sp>
      <p:sp>
        <p:nvSpPr>
          <p:cNvPr id="39940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altLang="en-US" sz="1200" smtClean="0">
                <a:solidFill>
                  <a:schemeClr val="tx2"/>
                </a:solidFill>
              </a:rPr>
              <a:t>For more presentations www.medicalppt.blogspot.com</a:t>
            </a:r>
          </a:p>
        </p:txBody>
      </p:sp>
      <p:pic>
        <p:nvPicPr>
          <p:cNvPr id="39941" name="Picture 4" descr="nsr2-m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600200"/>
            <a:ext cx="7772400" cy="912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2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3" grpId="0" build="p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381000"/>
            <a:ext cx="7772400" cy="762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/>
              <a:t>NSR Parameters</a:t>
            </a:r>
          </a:p>
        </p:txBody>
      </p:sp>
      <p:sp>
        <p:nvSpPr>
          <p:cNvPr id="113667" name="Rectangle 3"/>
          <p:cNvSpPr>
            <a:spLocks noGrp="1" noChangeArrowheads="1"/>
          </p:cNvSpPr>
          <p:nvPr>
            <p:ph idx="1"/>
          </p:nvPr>
        </p:nvSpPr>
        <p:spPr>
          <a:xfrm>
            <a:off x="337676" y="2360616"/>
            <a:ext cx="8577723" cy="4497384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Rate				</a:t>
            </a:r>
            <a:r>
              <a:rPr lang="en-US" altLang="en-US" dirty="0" smtClean="0">
                <a:solidFill>
                  <a:schemeClr val="bg2">
                    <a:lumMod val="50000"/>
                  </a:schemeClr>
                </a:solidFill>
              </a:rPr>
              <a:t>60 - 100 bpm</a:t>
            </a:r>
            <a:r>
              <a:rPr lang="en-US" altLang="en-US" dirty="0" smtClean="0"/>
              <a:t>	</a:t>
            </a:r>
          </a:p>
          <a:p>
            <a:pPr eaLnBrk="1" hangingPunct="1"/>
            <a:r>
              <a:rPr lang="en-US" altLang="en-US" dirty="0" smtClean="0"/>
              <a:t>Regularity			</a:t>
            </a:r>
            <a:r>
              <a:rPr lang="en-US" altLang="en-US" dirty="0" smtClean="0">
                <a:solidFill>
                  <a:schemeClr val="bg2">
                    <a:lumMod val="50000"/>
                  </a:schemeClr>
                </a:solidFill>
              </a:rPr>
              <a:t>regular</a:t>
            </a:r>
          </a:p>
          <a:p>
            <a:pPr eaLnBrk="1" hangingPunct="1"/>
            <a:r>
              <a:rPr lang="en-US" altLang="en-US" dirty="0" smtClean="0"/>
              <a:t>P waves			</a:t>
            </a:r>
            <a:r>
              <a:rPr lang="en-US" altLang="en-US" dirty="0" smtClean="0">
                <a:solidFill>
                  <a:schemeClr val="bg2">
                    <a:lumMod val="50000"/>
                  </a:schemeClr>
                </a:solidFill>
              </a:rPr>
              <a:t>normal</a:t>
            </a:r>
          </a:p>
          <a:p>
            <a:pPr eaLnBrk="1" hangingPunct="1"/>
            <a:r>
              <a:rPr lang="en-US" altLang="en-US" dirty="0" smtClean="0"/>
              <a:t>PR interval			</a:t>
            </a:r>
            <a:r>
              <a:rPr lang="en-US" altLang="en-US" dirty="0" smtClean="0">
                <a:solidFill>
                  <a:schemeClr val="bg2">
                    <a:lumMod val="50000"/>
                  </a:schemeClr>
                </a:solidFill>
              </a:rPr>
              <a:t>0.12 - 0.20 s</a:t>
            </a:r>
          </a:p>
          <a:p>
            <a:pPr eaLnBrk="1" hangingPunct="1"/>
            <a:r>
              <a:rPr lang="en-US" altLang="en-US" dirty="0" smtClean="0"/>
              <a:t>QRS duration		</a:t>
            </a:r>
            <a:r>
              <a:rPr lang="en-US" altLang="en-US" dirty="0" smtClean="0">
                <a:solidFill>
                  <a:schemeClr val="bg2">
                    <a:lumMod val="50000"/>
                  </a:schemeClr>
                </a:solidFill>
              </a:rPr>
              <a:t>0.04 - 0.12 s</a:t>
            </a:r>
          </a:p>
          <a:p>
            <a:pPr eaLnBrk="1" hangingPunct="1">
              <a:buFontTx/>
              <a:buNone/>
            </a:pPr>
            <a:r>
              <a:rPr lang="en-US" altLang="en-US" u="sng" dirty="0" smtClean="0"/>
              <a:t>Any deviation from above is sinus tachycardia, sinus bradycardia or an arrhythmia</a:t>
            </a:r>
            <a:endParaRPr lang="en-US" altLang="en-US" dirty="0" smtClean="0">
              <a:solidFill>
                <a:schemeClr val="accent2"/>
              </a:solidFill>
            </a:endParaRPr>
          </a:p>
          <a:p>
            <a:pPr algn="ctr" eaLnBrk="1" hangingPunct="1">
              <a:buFontTx/>
              <a:buNone/>
            </a:pPr>
            <a:endParaRPr lang="en-US" altLang="en-US" dirty="0" smtClean="0"/>
          </a:p>
        </p:txBody>
      </p:sp>
      <p:sp>
        <p:nvSpPr>
          <p:cNvPr id="40964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altLang="en-US" sz="1200" smtClean="0">
                <a:solidFill>
                  <a:schemeClr val="tx2"/>
                </a:solidFill>
              </a:rPr>
              <a:t>For more presentations www.medicalppt.blogspot.com</a:t>
            </a:r>
          </a:p>
        </p:txBody>
      </p:sp>
      <p:pic>
        <p:nvPicPr>
          <p:cNvPr id="40965" name="Picture 4" descr="nsr2-m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219200"/>
            <a:ext cx="7772400" cy="912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3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3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36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36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36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36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7" grpId="0" build="p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n-US" altLang="en-US" dirty="0"/>
          </a:p>
        </p:txBody>
      </p:sp>
      <p:sp>
        <p:nvSpPr>
          <p:cNvPr id="50179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sz="1200" smtClean="0">
                <a:solidFill>
                  <a:schemeClr val="tx2"/>
                </a:solidFill>
              </a:rPr>
              <a:t>For more presentations www.medicalppt.blogspot.com</a:t>
            </a:r>
          </a:p>
        </p:txBody>
      </p:sp>
      <p:sp>
        <p:nvSpPr>
          <p:cNvPr id="100355" name="Text Box 3"/>
          <p:cNvSpPr txBox="1">
            <a:spLocks noChangeArrowheads="1"/>
          </p:cNvSpPr>
          <p:nvPr/>
        </p:nvSpPr>
        <p:spPr bwMode="auto">
          <a:xfrm>
            <a:off x="5257800" y="2743200"/>
            <a:ext cx="1752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>
                <a:solidFill>
                  <a:srgbClr val="FF5050"/>
                </a:solidFill>
                <a:latin typeface="Arial" charset="0"/>
              </a:rPr>
              <a:t>30 bpm</a:t>
            </a:r>
            <a:endParaRPr lang="en-US" altLang="en-US">
              <a:solidFill>
                <a:srgbClr val="FF5050"/>
              </a:solidFill>
            </a:endParaRPr>
          </a:p>
        </p:txBody>
      </p:sp>
      <p:sp>
        <p:nvSpPr>
          <p:cNvPr id="100356" name="Text Box 4"/>
          <p:cNvSpPr txBox="1">
            <a:spLocks noChangeArrowheads="1"/>
          </p:cNvSpPr>
          <p:nvPr/>
        </p:nvSpPr>
        <p:spPr bwMode="auto">
          <a:xfrm>
            <a:off x="685800" y="2743200"/>
            <a:ext cx="1752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3200">
                <a:latin typeface="Arial" charset="0"/>
              </a:rPr>
              <a:t>  Rate?</a:t>
            </a:r>
            <a:endParaRPr lang="en-US" altLang="en-US"/>
          </a:p>
        </p:txBody>
      </p:sp>
      <p:sp>
        <p:nvSpPr>
          <p:cNvPr id="100357" name="Text Box 5"/>
          <p:cNvSpPr txBox="1">
            <a:spLocks noChangeArrowheads="1"/>
          </p:cNvSpPr>
          <p:nvPr/>
        </p:nvSpPr>
        <p:spPr bwMode="auto">
          <a:xfrm>
            <a:off x="685800" y="3306763"/>
            <a:ext cx="28956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3200">
                <a:latin typeface="Arial" charset="0"/>
              </a:rPr>
              <a:t>  Regularity?</a:t>
            </a:r>
            <a:endParaRPr lang="en-US" altLang="en-US"/>
          </a:p>
        </p:txBody>
      </p:sp>
      <p:sp>
        <p:nvSpPr>
          <p:cNvPr id="100358" name="Text Box 6"/>
          <p:cNvSpPr txBox="1">
            <a:spLocks noChangeArrowheads="1"/>
          </p:cNvSpPr>
          <p:nvPr/>
        </p:nvSpPr>
        <p:spPr bwMode="auto">
          <a:xfrm>
            <a:off x="5257800" y="3352800"/>
            <a:ext cx="1752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>
                <a:solidFill>
                  <a:srgbClr val="FF5050"/>
                </a:solidFill>
                <a:latin typeface="Arial" charset="0"/>
              </a:rPr>
              <a:t>regular</a:t>
            </a:r>
            <a:endParaRPr lang="en-US" altLang="en-US">
              <a:solidFill>
                <a:srgbClr val="FF5050"/>
              </a:solidFill>
            </a:endParaRPr>
          </a:p>
        </p:txBody>
      </p:sp>
      <p:sp>
        <p:nvSpPr>
          <p:cNvPr id="100359" name="Text Box 7"/>
          <p:cNvSpPr txBox="1">
            <a:spLocks noChangeArrowheads="1"/>
          </p:cNvSpPr>
          <p:nvPr/>
        </p:nvSpPr>
        <p:spPr bwMode="auto">
          <a:xfrm>
            <a:off x="5257800" y="3962400"/>
            <a:ext cx="1752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>
                <a:solidFill>
                  <a:srgbClr val="FF5050"/>
                </a:solidFill>
                <a:latin typeface="Arial" charset="0"/>
              </a:rPr>
              <a:t>normal</a:t>
            </a:r>
            <a:endParaRPr lang="en-US" altLang="en-US">
              <a:solidFill>
                <a:srgbClr val="FF5050"/>
              </a:solidFill>
            </a:endParaRPr>
          </a:p>
        </p:txBody>
      </p:sp>
      <p:sp>
        <p:nvSpPr>
          <p:cNvPr id="100360" name="Text Box 8"/>
          <p:cNvSpPr txBox="1">
            <a:spLocks noChangeArrowheads="1"/>
          </p:cNvSpPr>
          <p:nvPr/>
        </p:nvSpPr>
        <p:spPr bwMode="auto">
          <a:xfrm>
            <a:off x="5257800" y="5135563"/>
            <a:ext cx="17526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>
                <a:solidFill>
                  <a:srgbClr val="FF5050"/>
                </a:solidFill>
                <a:latin typeface="Arial" charset="0"/>
              </a:rPr>
              <a:t>0.10 s</a:t>
            </a:r>
            <a:endParaRPr lang="en-US" altLang="en-US">
              <a:solidFill>
                <a:srgbClr val="FF5050"/>
              </a:solidFill>
            </a:endParaRPr>
          </a:p>
        </p:txBody>
      </p:sp>
      <p:sp>
        <p:nvSpPr>
          <p:cNvPr id="100361" name="Text Box 9"/>
          <p:cNvSpPr txBox="1">
            <a:spLocks noChangeArrowheads="1"/>
          </p:cNvSpPr>
          <p:nvPr/>
        </p:nvSpPr>
        <p:spPr bwMode="auto">
          <a:xfrm>
            <a:off x="685800" y="3886200"/>
            <a:ext cx="2438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3200">
                <a:latin typeface="Arial" charset="0"/>
              </a:rPr>
              <a:t>  P waves?</a:t>
            </a:r>
            <a:endParaRPr lang="en-US" altLang="en-US"/>
          </a:p>
        </p:txBody>
      </p:sp>
      <p:sp>
        <p:nvSpPr>
          <p:cNvPr id="100362" name="Text Box 10"/>
          <p:cNvSpPr txBox="1">
            <a:spLocks noChangeArrowheads="1"/>
          </p:cNvSpPr>
          <p:nvPr/>
        </p:nvSpPr>
        <p:spPr bwMode="auto">
          <a:xfrm>
            <a:off x="685800" y="4495800"/>
            <a:ext cx="2895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3200">
                <a:latin typeface="Arial" charset="0"/>
              </a:rPr>
              <a:t>  PR interval?</a:t>
            </a:r>
            <a:endParaRPr lang="en-US" altLang="en-US"/>
          </a:p>
        </p:txBody>
      </p:sp>
      <p:sp>
        <p:nvSpPr>
          <p:cNvPr id="100363" name="Text Box 11"/>
          <p:cNvSpPr txBox="1">
            <a:spLocks noChangeArrowheads="1"/>
          </p:cNvSpPr>
          <p:nvPr/>
        </p:nvSpPr>
        <p:spPr bwMode="auto">
          <a:xfrm>
            <a:off x="5257800" y="4572000"/>
            <a:ext cx="1752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>
                <a:solidFill>
                  <a:srgbClr val="FF5050"/>
                </a:solidFill>
                <a:latin typeface="Arial" charset="0"/>
              </a:rPr>
              <a:t>0.12 s</a:t>
            </a:r>
            <a:endParaRPr lang="en-US" altLang="en-US">
              <a:solidFill>
                <a:srgbClr val="FF5050"/>
              </a:solidFill>
            </a:endParaRPr>
          </a:p>
        </p:txBody>
      </p:sp>
      <p:sp>
        <p:nvSpPr>
          <p:cNvPr id="100364" name="Text Box 12"/>
          <p:cNvSpPr txBox="1">
            <a:spLocks noChangeArrowheads="1"/>
          </p:cNvSpPr>
          <p:nvPr/>
        </p:nvSpPr>
        <p:spPr bwMode="auto">
          <a:xfrm>
            <a:off x="685800" y="5105400"/>
            <a:ext cx="34290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3200">
                <a:latin typeface="Arial" charset="0"/>
              </a:rPr>
              <a:t>  QRS duration?</a:t>
            </a:r>
            <a:endParaRPr lang="en-US" altLang="en-US"/>
          </a:p>
        </p:txBody>
      </p:sp>
      <p:sp>
        <p:nvSpPr>
          <p:cNvPr id="100365" name="Text Box 13"/>
          <p:cNvSpPr txBox="1">
            <a:spLocks noChangeArrowheads="1"/>
          </p:cNvSpPr>
          <p:nvPr/>
        </p:nvSpPr>
        <p:spPr bwMode="auto">
          <a:xfrm>
            <a:off x="685800" y="5791200"/>
            <a:ext cx="34290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>
                <a:latin typeface="Arial" charset="0"/>
              </a:rPr>
              <a:t>Interpretation?</a:t>
            </a:r>
            <a:endParaRPr lang="en-US" altLang="en-US"/>
          </a:p>
        </p:txBody>
      </p:sp>
      <p:sp>
        <p:nvSpPr>
          <p:cNvPr id="100366" name="Text Box 14"/>
          <p:cNvSpPr txBox="1">
            <a:spLocks noChangeArrowheads="1"/>
          </p:cNvSpPr>
          <p:nvPr/>
        </p:nvSpPr>
        <p:spPr bwMode="auto">
          <a:xfrm>
            <a:off x="3581400" y="5821363"/>
            <a:ext cx="49530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 i="1">
                <a:solidFill>
                  <a:srgbClr val="FF5050"/>
                </a:solidFill>
                <a:latin typeface="Arial" charset="0"/>
              </a:rPr>
              <a:t>Sinus Bradycardia</a:t>
            </a:r>
          </a:p>
        </p:txBody>
      </p:sp>
      <p:pic>
        <p:nvPicPr>
          <p:cNvPr id="50192" name="Picture 15" descr="sb-m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617663"/>
            <a:ext cx="7772400" cy="973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0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0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0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0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00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00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00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00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00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00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00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55" grpId="0" autoUpdateAnimBg="0"/>
      <p:bldP spid="100356" grpId="0" autoUpdateAnimBg="0"/>
      <p:bldP spid="100357" grpId="0" autoUpdateAnimBg="0"/>
      <p:bldP spid="100358" grpId="0" autoUpdateAnimBg="0"/>
      <p:bldP spid="100359" grpId="0" autoUpdateAnimBg="0"/>
      <p:bldP spid="100360" grpId="0" autoUpdateAnimBg="0"/>
      <p:bldP spid="100361" grpId="0" autoUpdateAnimBg="0"/>
      <p:bldP spid="100362" grpId="0" autoUpdateAnimBg="0"/>
      <p:bldP spid="100363" grpId="0" autoUpdateAnimBg="0"/>
      <p:bldP spid="100364" grpId="0" autoUpdateAnimBg="0"/>
      <p:bldP spid="100365" grpId="0" autoUpdateAnimBg="0"/>
      <p:bldP spid="100366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/>
              <a:t>Sinus Bradycardia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  <a:p>
            <a:pPr eaLnBrk="1" hangingPunct="1"/>
            <a:endParaRPr lang="en-US" altLang="en-US" sz="3600" smtClean="0">
              <a:solidFill>
                <a:srgbClr val="FF5050"/>
              </a:solidFill>
            </a:endParaRPr>
          </a:p>
          <a:p>
            <a:pPr eaLnBrk="1" hangingPunct="1"/>
            <a:r>
              <a:rPr lang="en-US" altLang="en-US" sz="3600" smtClean="0">
                <a:solidFill>
                  <a:srgbClr val="FF5050"/>
                </a:solidFill>
              </a:rPr>
              <a:t>Deviation from NSR</a:t>
            </a:r>
            <a:endParaRPr lang="en-US" altLang="en-US" smtClean="0">
              <a:solidFill>
                <a:srgbClr val="FF5050"/>
              </a:solidFill>
            </a:endParaRPr>
          </a:p>
          <a:p>
            <a:pPr eaLnBrk="1" hangingPunct="1">
              <a:buFontTx/>
              <a:buNone/>
            </a:pPr>
            <a:r>
              <a:rPr lang="en-US" altLang="en-US" sz="3600" smtClean="0"/>
              <a:t>		- Rate			</a:t>
            </a:r>
            <a:r>
              <a:rPr lang="en-US" altLang="en-US" sz="3600" smtClean="0">
                <a:solidFill>
                  <a:srgbClr val="FF5050"/>
                </a:solidFill>
              </a:rPr>
              <a:t>&lt; 60 bpm</a:t>
            </a:r>
            <a:r>
              <a:rPr lang="en-US" altLang="en-US" smtClean="0"/>
              <a:t>	</a:t>
            </a:r>
          </a:p>
          <a:p>
            <a:pPr lvl="1" eaLnBrk="1" hangingPunct="1"/>
            <a:endParaRPr lang="en-US" altLang="en-US" smtClean="0"/>
          </a:p>
        </p:txBody>
      </p:sp>
      <p:sp>
        <p:nvSpPr>
          <p:cNvPr id="51204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sz="1200" smtClean="0">
                <a:solidFill>
                  <a:schemeClr val="tx2"/>
                </a:solidFill>
              </a:rPr>
              <a:t>For more presentations www.medicalppt.blogspot.com</a:t>
            </a:r>
          </a:p>
        </p:txBody>
      </p:sp>
      <p:sp>
        <p:nvSpPr>
          <p:cNvPr id="51205" name="Text Box 4"/>
          <p:cNvSpPr txBox="1">
            <a:spLocks noChangeArrowheads="1"/>
          </p:cNvSpPr>
          <p:nvPr/>
        </p:nvSpPr>
        <p:spPr bwMode="auto">
          <a:xfrm>
            <a:off x="3870325" y="188912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endParaRPr lang="en-US" altLang="en-US">
              <a:latin typeface="Times" pitchFamily="18" charset="0"/>
            </a:endParaRPr>
          </a:p>
        </p:txBody>
      </p:sp>
      <p:pic>
        <p:nvPicPr>
          <p:cNvPr id="51206" name="Picture 5" descr="sb-m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617663"/>
            <a:ext cx="7772400" cy="973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1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1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79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Font typeface="Wingdings" pitchFamily="2" charset="2"/>
              <a:buNone/>
            </a:pPr>
            <a:r>
              <a:rPr lang="en-US" sz="4800" b="1" i="1" dirty="0" smtClean="0"/>
              <a:t>Reading normal ECG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n-US" altLang="en-US" dirty="0"/>
          </a:p>
        </p:txBody>
      </p:sp>
      <p:sp>
        <p:nvSpPr>
          <p:cNvPr id="53251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sz="1200" smtClean="0">
                <a:solidFill>
                  <a:schemeClr val="tx2"/>
                </a:solidFill>
              </a:rPr>
              <a:t>For more presentations www.medicalppt.blogspot.com</a:t>
            </a:r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5257800" y="2743200"/>
            <a:ext cx="2057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200">
                <a:solidFill>
                  <a:srgbClr val="FF5050"/>
                </a:solidFill>
                <a:latin typeface="Arial" charset="0"/>
              </a:rPr>
              <a:t>130 bpm</a:t>
            </a:r>
            <a:endParaRPr lang="en-US">
              <a:solidFill>
                <a:srgbClr val="FF5050"/>
              </a:solidFill>
            </a:endParaRPr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685800" y="2743200"/>
            <a:ext cx="1752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sz="3200">
                <a:latin typeface="Arial" charset="0"/>
              </a:rPr>
              <a:t>  Rate?</a:t>
            </a:r>
            <a:endParaRPr lang="en-US"/>
          </a:p>
        </p:txBody>
      </p:sp>
      <p:sp>
        <p:nvSpPr>
          <p:cNvPr id="27654" name="Text Box 6"/>
          <p:cNvSpPr txBox="1">
            <a:spLocks noChangeArrowheads="1"/>
          </p:cNvSpPr>
          <p:nvPr/>
        </p:nvSpPr>
        <p:spPr bwMode="auto">
          <a:xfrm>
            <a:off x="685800" y="3306763"/>
            <a:ext cx="36576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sz="3200">
                <a:latin typeface="Arial" charset="0"/>
              </a:rPr>
              <a:t>  Regularity?</a:t>
            </a:r>
            <a:endParaRPr lang="en-US"/>
          </a:p>
        </p:txBody>
      </p:sp>
      <p:sp>
        <p:nvSpPr>
          <p:cNvPr id="27655" name="Text Box 7"/>
          <p:cNvSpPr txBox="1">
            <a:spLocks noChangeArrowheads="1"/>
          </p:cNvSpPr>
          <p:nvPr/>
        </p:nvSpPr>
        <p:spPr bwMode="auto">
          <a:xfrm>
            <a:off x="5257800" y="3352800"/>
            <a:ext cx="1752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200">
                <a:solidFill>
                  <a:srgbClr val="FF5050"/>
                </a:solidFill>
                <a:latin typeface="Arial" charset="0"/>
              </a:rPr>
              <a:t>regular</a:t>
            </a:r>
            <a:endParaRPr lang="en-US">
              <a:solidFill>
                <a:srgbClr val="FF5050"/>
              </a:solidFill>
            </a:endParaRPr>
          </a:p>
        </p:txBody>
      </p:sp>
      <p:sp>
        <p:nvSpPr>
          <p:cNvPr id="27656" name="Text Box 8"/>
          <p:cNvSpPr txBox="1">
            <a:spLocks noChangeArrowheads="1"/>
          </p:cNvSpPr>
          <p:nvPr/>
        </p:nvSpPr>
        <p:spPr bwMode="auto">
          <a:xfrm>
            <a:off x="5257800" y="3962400"/>
            <a:ext cx="1752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200">
                <a:solidFill>
                  <a:srgbClr val="FF5050"/>
                </a:solidFill>
                <a:latin typeface="Arial" charset="0"/>
              </a:rPr>
              <a:t>normal</a:t>
            </a:r>
            <a:endParaRPr lang="en-US">
              <a:solidFill>
                <a:srgbClr val="FF5050"/>
              </a:solidFill>
            </a:endParaRPr>
          </a:p>
        </p:txBody>
      </p:sp>
      <p:sp>
        <p:nvSpPr>
          <p:cNvPr id="27657" name="Text Box 9"/>
          <p:cNvSpPr txBox="1">
            <a:spLocks noChangeArrowheads="1"/>
          </p:cNvSpPr>
          <p:nvPr/>
        </p:nvSpPr>
        <p:spPr bwMode="auto">
          <a:xfrm>
            <a:off x="5257800" y="5135563"/>
            <a:ext cx="17526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200">
                <a:solidFill>
                  <a:srgbClr val="FF5050"/>
                </a:solidFill>
                <a:latin typeface="Arial" charset="0"/>
              </a:rPr>
              <a:t>0.08 s</a:t>
            </a:r>
            <a:endParaRPr lang="en-US">
              <a:solidFill>
                <a:srgbClr val="FF5050"/>
              </a:solidFill>
            </a:endParaRPr>
          </a:p>
        </p:txBody>
      </p:sp>
      <p:sp>
        <p:nvSpPr>
          <p:cNvPr id="27658" name="Text Box 10"/>
          <p:cNvSpPr txBox="1">
            <a:spLocks noChangeArrowheads="1"/>
          </p:cNvSpPr>
          <p:nvPr/>
        </p:nvSpPr>
        <p:spPr bwMode="auto">
          <a:xfrm>
            <a:off x="685800" y="3886200"/>
            <a:ext cx="2438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sz="3200">
                <a:latin typeface="Arial" charset="0"/>
              </a:rPr>
              <a:t>  P waves?</a:t>
            </a:r>
            <a:endParaRPr lang="en-US"/>
          </a:p>
        </p:txBody>
      </p:sp>
      <p:sp>
        <p:nvSpPr>
          <p:cNvPr id="27659" name="Text Box 11"/>
          <p:cNvSpPr txBox="1">
            <a:spLocks noChangeArrowheads="1"/>
          </p:cNvSpPr>
          <p:nvPr/>
        </p:nvSpPr>
        <p:spPr bwMode="auto">
          <a:xfrm>
            <a:off x="685800" y="4495800"/>
            <a:ext cx="2895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sz="3200">
                <a:latin typeface="Arial" charset="0"/>
              </a:rPr>
              <a:t>  PR interval?</a:t>
            </a:r>
            <a:endParaRPr lang="en-US"/>
          </a:p>
        </p:txBody>
      </p:sp>
      <p:sp>
        <p:nvSpPr>
          <p:cNvPr id="27660" name="Text Box 12"/>
          <p:cNvSpPr txBox="1">
            <a:spLocks noChangeArrowheads="1"/>
          </p:cNvSpPr>
          <p:nvPr/>
        </p:nvSpPr>
        <p:spPr bwMode="auto">
          <a:xfrm>
            <a:off x="5257800" y="4572000"/>
            <a:ext cx="1752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200">
                <a:solidFill>
                  <a:srgbClr val="FF5050"/>
                </a:solidFill>
                <a:latin typeface="Arial" charset="0"/>
              </a:rPr>
              <a:t>0.16 s</a:t>
            </a:r>
            <a:endParaRPr lang="en-US">
              <a:solidFill>
                <a:srgbClr val="FF5050"/>
              </a:solidFill>
            </a:endParaRPr>
          </a:p>
        </p:txBody>
      </p:sp>
      <p:sp>
        <p:nvSpPr>
          <p:cNvPr id="27661" name="Text Box 13"/>
          <p:cNvSpPr txBox="1">
            <a:spLocks noChangeArrowheads="1"/>
          </p:cNvSpPr>
          <p:nvPr/>
        </p:nvSpPr>
        <p:spPr bwMode="auto">
          <a:xfrm>
            <a:off x="685800" y="5105400"/>
            <a:ext cx="34290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sz="3200">
                <a:latin typeface="Arial" charset="0"/>
              </a:rPr>
              <a:t>  QRS duration?</a:t>
            </a:r>
            <a:endParaRPr lang="en-US"/>
          </a:p>
        </p:txBody>
      </p:sp>
      <p:sp>
        <p:nvSpPr>
          <p:cNvPr id="27662" name="Text Box 14"/>
          <p:cNvSpPr txBox="1">
            <a:spLocks noChangeArrowheads="1"/>
          </p:cNvSpPr>
          <p:nvPr/>
        </p:nvSpPr>
        <p:spPr bwMode="auto">
          <a:xfrm>
            <a:off x="685800" y="5791200"/>
            <a:ext cx="34290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200">
                <a:latin typeface="Arial" charset="0"/>
              </a:rPr>
              <a:t>Interpretation?</a:t>
            </a:r>
            <a:endParaRPr lang="en-US"/>
          </a:p>
        </p:txBody>
      </p:sp>
      <p:sp>
        <p:nvSpPr>
          <p:cNvPr id="27663" name="Text Box 15"/>
          <p:cNvSpPr txBox="1">
            <a:spLocks noChangeArrowheads="1"/>
          </p:cNvSpPr>
          <p:nvPr/>
        </p:nvSpPr>
        <p:spPr bwMode="auto">
          <a:xfrm>
            <a:off x="3581400" y="5821363"/>
            <a:ext cx="49530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200" i="1">
                <a:solidFill>
                  <a:srgbClr val="FF5050"/>
                </a:solidFill>
                <a:latin typeface="Arial" charset="0"/>
              </a:rPr>
              <a:t>Sinus Tachycardia</a:t>
            </a:r>
          </a:p>
        </p:txBody>
      </p:sp>
      <p:pic>
        <p:nvPicPr>
          <p:cNvPr id="53264" name="Picture 16" descr="ST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676400"/>
            <a:ext cx="7772400" cy="86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7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7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7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7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7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27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27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27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autoUpdateAnimBg="0"/>
      <p:bldP spid="27653" grpId="0" autoUpdateAnimBg="0"/>
      <p:bldP spid="27654" grpId="0" autoUpdateAnimBg="0"/>
      <p:bldP spid="27655" grpId="0" autoUpdateAnimBg="0"/>
      <p:bldP spid="27656" grpId="0" autoUpdateAnimBg="0"/>
      <p:bldP spid="27657" grpId="0" autoUpdateAnimBg="0"/>
      <p:bldP spid="27658" grpId="0" autoUpdateAnimBg="0"/>
      <p:bldP spid="27659" grpId="0" autoUpdateAnimBg="0"/>
      <p:bldP spid="27660" grpId="0" autoUpdateAnimBg="0"/>
      <p:bldP spid="27661" grpId="0" autoUpdateAnimBg="0"/>
      <p:bldP spid="27662" grpId="0" autoUpdateAnimBg="0"/>
      <p:bldP spid="27663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/>
              <a:t>Sinus Tachycardia</a:t>
            </a:r>
          </a:p>
        </p:txBody>
      </p:sp>
      <p:sp>
        <p:nvSpPr>
          <p:cNvPr id="56323" name="Rectangle 102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  <a:p>
            <a:pPr eaLnBrk="1" hangingPunct="1"/>
            <a:r>
              <a:rPr lang="en-US" altLang="en-US" sz="3600" smtClean="0">
                <a:solidFill>
                  <a:srgbClr val="FF5050"/>
                </a:solidFill>
              </a:rPr>
              <a:t>Deviation from NSR</a:t>
            </a:r>
            <a:endParaRPr lang="en-US" altLang="en-US" smtClean="0"/>
          </a:p>
          <a:p>
            <a:pPr eaLnBrk="1" hangingPunct="1">
              <a:buFontTx/>
              <a:buNone/>
            </a:pPr>
            <a:r>
              <a:rPr lang="en-US" altLang="en-US" sz="3600" smtClean="0"/>
              <a:t>		- Rate			</a:t>
            </a:r>
            <a:r>
              <a:rPr lang="en-US" altLang="en-US" sz="3600" smtClean="0">
                <a:solidFill>
                  <a:srgbClr val="FF5050"/>
                </a:solidFill>
              </a:rPr>
              <a:t>&gt; 100 bpm</a:t>
            </a:r>
            <a:r>
              <a:rPr lang="en-US" altLang="en-US" smtClean="0"/>
              <a:t>	</a:t>
            </a:r>
          </a:p>
          <a:p>
            <a:pPr lvl="1" eaLnBrk="1" hangingPunct="1"/>
            <a:endParaRPr lang="en-US" altLang="en-US" smtClean="0"/>
          </a:p>
          <a:p>
            <a:pPr algn="ctr" eaLnBrk="1" hangingPunct="1">
              <a:buFontTx/>
              <a:buNone/>
            </a:pPr>
            <a:endParaRPr lang="en-US" altLang="en-US" smtClean="0"/>
          </a:p>
        </p:txBody>
      </p:sp>
      <p:sp>
        <p:nvSpPr>
          <p:cNvPr id="54276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56438" y="3736975"/>
            <a:ext cx="32004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sz="1200" smtClean="0">
                <a:solidFill>
                  <a:schemeClr val="tx2"/>
                </a:solidFill>
              </a:rPr>
              <a:t>For more presentations www.medicalppt.blogspot.com</a:t>
            </a:r>
          </a:p>
        </p:txBody>
      </p:sp>
      <p:pic>
        <p:nvPicPr>
          <p:cNvPr id="54277" name="Picture 1029" descr="ST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321" y="1423035"/>
            <a:ext cx="7772400" cy="86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3" grpId="0" build="p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n-US" altLang="en-US" dirty="0"/>
          </a:p>
        </p:txBody>
      </p:sp>
      <p:sp>
        <p:nvSpPr>
          <p:cNvPr id="57347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sz="1200" smtClean="0">
                <a:solidFill>
                  <a:schemeClr val="tx2"/>
                </a:solidFill>
              </a:rPr>
              <a:t>For more presentations www.medicalppt.blogspot.com</a:t>
            </a:r>
          </a:p>
        </p:txBody>
      </p:sp>
      <p:pic>
        <p:nvPicPr>
          <p:cNvPr id="57348" name="Picture 2" descr="pac-m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600200"/>
            <a:ext cx="7772400" cy="947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04" name="Text Box 4"/>
          <p:cNvSpPr txBox="1">
            <a:spLocks noChangeArrowheads="1"/>
          </p:cNvSpPr>
          <p:nvPr/>
        </p:nvSpPr>
        <p:spPr bwMode="auto">
          <a:xfrm>
            <a:off x="5257800" y="2743200"/>
            <a:ext cx="2057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>
                <a:solidFill>
                  <a:srgbClr val="FF5050"/>
                </a:solidFill>
                <a:latin typeface="Arial" charset="0"/>
              </a:rPr>
              <a:t>70 bpm</a:t>
            </a:r>
            <a:endParaRPr lang="en-US" altLang="en-US">
              <a:solidFill>
                <a:srgbClr val="FF5050"/>
              </a:solidFill>
            </a:endParaRPr>
          </a:p>
        </p:txBody>
      </p:sp>
      <p:sp>
        <p:nvSpPr>
          <p:cNvPr id="102405" name="Text Box 5"/>
          <p:cNvSpPr txBox="1">
            <a:spLocks noChangeArrowheads="1"/>
          </p:cNvSpPr>
          <p:nvPr/>
        </p:nvSpPr>
        <p:spPr bwMode="auto">
          <a:xfrm>
            <a:off x="685800" y="2743200"/>
            <a:ext cx="1752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3200">
                <a:latin typeface="Arial" charset="0"/>
              </a:rPr>
              <a:t>  Rate?</a:t>
            </a:r>
            <a:endParaRPr lang="en-US" altLang="en-US"/>
          </a:p>
        </p:txBody>
      </p:sp>
      <p:sp>
        <p:nvSpPr>
          <p:cNvPr id="102406" name="Text Box 6"/>
          <p:cNvSpPr txBox="1">
            <a:spLocks noChangeArrowheads="1"/>
          </p:cNvSpPr>
          <p:nvPr/>
        </p:nvSpPr>
        <p:spPr bwMode="auto">
          <a:xfrm>
            <a:off x="762000" y="3352800"/>
            <a:ext cx="37338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3200">
                <a:latin typeface="Arial" charset="0"/>
              </a:rPr>
              <a:t>  Regularity?</a:t>
            </a:r>
            <a:endParaRPr lang="en-US" altLang="en-US"/>
          </a:p>
        </p:txBody>
      </p:sp>
      <p:sp>
        <p:nvSpPr>
          <p:cNvPr id="102407" name="Text Box 7"/>
          <p:cNvSpPr txBox="1">
            <a:spLocks noChangeArrowheads="1"/>
          </p:cNvSpPr>
          <p:nvPr/>
        </p:nvSpPr>
        <p:spPr bwMode="auto">
          <a:xfrm>
            <a:off x="5257800" y="3352800"/>
            <a:ext cx="3505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>
                <a:solidFill>
                  <a:srgbClr val="FF5050"/>
                </a:solidFill>
                <a:latin typeface="Arial" charset="0"/>
              </a:rPr>
              <a:t>occasionally irreg.</a:t>
            </a:r>
            <a:endParaRPr lang="en-US" altLang="en-US">
              <a:solidFill>
                <a:srgbClr val="FF5050"/>
              </a:solidFill>
            </a:endParaRPr>
          </a:p>
        </p:txBody>
      </p:sp>
      <p:sp>
        <p:nvSpPr>
          <p:cNvPr id="102408" name="Text Box 8"/>
          <p:cNvSpPr txBox="1">
            <a:spLocks noChangeArrowheads="1"/>
          </p:cNvSpPr>
          <p:nvPr/>
        </p:nvSpPr>
        <p:spPr bwMode="auto">
          <a:xfrm>
            <a:off x="5257800" y="3962400"/>
            <a:ext cx="3886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>
                <a:solidFill>
                  <a:srgbClr val="FF5050"/>
                </a:solidFill>
                <a:latin typeface="Arial" charset="0"/>
              </a:rPr>
              <a:t>2/7 different contour</a:t>
            </a:r>
            <a:endParaRPr lang="en-US" altLang="en-US">
              <a:solidFill>
                <a:srgbClr val="FF5050"/>
              </a:solidFill>
            </a:endParaRPr>
          </a:p>
        </p:txBody>
      </p:sp>
      <p:sp>
        <p:nvSpPr>
          <p:cNvPr id="102409" name="Text Box 9"/>
          <p:cNvSpPr txBox="1">
            <a:spLocks noChangeArrowheads="1"/>
          </p:cNvSpPr>
          <p:nvPr/>
        </p:nvSpPr>
        <p:spPr bwMode="auto">
          <a:xfrm>
            <a:off x="5257800" y="5135563"/>
            <a:ext cx="17526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>
                <a:solidFill>
                  <a:srgbClr val="FF5050"/>
                </a:solidFill>
                <a:latin typeface="Arial" charset="0"/>
              </a:rPr>
              <a:t>0.08 s</a:t>
            </a:r>
            <a:endParaRPr lang="en-US" altLang="en-US">
              <a:solidFill>
                <a:srgbClr val="FF5050"/>
              </a:solidFill>
            </a:endParaRPr>
          </a:p>
        </p:txBody>
      </p:sp>
      <p:sp>
        <p:nvSpPr>
          <p:cNvPr id="102410" name="Text Box 10"/>
          <p:cNvSpPr txBox="1">
            <a:spLocks noChangeArrowheads="1"/>
          </p:cNvSpPr>
          <p:nvPr/>
        </p:nvSpPr>
        <p:spPr bwMode="auto">
          <a:xfrm>
            <a:off x="685800" y="3886200"/>
            <a:ext cx="2438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3200">
                <a:latin typeface="Arial" charset="0"/>
              </a:rPr>
              <a:t>  P waves?</a:t>
            </a:r>
            <a:endParaRPr lang="en-US" altLang="en-US"/>
          </a:p>
        </p:txBody>
      </p:sp>
      <p:sp>
        <p:nvSpPr>
          <p:cNvPr id="102411" name="Text Box 11"/>
          <p:cNvSpPr txBox="1">
            <a:spLocks noChangeArrowheads="1"/>
          </p:cNvSpPr>
          <p:nvPr/>
        </p:nvSpPr>
        <p:spPr bwMode="auto">
          <a:xfrm>
            <a:off x="685800" y="4495800"/>
            <a:ext cx="2895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3200">
                <a:latin typeface="Arial" charset="0"/>
              </a:rPr>
              <a:t>  PR interval?</a:t>
            </a:r>
            <a:endParaRPr lang="en-US" altLang="en-US"/>
          </a:p>
        </p:txBody>
      </p:sp>
      <p:sp>
        <p:nvSpPr>
          <p:cNvPr id="102412" name="Text Box 12"/>
          <p:cNvSpPr txBox="1">
            <a:spLocks noChangeArrowheads="1"/>
          </p:cNvSpPr>
          <p:nvPr/>
        </p:nvSpPr>
        <p:spPr bwMode="auto">
          <a:xfrm>
            <a:off x="5257800" y="4572000"/>
            <a:ext cx="37338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>
                <a:solidFill>
                  <a:srgbClr val="FF5050"/>
                </a:solidFill>
                <a:latin typeface="Arial" charset="0"/>
              </a:rPr>
              <a:t>0.14 s (except 2/7)</a:t>
            </a:r>
            <a:endParaRPr lang="en-US" altLang="en-US">
              <a:solidFill>
                <a:srgbClr val="FF5050"/>
              </a:solidFill>
            </a:endParaRPr>
          </a:p>
        </p:txBody>
      </p:sp>
      <p:sp>
        <p:nvSpPr>
          <p:cNvPr id="102413" name="Text Box 13"/>
          <p:cNvSpPr txBox="1">
            <a:spLocks noChangeArrowheads="1"/>
          </p:cNvSpPr>
          <p:nvPr/>
        </p:nvSpPr>
        <p:spPr bwMode="auto">
          <a:xfrm>
            <a:off x="685800" y="5105400"/>
            <a:ext cx="34290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3200">
                <a:latin typeface="Arial" charset="0"/>
              </a:rPr>
              <a:t>  QRS duration?</a:t>
            </a:r>
            <a:endParaRPr lang="en-US" altLang="en-US"/>
          </a:p>
        </p:txBody>
      </p:sp>
      <p:sp>
        <p:nvSpPr>
          <p:cNvPr id="102414" name="Text Box 14"/>
          <p:cNvSpPr txBox="1">
            <a:spLocks noChangeArrowheads="1"/>
          </p:cNvSpPr>
          <p:nvPr/>
        </p:nvSpPr>
        <p:spPr bwMode="auto">
          <a:xfrm>
            <a:off x="685800" y="5791200"/>
            <a:ext cx="34290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>
                <a:latin typeface="Arial" charset="0"/>
              </a:rPr>
              <a:t>Interpretation?</a:t>
            </a:r>
            <a:endParaRPr lang="en-US" altLang="en-US"/>
          </a:p>
        </p:txBody>
      </p:sp>
      <p:sp>
        <p:nvSpPr>
          <p:cNvPr id="102415" name="Text Box 15"/>
          <p:cNvSpPr txBox="1">
            <a:spLocks noChangeArrowheads="1"/>
          </p:cNvSpPr>
          <p:nvPr/>
        </p:nvSpPr>
        <p:spPr bwMode="auto">
          <a:xfrm>
            <a:off x="3581400" y="5791200"/>
            <a:ext cx="49530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 i="1">
                <a:solidFill>
                  <a:srgbClr val="FF5050"/>
                </a:solidFill>
                <a:latin typeface="Arial" charset="0"/>
              </a:rPr>
              <a:t>NSR with Premature Atrial Contractions</a:t>
            </a:r>
          </a:p>
        </p:txBody>
      </p:sp>
      <p:sp>
        <p:nvSpPr>
          <p:cNvPr id="102416" name="Line 16"/>
          <p:cNvSpPr>
            <a:spLocks noChangeShapeType="1"/>
          </p:cNvSpPr>
          <p:nvPr/>
        </p:nvSpPr>
        <p:spPr bwMode="auto">
          <a:xfrm>
            <a:off x="7391400" y="1676400"/>
            <a:ext cx="0" cy="3810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417" name="Line 17"/>
          <p:cNvSpPr>
            <a:spLocks noChangeShapeType="1"/>
          </p:cNvSpPr>
          <p:nvPr/>
        </p:nvSpPr>
        <p:spPr bwMode="auto">
          <a:xfrm>
            <a:off x="1905000" y="1676400"/>
            <a:ext cx="0" cy="3810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2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2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2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2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02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02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02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102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102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102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102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102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102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04" grpId="0" autoUpdateAnimBg="0"/>
      <p:bldP spid="102405" grpId="0" autoUpdateAnimBg="0"/>
      <p:bldP spid="102406" grpId="0" autoUpdateAnimBg="0"/>
      <p:bldP spid="102407" grpId="0" autoUpdateAnimBg="0"/>
      <p:bldP spid="102408" grpId="0" autoUpdateAnimBg="0"/>
      <p:bldP spid="102409" grpId="0" autoUpdateAnimBg="0"/>
      <p:bldP spid="102410" grpId="0" autoUpdateAnimBg="0"/>
      <p:bldP spid="102411" grpId="0" autoUpdateAnimBg="0"/>
      <p:bldP spid="102412" grpId="0" autoUpdateAnimBg="0"/>
      <p:bldP spid="102413" grpId="0" autoUpdateAnimBg="0"/>
      <p:bldP spid="102414" grpId="0" autoUpdateAnimBg="0"/>
      <p:bldP spid="102415" grpId="0" autoUpdateAnimBg="0"/>
      <p:bldP spid="102416" grpId="0" animBg="1"/>
      <p:bldP spid="10241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n-US" altLang="en-US" dirty="0"/>
          </a:p>
        </p:txBody>
      </p:sp>
      <p:sp>
        <p:nvSpPr>
          <p:cNvPr id="61443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sz="1200" smtClean="0">
                <a:solidFill>
                  <a:schemeClr val="tx2"/>
                </a:solidFill>
              </a:rPr>
              <a:t>For more presentations www.medicalppt.blogspot.com</a:t>
            </a:r>
          </a:p>
        </p:txBody>
      </p:sp>
      <p:pic>
        <p:nvPicPr>
          <p:cNvPr id="61444" name="Picture 2" descr="pvc-m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476375"/>
            <a:ext cx="7010400" cy="12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6500" name="Text Box 4"/>
          <p:cNvSpPr txBox="1">
            <a:spLocks noChangeArrowheads="1"/>
          </p:cNvSpPr>
          <p:nvPr/>
        </p:nvSpPr>
        <p:spPr bwMode="auto">
          <a:xfrm>
            <a:off x="5257800" y="2743200"/>
            <a:ext cx="2057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>
                <a:solidFill>
                  <a:srgbClr val="FF5050"/>
                </a:solidFill>
                <a:latin typeface="Arial" charset="0"/>
              </a:rPr>
              <a:t>60 bpm</a:t>
            </a:r>
            <a:endParaRPr lang="en-US" altLang="en-US">
              <a:solidFill>
                <a:srgbClr val="FF5050"/>
              </a:solidFill>
            </a:endParaRPr>
          </a:p>
        </p:txBody>
      </p:sp>
      <p:sp>
        <p:nvSpPr>
          <p:cNvPr id="106501" name="Text Box 5"/>
          <p:cNvSpPr txBox="1">
            <a:spLocks noChangeArrowheads="1"/>
          </p:cNvSpPr>
          <p:nvPr/>
        </p:nvSpPr>
        <p:spPr bwMode="auto">
          <a:xfrm>
            <a:off x="685800" y="2743200"/>
            <a:ext cx="1752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3200">
                <a:latin typeface="Arial" charset="0"/>
              </a:rPr>
              <a:t>  Rate?</a:t>
            </a:r>
            <a:endParaRPr lang="en-US" altLang="en-US"/>
          </a:p>
        </p:txBody>
      </p:sp>
      <p:sp>
        <p:nvSpPr>
          <p:cNvPr id="106502" name="Text Box 6"/>
          <p:cNvSpPr txBox="1">
            <a:spLocks noChangeArrowheads="1"/>
          </p:cNvSpPr>
          <p:nvPr/>
        </p:nvSpPr>
        <p:spPr bwMode="auto">
          <a:xfrm>
            <a:off x="685800" y="3306763"/>
            <a:ext cx="37338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3200">
                <a:latin typeface="Arial" charset="0"/>
              </a:rPr>
              <a:t>  Regularity?</a:t>
            </a:r>
            <a:endParaRPr lang="en-US" altLang="en-US"/>
          </a:p>
        </p:txBody>
      </p:sp>
      <p:sp>
        <p:nvSpPr>
          <p:cNvPr id="106503" name="Text Box 7"/>
          <p:cNvSpPr txBox="1">
            <a:spLocks noChangeArrowheads="1"/>
          </p:cNvSpPr>
          <p:nvPr/>
        </p:nvSpPr>
        <p:spPr bwMode="auto">
          <a:xfrm>
            <a:off x="5257800" y="3352800"/>
            <a:ext cx="3505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>
                <a:solidFill>
                  <a:srgbClr val="FF5050"/>
                </a:solidFill>
                <a:latin typeface="Arial" charset="0"/>
              </a:rPr>
              <a:t>occasionally irreg.</a:t>
            </a:r>
            <a:endParaRPr lang="en-US" altLang="en-US">
              <a:solidFill>
                <a:srgbClr val="FF5050"/>
              </a:solidFill>
            </a:endParaRPr>
          </a:p>
        </p:txBody>
      </p:sp>
      <p:sp>
        <p:nvSpPr>
          <p:cNvPr id="106504" name="Text Box 8"/>
          <p:cNvSpPr txBox="1">
            <a:spLocks noChangeArrowheads="1"/>
          </p:cNvSpPr>
          <p:nvPr/>
        </p:nvSpPr>
        <p:spPr bwMode="auto">
          <a:xfrm>
            <a:off x="5257800" y="3962400"/>
            <a:ext cx="37338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>
                <a:solidFill>
                  <a:srgbClr val="FF5050"/>
                </a:solidFill>
                <a:latin typeface="Arial" charset="0"/>
              </a:rPr>
              <a:t>none for 7</a:t>
            </a:r>
            <a:r>
              <a:rPr lang="en-US" altLang="en-US">
                <a:solidFill>
                  <a:srgbClr val="FF5050"/>
                </a:solidFill>
                <a:latin typeface="Arial" charset="0"/>
              </a:rPr>
              <a:t>th</a:t>
            </a:r>
            <a:r>
              <a:rPr lang="en-US" altLang="en-US" sz="3200">
                <a:solidFill>
                  <a:srgbClr val="FF5050"/>
                </a:solidFill>
                <a:latin typeface="Arial" charset="0"/>
              </a:rPr>
              <a:t> QRS</a:t>
            </a:r>
            <a:endParaRPr lang="en-US" altLang="en-US">
              <a:solidFill>
                <a:srgbClr val="FF5050"/>
              </a:solidFill>
            </a:endParaRPr>
          </a:p>
        </p:txBody>
      </p:sp>
      <p:sp>
        <p:nvSpPr>
          <p:cNvPr id="106505" name="Text Box 9"/>
          <p:cNvSpPr txBox="1">
            <a:spLocks noChangeArrowheads="1"/>
          </p:cNvSpPr>
          <p:nvPr/>
        </p:nvSpPr>
        <p:spPr bwMode="auto">
          <a:xfrm>
            <a:off x="5257800" y="5135563"/>
            <a:ext cx="37338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>
                <a:solidFill>
                  <a:srgbClr val="FF5050"/>
                </a:solidFill>
                <a:latin typeface="Arial" charset="0"/>
              </a:rPr>
              <a:t>0.08 s (7th wide)</a:t>
            </a:r>
            <a:endParaRPr lang="en-US" altLang="en-US">
              <a:solidFill>
                <a:srgbClr val="FF5050"/>
              </a:solidFill>
            </a:endParaRPr>
          </a:p>
        </p:txBody>
      </p:sp>
      <p:sp>
        <p:nvSpPr>
          <p:cNvPr id="106506" name="Text Box 10"/>
          <p:cNvSpPr txBox="1">
            <a:spLocks noChangeArrowheads="1"/>
          </p:cNvSpPr>
          <p:nvPr/>
        </p:nvSpPr>
        <p:spPr bwMode="auto">
          <a:xfrm>
            <a:off x="685800" y="3886200"/>
            <a:ext cx="2438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3200">
                <a:latin typeface="Arial" charset="0"/>
              </a:rPr>
              <a:t>  P waves?</a:t>
            </a:r>
            <a:endParaRPr lang="en-US" altLang="en-US"/>
          </a:p>
        </p:txBody>
      </p:sp>
      <p:sp>
        <p:nvSpPr>
          <p:cNvPr id="106507" name="Text Box 11"/>
          <p:cNvSpPr txBox="1">
            <a:spLocks noChangeArrowheads="1"/>
          </p:cNvSpPr>
          <p:nvPr/>
        </p:nvSpPr>
        <p:spPr bwMode="auto">
          <a:xfrm>
            <a:off x="685800" y="4495800"/>
            <a:ext cx="2895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3200">
                <a:latin typeface="Arial" charset="0"/>
              </a:rPr>
              <a:t>  PR interval?</a:t>
            </a:r>
            <a:endParaRPr lang="en-US" altLang="en-US"/>
          </a:p>
        </p:txBody>
      </p:sp>
      <p:sp>
        <p:nvSpPr>
          <p:cNvPr id="106508" name="Text Box 12"/>
          <p:cNvSpPr txBox="1">
            <a:spLocks noChangeArrowheads="1"/>
          </p:cNvSpPr>
          <p:nvPr/>
        </p:nvSpPr>
        <p:spPr bwMode="auto">
          <a:xfrm>
            <a:off x="5257800" y="4572000"/>
            <a:ext cx="37338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>
                <a:solidFill>
                  <a:srgbClr val="FF5050"/>
                </a:solidFill>
                <a:latin typeface="Arial" charset="0"/>
              </a:rPr>
              <a:t>0.14 s</a:t>
            </a:r>
            <a:endParaRPr lang="en-US" altLang="en-US">
              <a:solidFill>
                <a:srgbClr val="FF5050"/>
              </a:solidFill>
            </a:endParaRPr>
          </a:p>
        </p:txBody>
      </p:sp>
      <p:sp>
        <p:nvSpPr>
          <p:cNvPr id="106509" name="Text Box 13"/>
          <p:cNvSpPr txBox="1">
            <a:spLocks noChangeArrowheads="1"/>
          </p:cNvSpPr>
          <p:nvPr/>
        </p:nvSpPr>
        <p:spPr bwMode="auto">
          <a:xfrm>
            <a:off x="685800" y="5105400"/>
            <a:ext cx="34290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3200">
                <a:latin typeface="Arial" charset="0"/>
              </a:rPr>
              <a:t>  QRS duration?</a:t>
            </a:r>
            <a:endParaRPr lang="en-US" altLang="en-US"/>
          </a:p>
        </p:txBody>
      </p:sp>
      <p:sp>
        <p:nvSpPr>
          <p:cNvPr id="106510" name="Text Box 14"/>
          <p:cNvSpPr txBox="1">
            <a:spLocks noChangeArrowheads="1"/>
          </p:cNvSpPr>
          <p:nvPr/>
        </p:nvSpPr>
        <p:spPr bwMode="auto">
          <a:xfrm>
            <a:off x="685800" y="5791200"/>
            <a:ext cx="34290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>
                <a:latin typeface="Arial" charset="0"/>
              </a:rPr>
              <a:t>Interpretation?</a:t>
            </a:r>
            <a:endParaRPr lang="en-US" altLang="en-US"/>
          </a:p>
        </p:txBody>
      </p:sp>
      <p:sp>
        <p:nvSpPr>
          <p:cNvPr id="106511" name="Text Box 15"/>
          <p:cNvSpPr txBox="1">
            <a:spLocks noChangeArrowheads="1"/>
          </p:cNvSpPr>
          <p:nvPr/>
        </p:nvSpPr>
        <p:spPr bwMode="auto">
          <a:xfrm>
            <a:off x="3581400" y="5821363"/>
            <a:ext cx="52578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 i="1">
                <a:solidFill>
                  <a:srgbClr val="FF5050"/>
                </a:solidFill>
                <a:latin typeface="Arial" charset="0"/>
              </a:rPr>
              <a:t>Sinus Rhythm with 1 PVC</a:t>
            </a:r>
          </a:p>
        </p:txBody>
      </p:sp>
      <p:sp>
        <p:nvSpPr>
          <p:cNvPr id="106512" name="Line 16"/>
          <p:cNvSpPr>
            <a:spLocks noChangeShapeType="1"/>
          </p:cNvSpPr>
          <p:nvPr/>
        </p:nvSpPr>
        <p:spPr bwMode="auto">
          <a:xfrm>
            <a:off x="7239000" y="1371600"/>
            <a:ext cx="0" cy="3048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6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6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6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6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6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06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06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06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106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106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106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106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106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500" grpId="0" autoUpdateAnimBg="0"/>
      <p:bldP spid="106501" grpId="0" autoUpdateAnimBg="0"/>
      <p:bldP spid="106502" grpId="0" autoUpdateAnimBg="0"/>
      <p:bldP spid="106503" grpId="0" autoUpdateAnimBg="0"/>
      <p:bldP spid="106504" grpId="0" autoUpdateAnimBg="0"/>
      <p:bldP spid="106505" grpId="0" autoUpdateAnimBg="0"/>
      <p:bldP spid="106506" grpId="0" autoUpdateAnimBg="0"/>
      <p:bldP spid="106507" grpId="0" autoUpdateAnimBg="0"/>
      <p:bldP spid="106508" grpId="0" autoUpdateAnimBg="0"/>
      <p:bldP spid="106509" grpId="0" autoUpdateAnimBg="0"/>
      <p:bldP spid="106510" grpId="0" autoUpdateAnimBg="0"/>
      <p:bldP spid="106511" grpId="0" autoUpdateAnimBg="0"/>
      <p:bldP spid="10651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/>
              <a:t>PVCs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286000"/>
            <a:ext cx="7772400" cy="3962400"/>
          </a:xfrm>
        </p:spPr>
        <p:txBody>
          <a:bodyPr/>
          <a:lstStyle/>
          <a:p>
            <a:pPr eaLnBrk="1" hangingPunct="1"/>
            <a:endParaRPr lang="en-US" altLang="en-US" dirty="0" smtClean="0"/>
          </a:p>
          <a:p>
            <a:pPr eaLnBrk="1" hangingPunct="1"/>
            <a:r>
              <a:rPr lang="en-US" altLang="en-US" sz="2400" dirty="0" smtClean="0">
                <a:solidFill>
                  <a:srgbClr val="FF5050"/>
                </a:solidFill>
              </a:rPr>
              <a:t>Etiology:</a:t>
            </a:r>
            <a:r>
              <a:rPr lang="en-US" altLang="en-US" sz="2400" dirty="0" smtClean="0"/>
              <a:t> One or more ventricular cells are depolarizing and the impulses are abnormally conducting through the ventricles.</a:t>
            </a:r>
          </a:p>
          <a:p>
            <a:pPr eaLnBrk="1" hangingPunct="1"/>
            <a:endParaRPr lang="en-US" altLang="en-US" dirty="0" smtClean="0"/>
          </a:p>
          <a:p>
            <a:pPr algn="ctr" eaLnBrk="1" hangingPunct="1">
              <a:buFontTx/>
              <a:buNone/>
            </a:pPr>
            <a:endParaRPr lang="en-US" altLang="en-US" dirty="0" smtClean="0"/>
          </a:p>
        </p:txBody>
      </p:sp>
      <p:sp>
        <p:nvSpPr>
          <p:cNvPr id="63492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sz="1200" smtClean="0">
                <a:solidFill>
                  <a:schemeClr val="tx2"/>
                </a:solidFill>
              </a:rPr>
              <a:t>For more presentations www.medicalppt.blogspot.com</a:t>
            </a:r>
          </a:p>
        </p:txBody>
      </p:sp>
      <p:pic>
        <p:nvPicPr>
          <p:cNvPr id="63493" name="Picture 4" descr="pvc-mf3-m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696" y="1324608"/>
            <a:ext cx="6781800" cy="1290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85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47" grpId="0" build="p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n-US" altLang="en-US" dirty="0"/>
          </a:p>
        </p:txBody>
      </p:sp>
      <p:sp>
        <p:nvSpPr>
          <p:cNvPr id="66563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altLang="en-US" sz="1200" smtClean="0">
                <a:solidFill>
                  <a:schemeClr val="tx2"/>
                </a:solidFill>
              </a:rPr>
              <a:t>For more presentations www.medicalppt.blogspot.com</a:t>
            </a:r>
          </a:p>
        </p:txBody>
      </p:sp>
      <p:sp>
        <p:nvSpPr>
          <p:cNvPr id="100355" name="Text Box 3"/>
          <p:cNvSpPr txBox="1">
            <a:spLocks noChangeArrowheads="1"/>
          </p:cNvSpPr>
          <p:nvPr/>
        </p:nvSpPr>
        <p:spPr bwMode="auto">
          <a:xfrm>
            <a:off x="5257800" y="2743200"/>
            <a:ext cx="2057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>
                <a:solidFill>
                  <a:srgbClr val="FF5050"/>
                </a:solidFill>
                <a:latin typeface="Arial" charset="0"/>
              </a:rPr>
              <a:t>100 bpm</a:t>
            </a:r>
            <a:endParaRPr lang="en-US" altLang="en-US">
              <a:solidFill>
                <a:srgbClr val="FF5050"/>
              </a:solidFill>
            </a:endParaRPr>
          </a:p>
        </p:txBody>
      </p:sp>
      <p:sp>
        <p:nvSpPr>
          <p:cNvPr id="100356" name="Text Box 4"/>
          <p:cNvSpPr txBox="1">
            <a:spLocks noChangeArrowheads="1"/>
          </p:cNvSpPr>
          <p:nvPr/>
        </p:nvSpPr>
        <p:spPr bwMode="auto">
          <a:xfrm>
            <a:off x="685800" y="2743200"/>
            <a:ext cx="1752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3200">
                <a:latin typeface="Arial" charset="0"/>
              </a:rPr>
              <a:t>  Rate?</a:t>
            </a:r>
            <a:endParaRPr lang="en-US" altLang="en-US"/>
          </a:p>
        </p:txBody>
      </p:sp>
      <p:sp>
        <p:nvSpPr>
          <p:cNvPr id="100357" name="Text Box 5"/>
          <p:cNvSpPr txBox="1">
            <a:spLocks noChangeArrowheads="1"/>
          </p:cNvSpPr>
          <p:nvPr/>
        </p:nvSpPr>
        <p:spPr bwMode="auto">
          <a:xfrm>
            <a:off x="685800" y="3306763"/>
            <a:ext cx="37338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3200">
                <a:latin typeface="Arial" charset="0"/>
              </a:rPr>
              <a:t>  Regularity?</a:t>
            </a:r>
            <a:endParaRPr lang="en-US" altLang="en-US"/>
          </a:p>
        </p:txBody>
      </p:sp>
      <p:sp>
        <p:nvSpPr>
          <p:cNvPr id="100358" name="Text Box 6"/>
          <p:cNvSpPr txBox="1">
            <a:spLocks noChangeArrowheads="1"/>
          </p:cNvSpPr>
          <p:nvPr/>
        </p:nvSpPr>
        <p:spPr bwMode="auto">
          <a:xfrm>
            <a:off x="5257800" y="3352800"/>
            <a:ext cx="3886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>
                <a:solidFill>
                  <a:srgbClr val="FF5050"/>
                </a:solidFill>
                <a:latin typeface="Arial" charset="0"/>
              </a:rPr>
              <a:t>irregularly irregular</a:t>
            </a:r>
            <a:endParaRPr lang="en-US" altLang="en-US">
              <a:solidFill>
                <a:srgbClr val="FF5050"/>
              </a:solidFill>
            </a:endParaRPr>
          </a:p>
        </p:txBody>
      </p:sp>
      <p:sp>
        <p:nvSpPr>
          <p:cNvPr id="100359" name="Text Box 7"/>
          <p:cNvSpPr txBox="1">
            <a:spLocks noChangeArrowheads="1"/>
          </p:cNvSpPr>
          <p:nvPr/>
        </p:nvSpPr>
        <p:spPr bwMode="auto">
          <a:xfrm>
            <a:off x="5257800" y="3962400"/>
            <a:ext cx="3505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>
                <a:solidFill>
                  <a:srgbClr val="FF5050"/>
                </a:solidFill>
                <a:latin typeface="Arial" charset="0"/>
              </a:rPr>
              <a:t>none</a:t>
            </a:r>
            <a:endParaRPr lang="en-US" altLang="en-US">
              <a:solidFill>
                <a:srgbClr val="FF5050"/>
              </a:solidFill>
            </a:endParaRPr>
          </a:p>
        </p:txBody>
      </p:sp>
      <p:sp>
        <p:nvSpPr>
          <p:cNvPr id="100360" name="Text Box 8"/>
          <p:cNvSpPr txBox="1">
            <a:spLocks noChangeArrowheads="1"/>
          </p:cNvSpPr>
          <p:nvPr/>
        </p:nvSpPr>
        <p:spPr bwMode="auto">
          <a:xfrm>
            <a:off x="5257800" y="5135563"/>
            <a:ext cx="17526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>
                <a:solidFill>
                  <a:srgbClr val="FF5050"/>
                </a:solidFill>
                <a:latin typeface="Arial" charset="0"/>
              </a:rPr>
              <a:t>0.06 s</a:t>
            </a:r>
            <a:endParaRPr lang="en-US" altLang="en-US">
              <a:solidFill>
                <a:srgbClr val="FF5050"/>
              </a:solidFill>
            </a:endParaRPr>
          </a:p>
        </p:txBody>
      </p:sp>
      <p:sp>
        <p:nvSpPr>
          <p:cNvPr id="100361" name="Text Box 9"/>
          <p:cNvSpPr txBox="1">
            <a:spLocks noChangeArrowheads="1"/>
          </p:cNvSpPr>
          <p:nvPr/>
        </p:nvSpPr>
        <p:spPr bwMode="auto">
          <a:xfrm>
            <a:off x="685800" y="3886200"/>
            <a:ext cx="2438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3200">
                <a:latin typeface="Arial" charset="0"/>
              </a:rPr>
              <a:t>  P waves?</a:t>
            </a:r>
            <a:endParaRPr lang="en-US" altLang="en-US"/>
          </a:p>
        </p:txBody>
      </p:sp>
      <p:sp>
        <p:nvSpPr>
          <p:cNvPr id="100362" name="Text Box 10"/>
          <p:cNvSpPr txBox="1">
            <a:spLocks noChangeArrowheads="1"/>
          </p:cNvSpPr>
          <p:nvPr/>
        </p:nvSpPr>
        <p:spPr bwMode="auto">
          <a:xfrm>
            <a:off x="685800" y="4495800"/>
            <a:ext cx="2895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3200">
                <a:latin typeface="Arial" charset="0"/>
              </a:rPr>
              <a:t>  PR interval?</a:t>
            </a:r>
            <a:endParaRPr lang="en-US" altLang="en-US"/>
          </a:p>
        </p:txBody>
      </p:sp>
      <p:sp>
        <p:nvSpPr>
          <p:cNvPr id="100363" name="Text Box 11"/>
          <p:cNvSpPr txBox="1">
            <a:spLocks noChangeArrowheads="1"/>
          </p:cNvSpPr>
          <p:nvPr/>
        </p:nvSpPr>
        <p:spPr bwMode="auto">
          <a:xfrm>
            <a:off x="5257800" y="4572000"/>
            <a:ext cx="37338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>
                <a:solidFill>
                  <a:srgbClr val="FF5050"/>
                </a:solidFill>
                <a:latin typeface="Arial" charset="0"/>
              </a:rPr>
              <a:t>none</a:t>
            </a:r>
          </a:p>
        </p:txBody>
      </p:sp>
      <p:sp>
        <p:nvSpPr>
          <p:cNvPr id="100364" name="Text Box 12"/>
          <p:cNvSpPr txBox="1">
            <a:spLocks noChangeArrowheads="1"/>
          </p:cNvSpPr>
          <p:nvPr/>
        </p:nvSpPr>
        <p:spPr bwMode="auto">
          <a:xfrm>
            <a:off x="685800" y="5105400"/>
            <a:ext cx="34290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3200">
                <a:latin typeface="Arial" charset="0"/>
              </a:rPr>
              <a:t>  QRS duration?</a:t>
            </a:r>
            <a:endParaRPr lang="en-US" altLang="en-US"/>
          </a:p>
        </p:txBody>
      </p:sp>
      <p:sp>
        <p:nvSpPr>
          <p:cNvPr id="100365" name="Text Box 13"/>
          <p:cNvSpPr txBox="1">
            <a:spLocks noChangeArrowheads="1"/>
          </p:cNvSpPr>
          <p:nvPr/>
        </p:nvSpPr>
        <p:spPr bwMode="auto">
          <a:xfrm>
            <a:off x="685800" y="5791200"/>
            <a:ext cx="34290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>
                <a:latin typeface="Arial" charset="0"/>
              </a:rPr>
              <a:t>Interpretation?</a:t>
            </a:r>
            <a:endParaRPr lang="en-US" altLang="en-US"/>
          </a:p>
        </p:txBody>
      </p:sp>
      <p:sp>
        <p:nvSpPr>
          <p:cNvPr id="100366" name="Text Box 14"/>
          <p:cNvSpPr txBox="1">
            <a:spLocks noChangeArrowheads="1"/>
          </p:cNvSpPr>
          <p:nvPr/>
        </p:nvSpPr>
        <p:spPr bwMode="auto">
          <a:xfrm>
            <a:off x="3581400" y="5821363"/>
            <a:ext cx="49530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 i="1">
                <a:solidFill>
                  <a:srgbClr val="FF5050"/>
                </a:solidFill>
                <a:latin typeface="Arial" charset="0"/>
              </a:rPr>
              <a:t>Atrial Fibrillation</a:t>
            </a:r>
          </a:p>
        </p:txBody>
      </p:sp>
      <p:pic>
        <p:nvPicPr>
          <p:cNvPr id="66576" name="Picture 15" descr="af-m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600200"/>
            <a:ext cx="7772400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0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0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0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0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00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00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00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00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00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00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00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55" grpId="0" autoUpdateAnimBg="0"/>
      <p:bldP spid="100356" grpId="0" autoUpdateAnimBg="0"/>
      <p:bldP spid="100357" grpId="0" autoUpdateAnimBg="0"/>
      <p:bldP spid="100358" grpId="0" autoUpdateAnimBg="0"/>
      <p:bldP spid="100359" grpId="0" autoUpdateAnimBg="0"/>
      <p:bldP spid="100360" grpId="0" autoUpdateAnimBg="0"/>
      <p:bldP spid="100361" grpId="0" autoUpdateAnimBg="0"/>
      <p:bldP spid="100362" grpId="0" autoUpdateAnimBg="0"/>
      <p:bldP spid="100363" grpId="0" autoUpdateAnimBg="0"/>
      <p:bldP spid="100364" grpId="0" autoUpdateAnimBg="0"/>
      <p:bldP spid="100365" grpId="0" autoUpdateAnimBg="0"/>
      <p:bldP spid="100366" grpId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n-US" altLang="en-US" dirty="0"/>
          </a:p>
        </p:txBody>
      </p:sp>
      <p:sp>
        <p:nvSpPr>
          <p:cNvPr id="69635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altLang="en-US" sz="1200" smtClean="0">
                <a:solidFill>
                  <a:schemeClr val="tx2"/>
                </a:solidFill>
              </a:rPr>
              <a:t>For more presentations www.medicalppt.blogspot.com</a:t>
            </a:r>
          </a:p>
        </p:txBody>
      </p:sp>
      <p:sp>
        <p:nvSpPr>
          <p:cNvPr id="101379" name="Text Box 3"/>
          <p:cNvSpPr txBox="1">
            <a:spLocks noChangeArrowheads="1"/>
          </p:cNvSpPr>
          <p:nvPr/>
        </p:nvSpPr>
        <p:spPr bwMode="auto">
          <a:xfrm>
            <a:off x="5257800" y="2743200"/>
            <a:ext cx="2057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>
                <a:solidFill>
                  <a:srgbClr val="FF5050"/>
                </a:solidFill>
                <a:latin typeface="Arial" charset="0"/>
              </a:rPr>
              <a:t>70 bpm</a:t>
            </a:r>
            <a:endParaRPr lang="en-US" altLang="en-US">
              <a:solidFill>
                <a:srgbClr val="FF5050"/>
              </a:solidFill>
            </a:endParaRPr>
          </a:p>
        </p:txBody>
      </p:sp>
      <p:sp>
        <p:nvSpPr>
          <p:cNvPr id="101380" name="Text Box 4"/>
          <p:cNvSpPr txBox="1">
            <a:spLocks noChangeArrowheads="1"/>
          </p:cNvSpPr>
          <p:nvPr/>
        </p:nvSpPr>
        <p:spPr bwMode="auto">
          <a:xfrm>
            <a:off x="685800" y="2743200"/>
            <a:ext cx="1752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3200">
                <a:latin typeface="Arial" charset="0"/>
              </a:rPr>
              <a:t>  Rate?</a:t>
            </a:r>
            <a:endParaRPr lang="en-US" altLang="en-US"/>
          </a:p>
        </p:txBody>
      </p:sp>
      <p:sp>
        <p:nvSpPr>
          <p:cNvPr id="101381" name="Text Box 5"/>
          <p:cNvSpPr txBox="1">
            <a:spLocks noChangeArrowheads="1"/>
          </p:cNvSpPr>
          <p:nvPr/>
        </p:nvSpPr>
        <p:spPr bwMode="auto">
          <a:xfrm>
            <a:off x="685800" y="3306763"/>
            <a:ext cx="37338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3200">
                <a:latin typeface="Arial" charset="0"/>
              </a:rPr>
              <a:t>  Regularity?</a:t>
            </a:r>
            <a:endParaRPr lang="en-US" altLang="en-US"/>
          </a:p>
        </p:txBody>
      </p:sp>
      <p:sp>
        <p:nvSpPr>
          <p:cNvPr id="101382" name="Text Box 6"/>
          <p:cNvSpPr txBox="1">
            <a:spLocks noChangeArrowheads="1"/>
          </p:cNvSpPr>
          <p:nvPr/>
        </p:nvSpPr>
        <p:spPr bwMode="auto">
          <a:xfrm>
            <a:off x="5257800" y="3352800"/>
            <a:ext cx="3505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>
                <a:solidFill>
                  <a:srgbClr val="FF5050"/>
                </a:solidFill>
                <a:latin typeface="Arial" charset="0"/>
              </a:rPr>
              <a:t>regular</a:t>
            </a:r>
            <a:endParaRPr lang="en-US" altLang="en-US">
              <a:solidFill>
                <a:srgbClr val="FF5050"/>
              </a:solidFill>
            </a:endParaRPr>
          </a:p>
        </p:txBody>
      </p:sp>
      <p:sp>
        <p:nvSpPr>
          <p:cNvPr id="101383" name="Text Box 7"/>
          <p:cNvSpPr txBox="1">
            <a:spLocks noChangeArrowheads="1"/>
          </p:cNvSpPr>
          <p:nvPr/>
        </p:nvSpPr>
        <p:spPr bwMode="auto">
          <a:xfrm>
            <a:off x="5257800" y="3962400"/>
            <a:ext cx="3505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>
                <a:solidFill>
                  <a:srgbClr val="FF5050"/>
                </a:solidFill>
                <a:latin typeface="Arial" charset="0"/>
              </a:rPr>
              <a:t>flutter waves</a:t>
            </a:r>
            <a:endParaRPr lang="en-US" altLang="en-US">
              <a:solidFill>
                <a:srgbClr val="FF5050"/>
              </a:solidFill>
            </a:endParaRPr>
          </a:p>
        </p:txBody>
      </p:sp>
      <p:sp>
        <p:nvSpPr>
          <p:cNvPr id="101384" name="Text Box 8"/>
          <p:cNvSpPr txBox="1">
            <a:spLocks noChangeArrowheads="1"/>
          </p:cNvSpPr>
          <p:nvPr/>
        </p:nvSpPr>
        <p:spPr bwMode="auto">
          <a:xfrm>
            <a:off x="5257800" y="5135563"/>
            <a:ext cx="17526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>
                <a:solidFill>
                  <a:srgbClr val="FF5050"/>
                </a:solidFill>
                <a:latin typeface="Arial" charset="0"/>
              </a:rPr>
              <a:t>0.06 s</a:t>
            </a:r>
            <a:endParaRPr lang="en-US" altLang="en-US">
              <a:solidFill>
                <a:srgbClr val="FF5050"/>
              </a:solidFill>
            </a:endParaRPr>
          </a:p>
        </p:txBody>
      </p:sp>
      <p:sp>
        <p:nvSpPr>
          <p:cNvPr id="101385" name="Text Box 9"/>
          <p:cNvSpPr txBox="1">
            <a:spLocks noChangeArrowheads="1"/>
          </p:cNvSpPr>
          <p:nvPr/>
        </p:nvSpPr>
        <p:spPr bwMode="auto">
          <a:xfrm>
            <a:off x="685800" y="3886200"/>
            <a:ext cx="2438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3200">
                <a:latin typeface="Arial" charset="0"/>
              </a:rPr>
              <a:t>  P waves?</a:t>
            </a:r>
            <a:endParaRPr lang="en-US" altLang="en-US"/>
          </a:p>
        </p:txBody>
      </p:sp>
      <p:sp>
        <p:nvSpPr>
          <p:cNvPr id="101386" name="Text Box 10"/>
          <p:cNvSpPr txBox="1">
            <a:spLocks noChangeArrowheads="1"/>
          </p:cNvSpPr>
          <p:nvPr/>
        </p:nvSpPr>
        <p:spPr bwMode="auto">
          <a:xfrm>
            <a:off x="685800" y="4495800"/>
            <a:ext cx="2895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3200">
                <a:latin typeface="Arial" charset="0"/>
              </a:rPr>
              <a:t>  PR interval?</a:t>
            </a:r>
            <a:endParaRPr lang="en-US" altLang="en-US"/>
          </a:p>
        </p:txBody>
      </p:sp>
      <p:sp>
        <p:nvSpPr>
          <p:cNvPr id="101387" name="Text Box 11"/>
          <p:cNvSpPr txBox="1">
            <a:spLocks noChangeArrowheads="1"/>
          </p:cNvSpPr>
          <p:nvPr/>
        </p:nvSpPr>
        <p:spPr bwMode="auto">
          <a:xfrm>
            <a:off x="5257800" y="4572000"/>
            <a:ext cx="37338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>
                <a:solidFill>
                  <a:srgbClr val="FF5050"/>
                </a:solidFill>
                <a:latin typeface="Arial" charset="0"/>
              </a:rPr>
              <a:t>none</a:t>
            </a:r>
          </a:p>
        </p:txBody>
      </p:sp>
      <p:sp>
        <p:nvSpPr>
          <p:cNvPr id="101388" name="Text Box 12"/>
          <p:cNvSpPr txBox="1">
            <a:spLocks noChangeArrowheads="1"/>
          </p:cNvSpPr>
          <p:nvPr/>
        </p:nvSpPr>
        <p:spPr bwMode="auto">
          <a:xfrm>
            <a:off x="685800" y="5105400"/>
            <a:ext cx="34290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3200">
                <a:latin typeface="Arial" charset="0"/>
              </a:rPr>
              <a:t>  QRS duration?</a:t>
            </a:r>
            <a:endParaRPr lang="en-US" altLang="en-US"/>
          </a:p>
        </p:txBody>
      </p:sp>
      <p:sp>
        <p:nvSpPr>
          <p:cNvPr id="101389" name="Text Box 13"/>
          <p:cNvSpPr txBox="1">
            <a:spLocks noChangeArrowheads="1"/>
          </p:cNvSpPr>
          <p:nvPr/>
        </p:nvSpPr>
        <p:spPr bwMode="auto">
          <a:xfrm>
            <a:off x="685800" y="5791200"/>
            <a:ext cx="34290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>
                <a:latin typeface="Arial" charset="0"/>
              </a:rPr>
              <a:t>Interpretation?</a:t>
            </a:r>
            <a:endParaRPr lang="en-US" altLang="en-US"/>
          </a:p>
        </p:txBody>
      </p:sp>
      <p:sp>
        <p:nvSpPr>
          <p:cNvPr id="101390" name="Text Box 14"/>
          <p:cNvSpPr txBox="1">
            <a:spLocks noChangeArrowheads="1"/>
          </p:cNvSpPr>
          <p:nvPr/>
        </p:nvSpPr>
        <p:spPr bwMode="auto">
          <a:xfrm>
            <a:off x="3581400" y="5821363"/>
            <a:ext cx="49530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 i="1">
                <a:solidFill>
                  <a:srgbClr val="FF5050"/>
                </a:solidFill>
                <a:latin typeface="Arial" charset="0"/>
              </a:rPr>
              <a:t>Atrial Flutter</a:t>
            </a:r>
          </a:p>
        </p:txBody>
      </p:sp>
      <p:pic>
        <p:nvPicPr>
          <p:cNvPr id="69648" name="Picture 15" descr="aflut-m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616075"/>
            <a:ext cx="7772400" cy="8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1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1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1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1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1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01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01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01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01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01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01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01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79" grpId="0" autoUpdateAnimBg="0"/>
      <p:bldP spid="101380" grpId="0" autoUpdateAnimBg="0"/>
      <p:bldP spid="101381" grpId="0" autoUpdateAnimBg="0"/>
      <p:bldP spid="101382" grpId="0" autoUpdateAnimBg="0"/>
      <p:bldP spid="101383" grpId="0" autoUpdateAnimBg="0"/>
      <p:bldP spid="101384" grpId="0" autoUpdateAnimBg="0"/>
      <p:bldP spid="101385" grpId="0" autoUpdateAnimBg="0"/>
      <p:bldP spid="101386" grpId="0" autoUpdateAnimBg="0"/>
      <p:bldP spid="101387" grpId="0" autoUpdateAnimBg="0"/>
      <p:bldP spid="101388" grpId="0" autoUpdateAnimBg="0"/>
      <p:bldP spid="101389" grpId="0" autoUpdateAnimBg="0"/>
      <p:bldP spid="101390" grpId="0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n-US" altLang="en-US" dirty="0"/>
          </a:p>
        </p:txBody>
      </p:sp>
      <p:sp>
        <p:nvSpPr>
          <p:cNvPr id="72707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altLang="en-US" sz="1200" smtClean="0">
                <a:solidFill>
                  <a:schemeClr val="tx2"/>
                </a:solidFill>
              </a:rPr>
              <a:t>For more presentations www.medicalppt.blogspot.com</a:t>
            </a:r>
          </a:p>
        </p:txBody>
      </p:sp>
      <p:sp>
        <p:nvSpPr>
          <p:cNvPr id="104451" name="Text Box 3"/>
          <p:cNvSpPr txBox="1">
            <a:spLocks noChangeArrowheads="1"/>
          </p:cNvSpPr>
          <p:nvPr/>
        </p:nvSpPr>
        <p:spPr bwMode="auto">
          <a:xfrm>
            <a:off x="5257800" y="2743200"/>
            <a:ext cx="3200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>
                <a:solidFill>
                  <a:srgbClr val="FF5050"/>
                </a:solidFill>
                <a:latin typeface="Arial" charset="0"/>
              </a:rPr>
              <a:t>74 </a:t>
            </a:r>
            <a:r>
              <a:rPr lang="en-US" altLang="en-US" sz="3200">
                <a:solidFill>
                  <a:srgbClr val="FF5050"/>
                </a:solidFill>
                <a:latin typeface="Arial" charset="0"/>
                <a:sym typeface="Wingdings" pitchFamily="2" charset="2"/>
              </a:rPr>
              <a:t>148</a:t>
            </a:r>
            <a:r>
              <a:rPr lang="en-US" altLang="en-US" sz="3200">
                <a:solidFill>
                  <a:srgbClr val="FF5050"/>
                </a:solidFill>
                <a:latin typeface="Arial" charset="0"/>
              </a:rPr>
              <a:t> bpm</a:t>
            </a:r>
          </a:p>
        </p:txBody>
      </p:sp>
      <p:sp>
        <p:nvSpPr>
          <p:cNvPr id="104452" name="Text Box 4"/>
          <p:cNvSpPr txBox="1">
            <a:spLocks noChangeArrowheads="1"/>
          </p:cNvSpPr>
          <p:nvPr/>
        </p:nvSpPr>
        <p:spPr bwMode="auto">
          <a:xfrm>
            <a:off x="685800" y="2743200"/>
            <a:ext cx="1752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3200">
                <a:latin typeface="Arial" charset="0"/>
              </a:rPr>
              <a:t>  Rate?</a:t>
            </a:r>
            <a:endParaRPr lang="en-US" altLang="en-US"/>
          </a:p>
        </p:txBody>
      </p:sp>
      <p:sp>
        <p:nvSpPr>
          <p:cNvPr id="104453" name="Text Box 5"/>
          <p:cNvSpPr txBox="1">
            <a:spLocks noChangeArrowheads="1"/>
          </p:cNvSpPr>
          <p:nvPr/>
        </p:nvSpPr>
        <p:spPr bwMode="auto">
          <a:xfrm>
            <a:off x="685800" y="3306763"/>
            <a:ext cx="37338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3200">
                <a:latin typeface="Arial" charset="0"/>
              </a:rPr>
              <a:t>  Regularity?</a:t>
            </a:r>
            <a:endParaRPr lang="en-US" altLang="en-US"/>
          </a:p>
        </p:txBody>
      </p:sp>
      <p:sp>
        <p:nvSpPr>
          <p:cNvPr id="104454" name="Text Box 6"/>
          <p:cNvSpPr txBox="1">
            <a:spLocks noChangeArrowheads="1"/>
          </p:cNvSpPr>
          <p:nvPr/>
        </p:nvSpPr>
        <p:spPr bwMode="auto">
          <a:xfrm>
            <a:off x="5257800" y="3352800"/>
            <a:ext cx="3505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>
                <a:solidFill>
                  <a:srgbClr val="FF5050"/>
                </a:solidFill>
                <a:latin typeface="Arial" charset="0"/>
              </a:rPr>
              <a:t>Regular </a:t>
            </a:r>
            <a:r>
              <a:rPr lang="en-US" altLang="en-US" sz="3200">
                <a:solidFill>
                  <a:srgbClr val="FF5050"/>
                </a:solidFill>
                <a:latin typeface="Arial" charset="0"/>
                <a:sym typeface="Wingdings" pitchFamily="2" charset="2"/>
              </a:rPr>
              <a:t> regular</a:t>
            </a:r>
            <a:endParaRPr lang="en-US" altLang="en-US">
              <a:solidFill>
                <a:srgbClr val="FF5050"/>
              </a:solidFill>
            </a:endParaRPr>
          </a:p>
        </p:txBody>
      </p:sp>
      <p:sp>
        <p:nvSpPr>
          <p:cNvPr id="104455" name="Text Box 7"/>
          <p:cNvSpPr txBox="1">
            <a:spLocks noChangeArrowheads="1"/>
          </p:cNvSpPr>
          <p:nvPr/>
        </p:nvSpPr>
        <p:spPr bwMode="auto">
          <a:xfrm>
            <a:off x="5257800" y="3962400"/>
            <a:ext cx="3505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>
                <a:solidFill>
                  <a:srgbClr val="FF5050"/>
                </a:solidFill>
                <a:latin typeface="Arial" charset="0"/>
              </a:rPr>
              <a:t>Normal </a:t>
            </a:r>
            <a:r>
              <a:rPr lang="en-US" altLang="en-US" sz="3200">
                <a:solidFill>
                  <a:srgbClr val="FF5050"/>
                </a:solidFill>
                <a:latin typeface="Arial" charset="0"/>
                <a:sym typeface="Wingdings" pitchFamily="2" charset="2"/>
              </a:rPr>
              <a:t> </a:t>
            </a:r>
            <a:r>
              <a:rPr lang="en-US" altLang="en-US" sz="3200">
                <a:solidFill>
                  <a:srgbClr val="FF5050"/>
                </a:solidFill>
                <a:latin typeface="Arial" charset="0"/>
              </a:rPr>
              <a:t>none</a:t>
            </a:r>
            <a:endParaRPr lang="en-US" altLang="en-US">
              <a:solidFill>
                <a:srgbClr val="FF5050"/>
              </a:solidFill>
            </a:endParaRPr>
          </a:p>
        </p:txBody>
      </p:sp>
      <p:sp>
        <p:nvSpPr>
          <p:cNvPr id="104456" name="Text Box 8"/>
          <p:cNvSpPr txBox="1">
            <a:spLocks noChangeArrowheads="1"/>
          </p:cNvSpPr>
          <p:nvPr/>
        </p:nvSpPr>
        <p:spPr bwMode="auto">
          <a:xfrm>
            <a:off x="5257800" y="5135563"/>
            <a:ext cx="17526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>
                <a:solidFill>
                  <a:srgbClr val="FF5050"/>
                </a:solidFill>
                <a:latin typeface="Arial" charset="0"/>
              </a:rPr>
              <a:t>0.08 s</a:t>
            </a:r>
            <a:endParaRPr lang="en-US" altLang="en-US">
              <a:solidFill>
                <a:srgbClr val="FF5050"/>
              </a:solidFill>
            </a:endParaRPr>
          </a:p>
        </p:txBody>
      </p:sp>
      <p:sp>
        <p:nvSpPr>
          <p:cNvPr id="104457" name="Text Box 9"/>
          <p:cNvSpPr txBox="1">
            <a:spLocks noChangeArrowheads="1"/>
          </p:cNvSpPr>
          <p:nvPr/>
        </p:nvSpPr>
        <p:spPr bwMode="auto">
          <a:xfrm>
            <a:off x="685800" y="3886200"/>
            <a:ext cx="2438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3200">
                <a:latin typeface="Arial" charset="0"/>
              </a:rPr>
              <a:t>  P waves?</a:t>
            </a:r>
            <a:endParaRPr lang="en-US" altLang="en-US"/>
          </a:p>
        </p:txBody>
      </p:sp>
      <p:sp>
        <p:nvSpPr>
          <p:cNvPr id="104458" name="Text Box 10"/>
          <p:cNvSpPr txBox="1">
            <a:spLocks noChangeArrowheads="1"/>
          </p:cNvSpPr>
          <p:nvPr/>
        </p:nvSpPr>
        <p:spPr bwMode="auto">
          <a:xfrm>
            <a:off x="685800" y="4495800"/>
            <a:ext cx="2895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3200">
                <a:latin typeface="Arial" charset="0"/>
              </a:rPr>
              <a:t>  PR interval?</a:t>
            </a:r>
            <a:endParaRPr lang="en-US" altLang="en-US"/>
          </a:p>
        </p:txBody>
      </p:sp>
      <p:sp>
        <p:nvSpPr>
          <p:cNvPr id="104459" name="Text Box 11"/>
          <p:cNvSpPr txBox="1">
            <a:spLocks noChangeArrowheads="1"/>
          </p:cNvSpPr>
          <p:nvPr/>
        </p:nvSpPr>
        <p:spPr bwMode="auto">
          <a:xfrm>
            <a:off x="5257800" y="4572000"/>
            <a:ext cx="37338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>
                <a:solidFill>
                  <a:srgbClr val="FF5050"/>
                </a:solidFill>
                <a:latin typeface="Arial" charset="0"/>
              </a:rPr>
              <a:t>0.16 s </a:t>
            </a:r>
            <a:r>
              <a:rPr lang="en-US" altLang="en-US" sz="3200">
                <a:solidFill>
                  <a:srgbClr val="FF5050"/>
                </a:solidFill>
                <a:latin typeface="Arial" charset="0"/>
                <a:sym typeface="Wingdings" pitchFamily="2" charset="2"/>
              </a:rPr>
              <a:t> </a:t>
            </a:r>
            <a:r>
              <a:rPr lang="en-US" altLang="en-US" sz="3200">
                <a:solidFill>
                  <a:srgbClr val="FF5050"/>
                </a:solidFill>
                <a:latin typeface="Arial" charset="0"/>
              </a:rPr>
              <a:t>none</a:t>
            </a:r>
          </a:p>
        </p:txBody>
      </p:sp>
      <p:sp>
        <p:nvSpPr>
          <p:cNvPr id="104460" name="Text Box 12"/>
          <p:cNvSpPr txBox="1">
            <a:spLocks noChangeArrowheads="1"/>
          </p:cNvSpPr>
          <p:nvPr/>
        </p:nvSpPr>
        <p:spPr bwMode="auto">
          <a:xfrm>
            <a:off x="685800" y="5105400"/>
            <a:ext cx="34290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3200">
                <a:latin typeface="Arial" charset="0"/>
              </a:rPr>
              <a:t>  QRS duration?</a:t>
            </a:r>
            <a:endParaRPr lang="en-US" altLang="en-US"/>
          </a:p>
        </p:txBody>
      </p:sp>
      <p:sp>
        <p:nvSpPr>
          <p:cNvPr id="104461" name="Text Box 13"/>
          <p:cNvSpPr txBox="1">
            <a:spLocks noChangeArrowheads="1"/>
          </p:cNvSpPr>
          <p:nvPr/>
        </p:nvSpPr>
        <p:spPr bwMode="auto">
          <a:xfrm>
            <a:off x="685800" y="5791200"/>
            <a:ext cx="34290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>
                <a:latin typeface="Arial" charset="0"/>
              </a:rPr>
              <a:t>Interpretation?</a:t>
            </a:r>
            <a:endParaRPr lang="en-US" altLang="en-US"/>
          </a:p>
        </p:txBody>
      </p:sp>
      <p:sp>
        <p:nvSpPr>
          <p:cNvPr id="104462" name="Text Box 14"/>
          <p:cNvSpPr txBox="1">
            <a:spLocks noChangeArrowheads="1"/>
          </p:cNvSpPr>
          <p:nvPr/>
        </p:nvSpPr>
        <p:spPr bwMode="auto">
          <a:xfrm>
            <a:off x="3581400" y="5821363"/>
            <a:ext cx="57912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 i="1">
                <a:solidFill>
                  <a:srgbClr val="FF5050"/>
                </a:solidFill>
                <a:latin typeface="Arial" charset="0"/>
              </a:rPr>
              <a:t>Paroxysmal Supraventricular Tachycardia (PSVT)</a:t>
            </a:r>
          </a:p>
        </p:txBody>
      </p:sp>
      <p:pic>
        <p:nvPicPr>
          <p:cNvPr id="72720" name="Picture 15" descr="psvt-m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" y="1337321"/>
            <a:ext cx="8153400" cy="966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4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4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4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4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4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04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04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04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04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04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04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04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1" grpId="0" autoUpdateAnimBg="0"/>
      <p:bldP spid="104452" grpId="0" autoUpdateAnimBg="0"/>
      <p:bldP spid="104453" grpId="0" autoUpdateAnimBg="0"/>
      <p:bldP spid="104454" grpId="0" autoUpdateAnimBg="0"/>
      <p:bldP spid="104455" grpId="0" autoUpdateAnimBg="0"/>
      <p:bldP spid="104456" grpId="0" autoUpdateAnimBg="0"/>
      <p:bldP spid="104457" grpId="0" autoUpdateAnimBg="0"/>
      <p:bldP spid="104458" grpId="0" autoUpdateAnimBg="0"/>
      <p:bldP spid="104459" grpId="0" autoUpdateAnimBg="0"/>
      <p:bldP spid="104460" grpId="0" autoUpdateAnimBg="0"/>
      <p:bldP spid="104461" grpId="0" autoUpdateAnimBg="0"/>
      <p:bldP spid="104462" grpId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n-US" altLang="en-US" dirty="0"/>
          </a:p>
        </p:txBody>
      </p:sp>
      <p:sp>
        <p:nvSpPr>
          <p:cNvPr id="76803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altLang="en-US" sz="1200" smtClean="0">
                <a:solidFill>
                  <a:schemeClr val="tx2"/>
                </a:solidFill>
              </a:rPr>
              <a:t>For more presentations www.medicalppt.blogspot.com</a:t>
            </a:r>
          </a:p>
        </p:txBody>
      </p:sp>
      <p:sp>
        <p:nvSpPr>
          <p:cNvPr id="106499" name="Text Box 3"/>
          <p:cNvSpPr txBox="1">
            <a:spLocks noChangeArrowheads="1"/>
          </p:cNvSpPr>
          <p:nvPr/>
        </p:nvSpPr>
        <p:spPr bwMode="auto">
          <a:xfrm>
            <a:off x="5257800" y="2743200"/>
            <a:ext cx="2057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>
                <a:solidFill>
                  <a:srgbClr val="FF5050"/>
                </a:solidFill>
                <a:latin typeface="Arial" charset="0"/>
              </a:rPr>
              <a:t>160 bpm</a:t>
            </a:r>
            <a:endParaRPr lang="en-US" altLang="en-US">
              <a:solidFill>
                <a:srgbClr val="FF5050"/>
              </a:solidFill>
            </a:endParaRPr>
          </a:p>
        </p:txBody>
      </p:sp>
      <p:sp>
        <p:nvSpPr>
          <p:cNvPr id="106500" name="Text Box 4"/>
          <p:cNvSpPr txBox="1">
            <a:spLocks noChangeArrowheads="1"/>
          </p:cNvSpPr>
          <p:nvPr/>
        </p:nvSpPr>
        <p:spPr bwMode="auto">
          <a:xfrm>
            <a:off x="685800" y="2743200"/>
            <a:ext cx="1752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3200">
                <a:latin typeface="Arial" charset="0"/>
              </a:rPr>
              <a:t>  Rate?</a:t>
            </a:r>
            <a:endParaRPr lang="en-US" altLang="en-US"/>
          </a:p>
        </p:txBody>
      </p:sp>
      <p:sp>
        <p:nvSpPr>
          <p:cNvPr id="106501" name="Text Box 5"/>
          <p:cNvSpPr txBox="1">
            <a:spLocks noChangeArrowheads="1"/>
          </p:cNvSpPr>
          <p:nvPr/>
        </p:nvSpPr>
        <p:spPr bwMode="auto">
          <a:xfrm>
            <a:off x="685800" y="3306763"/>
            <a:ext cx="37338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3200">
                <a:latin typeface="Arial" charset="0"/>
              </a:rPr>
              <a:t>  Regularity?</a:t>
            </a:r>
            <a:endParaRPr lang="en-US" altLang="en-US"/>
          </a:p>
        </p:txBody>
      </p:sp>
      <p:sp>
        <p:nvSpPr>
          <p:cNvPr id="106502" name="Text Box 6"/>
          <p:cNvSpPr txBox="1">
            <a:spLocks noChangeArrowheads="1"/>
          </p:cNvSpPr>
          <p:nvPr/>
        </p:nvSpPr>
        <p:spPr bwMode="auto">
          <a:xfrm>
            <a:off x="5257800" y="3352800"/>
            <a:ext cx="3505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>
                <a:solidFill>
                  <a:srgbClr val="FF5050"/>
                </a:solidFill>
                <a:latin typeface="Arial" charset="0"/>
              </a:rPr>
              <a:t>regular</a:t>
            </a:r>
            <a:endParaRPr lang="en-US" altLang="en-US">
              <a:solidFill>
                <a:srgbClr val="FF5050"/>
              </a:solidFill>
            </a:endParaRPr>
          </a:p>
        </p:txBody>
      </p:sp>
      <p:sp>
        <p:nvSpPr>
          <p:cNvPr id="106503" name="Text Box 7"/>
          <p:cNvSpPr txBox="1">
            <a:spLocks noChangeArrowheads="1"/>
          </p:cNvSpPr>
          <p:nvPr/>
        </p:nvSpPr>
        <p:spPr bwMode="auto">
          <a:xfrm>
            <a:off x="5257800" y="3962400"/>
            <a:ext cx="3505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>
                <a:solidFill>
                  <a:srgbClr val="FF5050"/>
                </a:solidFill>
                <a:latin typeface="Arial" charset="0"/>
              </a:rPr>
              <a:t>none</a:t>
            </a:r>
            <a:endParaRPr lang="en-US" altLang="en-US">
              <a:solidFill>
                <a:srgbClr val="FF5050"/>
              </a:solidFill>
            </a:endParaRPr>
          </a:p>
        </p:txBody>
      </p:sp>
      <p:sp>
        <p:nvSpPr>
          <p:cNvPr id="106504" name="Text Box 8"/>
          <p:cNvSpPr txBox="1">
            <a:spLocks noChangeArrowheads="1"/>
          </p:cNvSpPr>
          <p:nvPr/>
        </p:nvSpPr>
        <p:spPr bwMode="auto">
          <a:xfrm>
            <a:off x="5257800" y="5135563"/>
            <a:ext cx="36576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>
                <a:solidFill>
                  <a:srgbClr val="FF5050"/>
                </a:solidFill>
                <a:latin typeface="Arial" charset="0"/>
              </a:rPr>
              <a:t>wide (&gt; 0.12 sec)</a:t>
            </a:r>
            <a:endParaRPr lang="en-US" altLang="en-US">
              <a:solidFill>
                <a:srgbClr val="FF5050"/>
              </a:solidFill>
            </a:endParaRPr>
          </a:p>
        </p:txBody>
      </p:sp>
      <p:sp>
        <p:nvSpPr>
          <p:cNvPr id="106505" name="Text Box 9"/>
          <p:cNvSpPr txBox="1">
            <a:spLocks noChangeArrowheads="1"/>
          </p:cNvSpPr>
          <p:nvPr/>
        </p:nvSpPr>
        <p:spPr bwMode="auto">
          <a:xfrm>
            <a:off x="685800" y="3886200"/>
            <a:ext cx="2438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3200">
                <a:latin typeface="Arial" charset="0"/>
              </a:rPr>
              <a:t>  P waves?</a:t>
            </a:r>
            <a:endParaRPr lang="en-US" altLang="en-US"/>
          </a:p>
        </p:txBody>
      </p:sp>
      <p:sp>
        <p:nvSpPr>
          <p:cNvPr id="106506" name="Text Box 10"/>
          <p:cNvSpPr txBox="1">
            <a:spLocks noChangeArrowheads="1"/>
          </p:cNvSpPr>
          <p:nvPr/>
        </p:nvSpPr>
        <p:spPr bwMode="auto">
          <a:xfrm>
            <a:off x="685800" y="4495800"/>
            <a:ext cx="2895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3200">
                <a:latin typeface="Arial" charset="0"/>
              </a:rPr>
              <a:t>  PR interval?</a:t>
            </a:r>
            <a:endParaRPr lang="en-US" altLang="en-US"/>
          </a:p>
        </p:txBody>
      </p:sp>
      <p:sp>
        <p:nvSpPr>
          <p:cNvPr id="106507" name="Text Box 11"/>
          <p:cNvSpPr txBox="1">
            <a:spLocks noChangeArrowheads="1"/>
          </p:cNvSpPr>
          <p:nvPr/>
        </p:nvSpPr>
        <p:spPr bwMode="auto">
          <a:xfrm>
            <a:off x="5257800" y="4572000"/>
            <a:ext cx="37338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>
                <a:solidFill>
                  <a:srgbClr val="FF5050"/>
                </a:solidFill>
                <a:latin typeface="Arial" charset="0"/>
              </a:rPr>
              <a:t>none</a:t>
            </a:r>
          </a:p>
        </p:txBody>
      </p:sp>
      <p:sp>
        <p:nvSpPr>
          <p:cNvPr id="106508" name="Text Box 12"/>
          <p:cNvSpPr txBox="1">
            <a:spLocks noChangeArrowheads="1"/>
          </p:cNvSpPr>
          <p:nvPr/>
        </p:nvSpPr>
        <p:spPr bwMode="auto">
          <a:xfrm>
            <a:off x="685800" y="5105400"/>
            <a:ext cx="34290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3200">
                <a:latin typeface="Arial" charset="0"/>
              </a:rPr>
              <a:t>  QRS duration?</a:t>
            </a:r>
            <a:endParaRPr lang="en-US" altLang="en-US"/>
          </a:p>
        </p:txBody>
      </p:sp>
      <p:sp>
        <p:nvSpPr>
          <p:cNvPr id="106509" name="Text Box 13"/>
          <p:cNvSpPr txBox="1">
            <a:spLocks noChangeArrowheads="1"/>
          </p:cNvSpPr>
          <p:nvPr/>
        </p:nvSpPr>
        <p:spPr bwMode="auto">
          <a:xfrm>
            <a:off x="685800" y="5791200"/>
            <a:ext cx="34290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>
                <a:latin typeface="Arial" charset="0"/>
              </a:rPr>
              <a:t>Interpretation?</a:t>
            </a:r>
            <a:endParaRPr lang="en-US" altLang="en-US"/>
          </a:p>
        </p:txBody>
      </p:sp>
      <p:sp>
        <p:nvSpPr>
          <p:cNvPr id="106510" name="Text Box 14"/>
          <p:cNvSpPr txBox="1">
            <a:spLocks noChangeArrowheads="1"/>
          </p:cNvSpPr>
          <p:nvPr/>
        </p:nvSpPr>
        <p:spPr bwMode="auto">
          <a:xfrm>
            <a:off x="3581400" y="5821363"/>
            <a:ext cx="57912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 i="1">
                <a:solidFill>
                  <a:srgbClr val="FF5050"/>
                </a:solidFill>
                <a:latin typeface="Arial" charset="0"/>
              </a:rPr>
              <a:t>Ventricular Tachycardia</a:t>
            </a:r>
          </a:p>
        </p:txBody>
      </p:sp>
      <p:pic>
        <p:nvPicPr>
          <p:cNvPr id="76816" name="Picture 15" descr="vt-m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600200"/>
            <a:ext cx="7772400" cy="102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6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6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6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6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6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06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06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06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06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06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06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06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499" grpId="0" autoUpdateAnimBg="0"/>
      <p:bldP spid="106500" grpId="0" autoUpdateAnimBg="0"/>
      <p:bldP spid="106501" grpId="0" autoUpdateAnimBg="0"/>
      <p:bldP spid="106502" grpId="0" autoUpdateAnimBg="0"/>
      <p:bldP spid="106503" grpId="0" autoUpdateAnimBg="0"/>
      <p:bldP spid="106504" grpId="0" autoUpdateAnimBg="0"/>
      <p:bldP spid="106505" grpId="0" autoUpdateAnimBg="0"/>
      <p:bldP spid="106506" grpId="0" autoUpdateAnimBg="0"/>
      <p:bldP spid="106507" grpId="0" autoUpdateAnimBg="0"/>
      <p:bldP spid="106508" grpId="0" autoUpdateAnimBg="0"/>
      <p:bldP spid="106509" grpId="0" autoUpdateAnimBg="0"/>
      <p:bldP spid="106510" grpId="0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n-US" altLang="en-US" dirty="0"/>
          </a:p>
        </p:txBody>
      </p:sp>
      <p:sp>
        <p:nvSpPr>
          <p:cNvPr id="79875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altLang="en-US" sz="1200" smtClean="0">
                <a:solidFill>
                  <a:schemeClr val="tx2"/>
                </a:solidFill>
              </a:rPr>
              <a:t>For more presentations www.medicalppt.blogspot.com</a:t>
            </a:r>
          </a:p>
        </p:txBody>
      </p:sp>
      <p:sp>
        <p:nvSpPr>
          <p:cNvPr id="108547" name="Text Box 3"/>
          <p:cNvSpPr txBox="1">
            <a:spLocks noChangeArrowheads="1"/>
          </p:cNvSpPr>
          <p:nvPr/>
        </p:nvSpPr>
        <p:spPr bwMode="auto">
          <a:xfrm>
            <a:off x="5257800" y="2743200"/>
            <a:ext cx="2057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>
                <a:solidFill>
                  <a:srgbClr val="FF5050"/>
                </a:solidFill>
                <a:latin typeface="Arial" charset="0"/>
              </a:rPr>
              <a:t>none</a:t>
            </a:r>
            <a:endParaRPr lang="en-US" altLang="en-US">
              <a:solidFill>
                <a:srgbClr val="FF5050"/>
              </a:solidFill>
            </a:endParaRPr>
          </a:p>
        </p:txBody>
      </p:sp>
      <p:sp>
        <p:nvSpPr>
          <p:cNvPr id="108548" name="Text Box 4"/>
          <p:cNvSpPr txBox="1">
            <a:spLocks noChangeArrowheads="1"/>
          </p:cNvSpPr>
          <p:nvPr/>
        </p:nvSpPr>
        <p:spPr bwMode="auto">
          <a:xfrm>
            <a:off x="685800" y="2743200"/>
            <a:ext cx="1752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3200">
                <a:latin typeface="Arial" charset="0"/>
              </a:rPr>
              <a:t>  Rate?</a:t>
            </a:r>
            <a:endParaRPr lang="en-US" altLang="en-US"/>
          </a:p>
        </p:txBody>
      </p:sp>
      <p:sp>
        <p:nvSpPr>
          <p:cNvPr id="108549" name="Text Box 5"/>
          <p:cNvSpPr txBox="1">
            <a:spLocks noChangeArrowheads="1"/>
          </p:cNvSpPr>
          <p:nvPr/>
        </p:nvSpPr>
        <p:spPr bwMode="auto">
          <a:xfrm>
            <a:off x="685800" y="3306763"/>
            <a:ext cx="37338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3200">
                <a:latin typeface="Arial" charset="0"/>
              </a:rPr>
              <a:t>  Regularity?</a:t>
            </a:r>
            <a:endParaRPr lang="en-US" altLang="en-US"/>
          </a:p>
        </p:txBody>
      </p:sp>
      <p:sp>
        <p:nvSpPr>
          <p:cNvPr id="108550" name="Text Box 6"/>
          <p:cNvSpPr txBox="1">
            <a:spLocks noChangeArrowheads="1"/>
          </p:cNvSpPr>
          <p:nvPr/>
        </p:nvSpPr>
        <p:spPr bwMode="auto">
          <a:xfrm>
            <a:off x="5257800" y="3352800"/>
            <a:ext cx="3505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>
                <a:solidFill>
                  <a:srgbClr val="FF5050"/>
                </a:solidFill>
                <a:latin typeface="Arial" charset="0"/>
              </a:rPr>
              <a:t>irregularly irreg.</a:t>
            </a:r>
            <a:endParaRPr lang="en-US" altLang="en-US">
              <a:solidFill>
                <a:srgbClr val="FF5050"/>
              </a:solidFill>
            </a:endParaRPr>
          </a:p>
        </p:txBody>
      </p:sp>
      <p:sp>
        <p:nvSpPr>
          <p:cNvPr id="108551" name="Text Box 7"/>
          <p:cNvSpPr txBox="1">
            <a:spLocks noChangeArrowheads="1"/>
          </p:cNvSpPr>
          <p:nvPr/>
        </p:nvSpPr>
        <p:spPr bwMode="auto">
          <a:xfrm>
            <a:off x="5257800" y="3962400"/>
            <a:ext cx="3505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>
                <a:solidFill>
                  <a:srgbClr val="FF5050"/>
                </a:solidFill>
                <a:latin typeface="Arial" charset="0"/>
              </a:rPr>
              <a:t>none</a:t>
            </a:r>
            <a:endParaRPr lang="en-US" altLang="en-US">
              <a:solidFill>
                <a:srgbClr val="FF5050"/>
              </a:solidFill>
            </a:endParaRPr>
          </a:p>
        </p:txBody>
      </p:sp>
      <p:sp>
        <p:nvSpPr>
          <p:cNvPr id="108552" name="Text Box 8"/>
          <p:cNvSpPr txBox="1">
            <a:spLocks noChangeArrowheads="1"/>
          </p:cNvSpPr>
          <p:nvPr/>
        </p:nvSpPr>
        <p:spPr bwMode="auto">
          <a:xfrm>
            <a:off x="5257800" y="5135563"/>
            <a:ext cx="38862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>
                <a:solidFill>
                  <a:srgbClr val="FF5050"/>
                </a:solidFill>
                <a:latin typeface="Arial" charset="0"/>
              </a:rPr>
              <a:t>wide, if recognizable </a:t>
            </a:r>
            <a:endParaRPr lang="en-US" altLang="en-US">
              <a:solidFill>
                <a:srgbClr val="FF5050"/>
              </a:solidFill>
            </a:endParaRPr>
          </a:p>
        </p:txBody>
      </p:sp>
      <p:sp>
        <p:nvSpPr>
          <p:cNvPr id="108553" name="Text Box 9"/>
          <p:cNvSpPr txBox="1">
            <a:spLocks noChangeArrowheads="1"/>
          </p:cNvSpPr>
          <p:nvPr/>
        </p:nvSpPr>
        <p:spPr bwMode="auto">
          <a:xfrm>
            <a:off x="685800" y="3886200"/>
            <a:ext cx="2438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3200">
                <a:latin typeface="Arial" charset="0"/>
              </a:rPr>
              <a:t>  P waves?</a:t>
            </a:r>
            <a:endParaRPr lang="en-US" altLang="en-US"/>
          </a:p>
        </p:txBody>
      </p:sp>
      <p:sp>
        <p:nvSpPr>
          <p:cNvPr id="108554" name="Text Box 10"/>
          <p:cNvSpPr txBox="1">
            <a:spLocks noChangeArrowheads="1"/>
          </p:cNvSpPr>
          <p:nvPr/>
        </p:nvSpPr>
        <p:spPr bwMode="auto">
          <a:xfrm>
            <a:off x="685800" y="4495800"/>
            <a:ext cx="2895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3200">
                <a:latin typeface="Arial" charset="0"/>
              </a:rPr>
              <a:t>  PR interval?</a:t>
            </a:r>
            <a:endParaRPr lang="en-US" altLang="en-US"/>
          </a:p>
        </p:txBody>
      </p:sp>
      <p:sp>
        <p:nvSpPr>
          <p:cNvPr id="108555" name="Text Box 11"/>
          <p:cNvSpPr txBox="1">
            <a:spLocks noChangeArrowheads="1"/>
          </p:cNvSpPr>
          <p:nvPr/>
        </p:nvSpPr>
        <p:spPr bwMode="auto">
          <a:xfrm>
            <a:off x="5257800" y="4572000"/>
            <a:ext cx="37338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>
                <a:solidFill>
                  <a:srgbClr val="FF5050"/>
                </a:solidFill>
                <a:latin typeface="Arial" charset="0"/>
              </a:rPr>
              <a:t>none</a:t>
            </a:r>
          </a:p>
        </p:txBody>
      </p:sp>
      <p:sp>
        <p:nvSpPr>
          <p:cNvPr id="108556" name="Text Box 12"/>
          <p:cNvSpPr txBox="1">
            <a:spLocks noChangeArrowheads="1"/>
          </p:cNvSpPr>
          <p:nvPr/>
        </p:nvSpPr>
        <p:spPr bwMode="auto">
          <a:xfrm>
            <a:off x="685800" y="5105400"/>
            <a:ext cx="34290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3200">
                <a:latin typeface="Arial" charset="0"/>
              </a:rPr>
              <a:t>  QRS duration?</a:t>
            </a:r>
            <a:endParaRPr lang="en-US" altLang="en-US"/>
          </a:p>
        </p:txBody>
      </p:sp>
      <p:sp>
        <p:nvSpPr>
          <p:cNvPr id="108557" name="Text Box 13"/>
          <p:cNvSpPr txBox="1">
            <a:spLocks noChangeArrowheads="1"/>
          </p:cNvSpPr>
          <p:nvPr/>
        </p:nvSpPr>
        <p:spPr bwMode="auto">
          <a:xfrm>
            <a:off x="685800" y="5791200"/>
            <a:ext cx="34290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>
                <a:latin typeface="Arial" charset="0"/>
              </a:rPr>
              <a:t>Interpretation?</a:t>
            </a:r>
            <a:endParaRPr lang="en-US" altLang="en-US"/>
          </a:p>
        </p:txBody>
      </p:sp>
      <p:sp>
        <p:nvSpPr>
          <p:cNvPr id="108558" name="Text Box 14"/>
          <p:cNvSpPr txBox="1">
            <a:spLocks noChangeArrowheads="1"/>
          </p:cNvSpPr>
          <p:nvPr/>
        </p:nvSpPr>
        <p:spPr bwMode="auto">
          <a:xfrm>
            <a:off x="3581400" y="5821363"/>
            <a:ext cx="57912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 i="1">
                <a:solidFill>
                  <a:srgbClr val="FF5050"/>
                </a:solidFill>
                <a:latin typeface="Arial" charset="0"/>
              </a:rPr>
              <a:t>Ventricular Fibrillation</a:t>
            </a:r>
          </a:p>
        </p:txBody>
      </p:sp>
      <p:pic>
        <p:nvPicPr>
          <p:cNvPr id="79888" name="Picture 15" descr="vfib-m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600200"/>
            <a:ext cx="7772400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8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8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8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8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8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08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08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08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08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085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08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08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47" grpId="0" autoUpdateAnimBg="0"/>
      <p:bldP spid="108548" grpId="0" autoUpdateAnimBg="0"/>
      <p:bldP spid="108549" grpId="0" autoUpdateAnimBg="0"/>
      <p:bldP spid="108550" grpId="0" autoUpdateAnimBg="0"/>
      <p:bldP spid="108551" grpId="0" autoUpdateAnimBg="0"/>
      <p:bldP spid="108552" grpId="0" autoUpdateAnimBg="0"/>
      <p:bldP spid="108553" grpId="0" autoUpdateAnimBg="0"/>
      <p:bldP spid="108554" grpId="0" autoUpdateAnimBg="0"/>
      <p:bldP spid="108555" grpId="0" autoUpdateAnimBg="0"/>
      <p:bldP spid="108556" grpId="0" autoUpdateAnimBg="0"/>
      <p:bldP spid="108557" grpId="0" autoUpdateAnimBg="0"/>
      <p:bldP spid="108558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/>
              <a:t>Anatomy of Heart and ECG signal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en-US" sz="3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defRPr/>
            </a:pPr>
            <a:endParaRPr 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defRPr/>
            </a:pPr>
            <a:endParaRPr lang="en-US" sz="3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defRPr/>
            </a:pPr>
            <a:endParaRPr 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defRPr/>
            </a:pPr>
            <a:endParaRPr lang="en-US" sz="3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defRPr/>
            </a:pPr>
            <a:r>
              <a:rPr lang="en-US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                           </a:t>
            </a:r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     </a:t>
            </a:r>
            <a:endParaRPr 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946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482725"/>
            <a:ext cx="7391400" cy="4841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sv-SE" sz="3200" dirty="0" smtClean="0"/>
              <a:t>AV Nodal Blocks</a:t>
            </a:r>
            <a:r>
              <a:rPr lang="sv-SE" dirty="0" smtClean="0"/>
              <a:t/>
            </a:r>
            <a:br>
              <a:rPr lang="sv-SE" dirty="0" smtClean="0"/>
            </a:br>
            <a:endParaRPr lang="en-US" dirty="0"/>
          </a:p>
        </p:txBody>
      </p:sp>
      <p:sp>
        <p:nvSpPr>
          <p:cNvPr id="8294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v-SE" sz="3600" smtClean="0"/>
              <a:t>1st Degree AV Block</a:t>
            </a:r>
          </a:p>
          <a:p>
            <a:r>
              <a:rPr lang="sv-SE" sz="3600" smtClean="0"/>
              <a:t> 2nd Degree AV Block, Type I</a:t>
            </a:r>
          </a:p>
          <a:p>
            <a:r>
              <a:rPr lang="sv-SE" sz="3600" smtClean="0"/>
              <a:t> 2nd Degree AV Block, Type II</a:t>
            </a:r>
          </a:p>
          <a:p>
            <a:r>
              <a:rPr lang="sv-SE" sz="3600" smtClean="0"/>
              <a:t> 3rd Degree AV Block</a:t>
            </a:r>
            <a:endParaRPr lang="en-US" sz="3600" smtClean="0"/>
          </a:p>
        </p:txBody>
      </p:sp>
      <p:sp>
        <p:nvSpPr>
          <p:cNvPr id="82948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sz="1200" smtClean="0">
                <a:solidFill>
                  <a:schemeClr val="tx2"/>
                </a:solidFill>
              </a:rPr>
              <a:t>For more presentations www.medicalppt.blogspot.com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83971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Font typeface="Wingdings" pitchFamily="2" charset="2"/>
              <a:buNone/>
            </a:pPr>
            <a:r>
              <a:rPr lang="en-US" dirty="0" smtClean="0"/>
              <a:t>  </a:t>
            </a:r>
            <a:r>
              <a:rPr lang="en-US" sz="2800" dirty="0" smtClean="0"/>
              <a:t>Rate?                                          </a:t>
            </a:r>
            <a:r>
              <a:rPr lang="en-US" sz="2800" dirty="0" smtClean="0">
                <a:solidFill>
                  <a:srgbClr val="FF0000"/>
                </a:solidFill>
              </a:rPr>
              <a:t>60 BPM </a:t>
            </a:r>
          </a:p>
          <a:p>
            <a:pPr marL="0" indent="0">
              <a:buFont typeface="Wingdings" pitchFamily="2" charset="2"/>
              <a:buNone/>
            </a:pPr>
            <a:r>
              <a:rPr lang="en-US" sz="2800" dirty="0" smtClean="0"/>
              <a:t>  Regularity?                                </a:t>
            </a:r>
            <a:r>
              <a:rPr lang="en-US" sz="2800" dirty="0" smtClean="0">
                <a:solidFill>
                  <a:srgbClr val="FF0000"/>
                </a:solidFill>
              </a:rPr>
              <a:t>Regular</a:t>
            </a:r>
          </a:p>
          <a:p>
            <a:pPr marL="0" indent="0">
              <a:buFont typeface="Wingdings" pitchFamily="2" charset="2"/>
              <a:buNone/>
            </a:pPr>
            <a:r>
              <a:rPr lang="en-US" sz="2800" dirty="0" smtClean="0"/>
              <a:t>  P waves?                                     </a:t>
            </a:r>
            <a:r>
              <a:rPr lang="en-US" sz="2800" dirty="0" smtClean="0">
                <a:solidFill>
                  <a:srgbClr val="FF0000"/>
                </a:solidFill>
              </a:rPr>
              <a:t>Normal</a:t>
            </a:r>
          </a:p>
          <a:p>
            <a:pPr marL="0" indent="0">
              <a:buFont typeface="Wingdings" pitchFamily="2" charset="2"/>
              <a:buNone/>
            </a:pPr>
            <a:r>
              <a:rPr lang="en-US" sz="2800" dirty="0" smtClean="0"/>
              <a:t>  PR interval?                                 </a:t>
            </a:r>
            <a:r>
              <a:rPr lang="en-US" sz="2800" dirty="0" smtClean="0">
                <a:solidFill>
                  <a:srgbClr val="FF0000"/>
                </a:solidFill>
              </a:rPr>
              <a:t>0.36 s</a:t>
            </a:r>
          </a:p>
          <a:p>
            <a:pPr marL="0" indent="0">
              <a:buFont typeface="Wingdings" pitchFamily="2" charset="2"/>
              <a:buNone/>
            </a:pPr>
            <a:r>
              <a:rPr lang="en-US" sz="2800" dirty="0" smtClean="0"/>
              <a:t> QRS duration?                              </a:t>
            </a:r>
            <a:r>
              <a:rPr lang="en-US" sz="2800" dirty="0" smtClean="0">
                <a:solidFill>
                  <a:srgbClr val="FF0000"/>
                </a:solidFill>
              </a:rPr>
              <a:t>0.08  s</a:t>
            </a:r>
          </a:p>
          <a:p>
            <a:pPr marL="0" indent="0">
              <a:buFont typeface="Wingdings" pitchFamily="2" charset="2"/>
              <a:buNone/>
            </a:pPr>
            <a:r>
              <a:rPr lang="en-US" sz="2800" dirty="0" smtClean="0"/>
              <a:t>          </a:t>
            </a:r>
          </a:p>
          <a:p>
            <a:pPr marL="0" indent="0">
              <a:buFont typeface="Wingdings" pitchFamily="2" charset="2"/>
              <a:buNone/>
            </a:pPr>
            <a:r>
              <a:rPr lang="en-US" sz="2800" dirty="0" smtClean="0"/>
              <a:t> </a:t>
            </a:r>
            <a:r>
              <a:rPr lang="en-US" sz="2800" dirty="0" smtClean="0">
                <a:solidFill>
                  <a:srgbClr val="FF0000"/>
                </a:solidFill>
              </a:rPr>
              <a:t>Interpretation?   </a:t>
            </a:r>
            <a:r>
              <a:rPr lang="en-US" sz="2800" dirty="0" smtClean="0"/>
              <a:t>1st Degree AV Block</a:t>
            </a:r>
          </a:p>
        </p:txBody>
      </p:sp>
      <p:sp>
        <p:nvSpPr>
          <p:cNvPr id="83972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sz="1200" smtClean="0">
                <a:solidFill>
                  <a:schemeClr val="tx2"/>
                </a:solidFill>
              </a:rPr>
              <a:t>For more presentations www.medicalppt.blogspot.com</a:t>
            </a:r>
          </a:p>
        </p:txBody>
      </p:sp>
      <p:pic>
        <p:nvPicPr>
          <p:cNvPr id="8397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28600"/>
            <a:ext cx="75438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3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3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3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3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3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3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39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39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39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39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39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39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93187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7467600" cy="426402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 • Rate?                                       </a:t>
            </a:r>
            <a:r>
              <a:rPr lang="en-US" dirty="0" smtClean="0">
                <a:solidFill>
                  <a:srgbClr val="FF0000"/>
                </a:solidFill>
              </a:rPr>
              <a:t>50 </a:t>
            </a:r>
            <a:r>
              <a:rPr lang="en-US" dirty="0" err="1" smtClean="0">
                <a:solidFill>
                  <a:srgbClr val="FF0000"/>
                </a:solidFill>
              </a:rPr>
              <a:t>bpm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defRPr/>
            </a:pPr>
            <a:r>
              <a:rPr lang="en-US" dirty="0" smtClean="0"/>
              <a:t>• Regularity?                            </a:t>
            </a:r>
            <a:r>
              <a:rPr lang="en-US" dirty="0" smtClean="0">
                <a:solidFill>
                  <a:srgbClr val="FF0000"/>
                </a:solidFill>
              </a:rPr>
              <a:t>regularly irregular</a:t>
            </a:r>
          </a:p>
          <a:p>
            <a:pPr>
              <a:defRPr/>
            </a:pPr>
            <a:r>
              <a:rPr lang="en-US" dirty="0" smtClean="0"/>
              <a:t>   P waves?                                 </a:t>
            </a:r>
            <a:r>
              <a:rPr lang="en-US" dirty="0" err="1" smtClean="0">
                <a:solidFill>
                  <a:srgbClr val="FF0000"/>
                </a:solidFill>
              </a:rPr>
              <a:t>nl</a:t>
            </a:r>
            <a:r>
              <a:rPr lang="en-US" dirty="0" smtClean="0">
                <a:solidFill>
                  <a:srgbClr val="FF0000"/>
                </a:solidFill>
              </a:rPr>
              <a:t>, but 4th no QRS</a:t>
            </a:r>
          </a:p>
          <a:p>
            <a:pPr>
              <a:defRPr/>
            </a:pPr>
            <a:r>
              <a:rPr lang="en-US" dirty="0" smtClean="0"/>
              <a:t>• PR interval?                             </a:t>
            </a:r>
            <a:r>
              <a:rPr lang="en-US" dirty="0" smtClean="0">
                <a:solidFill>
                  <a:srgbClr val="FF0000"/>
                </a:solidFill>
              </a:rPr>
              <a:t>Lengthens</a:t>
            </a:r>
          </a:p>
          <a:p>
            <a:pPr>
              <a:defRPr/>
            </a:pPr>
            <a:r>
              <a:rPr lang="en-US" dirty="0" smtClean="0"/>
              <a:t>QRS duration?                             </a:t>
            </a:r>
            <a:r>
              <a:rPr lang="en-US" dirty="0" smtClean="0">
                <a:solidFill>
                  <a:srgbClr val="FF0000"/>
                </a:solidFill>
              </a:rPr>
              <a:t>0.08  s</a:t>
            </a:r>
          </a:p>
          <a:p>
            <a:pPr>
              <a:defRPr/>
            </a:pPr>
            <a:r>
              <a:rPr lang="en-US" dirty="0" smtClean="0">
                <a:solidFill>
                  <a:srgbClr val="FF0000"/>
                </a:solidFill>
              </a:rPr>
              <a:t>Interpretation? </a:t>
            </a:r>
            <a:r>
              <a:rPr lang="en-US" dirty="0" smtClean="0"/>
              <a:t>2nd Degree AV Block, Type I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US" dirty="0" smtClean="0"/>
              <a:t>                    (</a:t>
            </a:r>
            <a:r>
              <a:rPr lang="en-US" dirty="0" err="1" smtClean="0"/>
              <a:t>Wenckebach</a:t>
            </a:r>
            <a:r>
              <a:rPr lang="en-US" dirty="0" smtClean="0"/>
              <a:t>, </a:t>
            </a:r>
            <a:r>
              <a:rPr lang="en-US" dirty="0" err="1" smtClean="0"/>
              <a:t>Mobitz</a:t>
            </a:r>
            <a:r>
              <a:rPr lang="en-US" dirty="0" smtClean="0"/>
              <a:t> type I)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US" dirty="0" smtClean="0"/>
              <a:t>PR interval progressively lengthens, then the impulse is completely blocked (P wave not followed by QRS)</a:t>
            </a:r>
          </a:p>
        </p:txBody>
      </p:sp>
      <p:pic>
        <p:nvPicPr>
          <p:cNvPr id="8499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" y="0"/>
            <a:ext cx="899160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3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3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3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3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3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3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3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3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3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31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31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31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31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31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31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31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31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31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31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31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31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931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31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31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8601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• Rate?                                        </a:t>
            </a:r>
            <a:r>
              <a:rPr lang="en-US" dirty="0" smtClean="0">
                <a:solidFill>
                  <a:srgbClr val="FF0000"/>
                </a:solidFill>
              </a:rPr>
              <a:t>40 </a:t>
            </a:r>
            <a:r>
              <a:rPr lang="en-US" dirty="0" err="1" smtClean="0">
                <a:solidFill>
                  <a:srgbClr val="FF0000"/>
                </a:solidFill>
              </a:rPr>
              <a:t>bpm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• Regularity?                               </a:t>
            </a:r>
            <a:r>
              <a:rPr lang="en-US" dirty="0" smtClean="0">
                <a:solidFill>
                  <a:srgbClr val="FF0000"/>
                </a:solidFill>
              </a:rPr>
              <a:t>Regular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•</a:t>
            </a:r>
            <a:r>
              <a:rPr lang="en-US" dirty="0" smtClean="0"/>
              <a:t> P waves?</a:t>
            </a:r>
            <a:r>
              <a:rPr lang="en-US" dirty="0" smtClean="0">
                <a:solidFill>
                  <a:srgbClr val="FF0000"/>
                </a:solidFill>
              </a:rPr>
              <a:t>                                </a:t>
            </a:r>
            <a:r>
              <a:rPr lang="en-US" dirty="0" err="1" smtClean="0">
                <a:solidFill>
                  <a:srgbClr val="FF0000"/>
                </a:solidFill>
              </a:rPr>
              <a:t>nl</a:t>
            </a:r>
            <a:r>
              <a:rPr lang="en-US" dirty="0" smtClean="0">
                <a:solidFill>
                  <a:srgbClr val="FF0000"/>
                </a:solidFill>
              </a:rPr>
              <a:t>, 2 of 3 no QRS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• </a:t>
            </a:r>
            <a:r>
              <a:rPr lang="en-US" dirty="0" smtClean="0"/>
              <a:t>PR interval?                              </a:t>
            </a:r>
            <a:r>
              <a:rPr lang="en-US" dirty="0" smtClean="0">
                <a:solidFill>
                  <a:srgbClr val="FF0000"/>
                </a:solidFill>
              </a:rPr>
              <a:t>0.14 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• </a:t>
            </a:r>
            <a:r>
              <a:rPr lang="en-US" dirty="0" smtClean="0"/>
              <a:t>QRS duration?                          </a:t>
            </a:r>
            <a:r>
              <a:rPr lang="en-US" dirty="0" smtClean="0">
                <a:solidFill>
                  <a:srgbClr val="FF0000"/>
                </a:solidFill>
              </a:rPr>
              <a:t>0.08 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Interpretation? </a:t>
            </a:r>
            <a:r>
              <a:rPr lang="en-US" dirty="0" smtClean="0"/>
              <a:t>2nd Degree AV Block, Type II</a:t>
            </a:r>
          </a:p>
          <a:p>
            <a:endParaRPr lang="en-US" dirty="0" smtClean="0"/>
          </a:p>
          <a:p>
            <a:r>
              <a:rPr lang="en-US" dirty="0" smtClean="0"/>
              <a:t>Occasional P waves are completely blocked (P wave not followed by QRS).</a:t>
            </a:r>
          </a:p>
        </p:txBody>
      </p:sp>
      <p:pic>
        <p:nvPicPr>
          <p:cNvPr id="8602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91540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6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6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6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6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6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6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6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6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6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6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6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6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60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60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60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60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60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60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60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60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60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• Rate?                                           </a:t>
            </a:r>
            <a:r>
              <a:rPr lang="en-US" dirty="0" smtClean="0">
                <a:solidFill>
                  <a:srgbClr val="FF0000"/>
                </a:solidFill>
              </a:rPr>
              <a:t>40 </a:t>
            </a:r>
            <a:r>
              <a:rPr lang="en-US" dirty="0" err="1" smtClean="0">
                <a:solidFill>
                  <a:srgbClr val="FF0000"/>
                </a:solidFill>
              </a:rPr>
              <a:t>bpm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defRPr/>
            </a:pPr>
            <a:r>
              <a:rPr lang="en-US" dirty="0" smtClean="0"/>
              <a:t>• Regularity?                                  </a:t>
            </a:r>
            <a:r>
              <a:rPr lang="en-US" dirty="0" smtClean="0">
                <a:solidFill>
                  <a:srgbClr val="FF0000"/>
                </a:solidFill>
              </a:rPr>
              <a:t>regular</a:t>
            </a:r>
          </a:p>
          <a:p>
            <a:pPr>
              <a:defRPr/>
            </a:pPr>
            <a:r>
              <a:rPr lang="en-US" dirty="0" smtClean="0"/>
              <a:t>• P waves?                                 </a:t>
            </a:r>
            <a:r>
              <a:rPr lang="en-US" dirty="0" smtClean="0">
                <a:solidFill>
                  <a:srgbClr val="FF0000"/>
                </a:solidFill>
              </a:rPr>
              <a:t>no relation to QRS</a:t>
            </a:r>
          </a:p>
          <a:p>
            <a:pPr>
              <a:defRPr/>
            </a:pPr>
            <a:r>
              <a:rPr lang="en-US" dirty="0" smtClean="0"/>
              <a:t>• PR interval?                                  </a:t>
            </a:r>
            <a:r>
              <a:rPr lang="en-US" dirty="0" smtClean="0">
                <a:solidFill>
                  <a:srgbClr val="FF0000"/>
                </a:solidFill>
              </a:rPr>
              <a:t>None</a:t>
            </a:r>
          </a:p>
          <a:p>
            <a:pPr>
              <a:defRPr/>
            </a:pPr>
            <a:r>
              <a:rPr lang="en-US" dirty="0" smtClean="0"/>
              <a:t>• QRS duration?                           </a:t>
            </a:r>
            <a:r>
              <a:rPr lang="en-US" dirty="0" smtClean="0">
                <a:solidFill>
                  <a:srgbClr val="FF0000"/>
                </a:solidFill>
              </a:rPr>
              <a:t>wide (&gt; 0.12 s)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US" dirty="0"/>
              <a:t> </a:t>
            </a:r>
            <a:r>
              <a:rPr lang="en-US" dirty="0" smtClean="0"/>
              <a:t>       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</a:p>
          <a:p>
            <a:pPr marL="0" indent="0">
              <a:buFont typeface="Wingdings" pitchFamily="2" charset="2"/>
              <a:buNone/>
              <a:defRPr/>
            </a:pPr>
            <a:endParaRPr lang="en-US" dirty="0">
              <a:solidFill>
                <a:srgbClr val="FF0000"/>
              </a:solidFill>
            </a:endParaRPr>
          </a:p>
          <a:p>
            <a:pPr marL="0" indent="0">
              <a:buFont typeface="Wingdings" pitchFamily="2" charset="2"/>
              <a:buNone/>
              <a:defRPr/>
            </a:pPr>
            <a:r>
              <a:rPr lang="en-US" dirty="0" smtClean="0">
                <a:solidFill>
                  <a:srgbClr val="FF0000"/>
                </a:solidFill>
              </a:rPr>
              <a:t>             Interpretation</a:t>
            </a:r>
            <a:r>
              <a:rPr lang="en-US" dirty="0" smtClean="0"/>
              <a:t>? 3rd Degree AV Block</a:t>
            </a:r>
          </a:p>
          <a:p>
            <a:pPr marL="0" indent="0">
              <a:buFont typeface="Wingdings" pitchFamily="2" charset="2"/>
              <a:buNone/>
              <a:defRPr/>
            </a:pPr>
            <a:endParaRPr lang="en-US" dirty="0"/>
          </a:p>
        </p:txBody>
      </p:sp>
      <p:sp>
        <p:nvSpPr>
          <p:cNvPr id="87044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sz="1200" smtClean="0">
                <a:solidFill>
                  <a:schemeClr val="tx2"/>
                </a:solidFill>
              </a:rPr>
              <a:t>For more presentations www.medicalppt.blogspot.com</a:t>
            </a:r>
          </a:p>
        </p:txBody>
      </p:sp>
      <p:pic>
        <p:nvPicPr>
          <p:cNvPr id="8704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9050"/>
            <a:ext cx="9144000" cy="161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7046" name="Rectangle 3"/>
          <p:cNvSpPr>
            <a:spLocks noChangeArrowheads="1"/>
          </p:cNvSpPr>
          <p:nvPr/>
        </p:nvSpPr>
        <p:spPr bwMode="auto">
          <a:xfrm>
            <a:off x="762000" y="1143000"/>
            <a:ext cx="228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/>
              <a:t>↑</a:t>
            </a:r>
          </a:p>
        </p:txBody>
      </p:sp>
      <p:sp>
        <p:nvSpPr>
          <p:cNvPr id="87047" name="Rectangle 4"/>
          <p:cNvSpPr>
            <a:spLocks noChangeArrowheads="1"/>
          </p:cNvSpPr>
          <p:nvPr/>
        </p:nvSpPr>
        <p:spPr bwMode="auto">
          <a:xfrm>
            <a:off x="1676400" y="1143000"/>
            <a:ext cx="304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/>
              <a:t>↑</a:t>
            </a:r>
          </a:p>
        </p:txBody>
      </p:sp>
      <p:sp>
        <p:nvSpPr>
          <p:cNvPr id="87048" name="Rectangle 5"/>
          <p:cNvSpPr>
            <a:spLocks noChangeArrowheads="1"/>
          </p:cNvSpPr>
          <p:nvPr/>
        </p:nvSpPr>
        <p:spPr bwMode="auto">
          <a:xfrm>
            <a:off x="2667000" y="1143000"/>
            <a:ext cx="228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/>
              <a:t>↑</a:t>
            </a:r>
          </a:p>
        </p:txBody>
      </p:sp>
      <p:sp>
        <p:nvSpPr>
          <p:cNvPr id="87049" name="Rectangle 6"/>
          <p:cNvSpPr>
            <a:spLocks noChangeArrowheads="1"/>
          </p:cNvSpPr>
          <p:nvPr/>
        </p:nvSpPr>
        <p:spPr bwMode="auto">
          <a:xfrm>
            <a:off x="3657600" y="1143000"/>
            <a:ext cx="228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/>
              <a:t>↑</a:t>
            </a:r>
          </a:p>
        </p:txBody>
      </p:sp>
      <p:sp>
        <p:nvSpPr>
          <p:cNvPr id="87050" name="Rectangle 7"/>
          <p:cNvSpPr>
            <a:spLocks noChangeArrowheads="1"/>
          </p:cNvSpPr>
          <p:nvPr/>
        </p:nvSpPr>
        <p:spPr bwMode="auto">
          <a:xfrm flipH="1">
            <a:off x="4648200" y="1143000"/>
            <a:ext cx="533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/>
              <a:t>↑</a:t>
            </a:r>
          </a:p>
        </p:txBody>
      </p:sp>
      <p:sp>
        <p:nvSpPr>
          <p:cNvPr id="87051" name="Rectangle 3"/>
          <p:cNvSpPr>
            <a:spLocks noChangeArrowheads="1"/>
          </p:cNvSpPr>
          <p:nvPr/>
        </p:nvSpPr>
        <p:spPr bwMode="auto">
          <a:xfrm>
            <a:off x="5638800" y="1143000"/>
            <a:ext cx="533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/>
              <a:t>↑</a:t>
            </a:r>
          </a:p>
        </p:txBody>
      </p:sp>
      <p:sp>
        <p:nvSpPr>
          <p:cNvPr id="87052" name="Rectangle 4"/>
          <p:cNvSpPr>
            <a:spLocks noChangeArrowheads="1"/>
          </p:cNvSpPr>
          <p:nvPr/>
        </p:nvSpPr>
        <p:spPr bwMode="auto">
          <a:xfrm>
            <a:off x="6629400" y="1143000"/>
            <a:ext cx="381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/>
              <a:t>↑</a:t>
            </a:r>
          </a:p>
        </p:txBody>
      </p:sp>
      <p:sp>
        <p:nvSpPr>
          <p:cNvPr id="87053" name="Rectangle 5"/>
          <p:cNvSpPr>
            <a:spLocks noChangeArrowheads="1"/>
          </p:cNvSpPr>
          <p:nvPr/>
        </p:nvSpPr>
        <p:spPr bwMode="auto">
          <a:xfrm>
            <a:off x="7620000" y="1143000"/>
            <a:ext cx="457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/>
              <a:t>↑</a:t>
            </a:r>
          </a:p>
        </p:txBody>
      </p:sp>
      <p:sp>
        <p:nvSpPr>
          <p:cNvPr id="87054" name="Rectangle 6"/>
          <p:cNvSpPr>
            <a:spLocks noChangeArrowheads="1"/>
          </p:cNvSpPr>
          <p:nvPr/>
        </p:nvSpPr>
        <p:spPr bwMode="auto">
          <a:xfrm>
            <a:off x="8534400" y="1143000"/>
            <a:ext cx="457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/>
              <a:t>↑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Left Bundle Branch Block (LBBB)</a:t>
            </a:r>
            <a:endParaRPr lang="ar-LY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Diagnostic criteria for left bundle branch block</a:t>
            </a:r>
          </a:p>
          <a:p>
            <a:pPr lvl="1">
              <a:defRPr/>
            </a:pPr>
            <a:r>
              <a:rPr lang="en-US" dirty="0" smtClean="0"/>
              <a:t>QRS duration of &gt;0.12 s</a:t>
            </a:r>
          </a:p>
          <a:p>
            <a:pPr lvl="1">
              <a:defRPr/>
            </a:pPr>
            <a:r>
              <a:rPr lang="en-US" dirty="0" smtClean="0"/>
              <a:t>Broad </a:t>
            </a:r>
            <a:r>
              <a:rPr lang="en-US" dirty="0" err="1" smtClean="0"/>
              <a:t>monophasic</a:t>
            </a:r>
            <a:r>
              <a:rPr lang="en-US" dirty="0" smtClean="0"/>
              <a:t> R wave in leads 1, V5, and V6</a:t>
            </a:r>
          </a:p>
          <a:p>
            <a:pPr lvl="1">
              <a:defRPr/>
            </a:pPr>
            <a:r>
              <a:rPr lang="en-US" dirty="0" smtClean="0"/>
              <a:t>Absence of Q waves in leads V5 and V6</a:t>
            </a:r>
          </a:p>
        </p:txBody>
      </p:sp>
    </p:spTree>
    <p:extLst>
      <p:ext uri="{BB962C8B-B14F-4D97-AF65-F5344CB8AC3E}">
        <p14:creationId xmlns:p14="http://schemas.microsoft.com/office/powerpoint/2010/main" val="139198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Left Bundle Branch Block (LBBB)</a:t>
            </a:r>
            <a:endParaRPr lang="ar-LY" dirty="0"/>
          </a:p>
        </p:txBody>
      </p:sp>
      <p:pic>
        <p:nvPicPr>
          <p:cNvPr id="106499" name="Picture 2" descr="C:\Dokumente und Einstellungen\saeed\Eigene Dateien\Downloads\ecg\LBBB-LAE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981200"/>
            <a:ext cx="7924800" cy="4261115"/>
          </a:xfrm>
        </p:spPr>
      </p:pic>
    </p:spTree>
    <p:extLst>
      <p:ext uri="{BB962C8B-B14F-4D97-AF65-F5344CB8AC3E}">
        <p14:creationId xmlns:p14="http://schemas.microsoft.com/office/powerpoint/2010/main" val="548193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Right Bundle Branch Block (RBBB)</a:t>
            </a:r>
            <a:endParaRPr lang="ar-LY" dirty="0"/>
          </a:p>
        </p:txBody>
      </p:sp>
      <p:sp>
        <p:nvSpPr>
          <p:cNvPr id="103426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Diagnostic criteria for right bundle branch block</a:t>
            </a:r>
          </a:p>
          <a:p>
            <a:pPr lvl="1"/>
            <a:r>
              <a:rPr lang="en-US" dirty="0" smtClean="0"/>
              <a:t>QRS duration &gt;0.12 s</a:t>
            </a:r>
          </a:p>
          <a:p>
            <a:pPr lvl="1"/>
            <a:r>
              <a:rPr lang="en-US" dirty="0" smtClean="0"/>
              <a:t>A secondary R wave (R') in V1 or V2</a:t>
            </a:r>
          </a:p>
          <a:p>
            <a:pPr lvl="1"/>
            <a:r>
              <a:rPr lang="en-US" dirty="0" smtClean="0"/>
              <a:t>Wide slurred S wave in leads  V5, and V6</a:t>
            </a:r>
          </a:p>
        </p:txBody>
      </p:sp>
    </p:spTree>
    <p:extLst>
      <p:ext uri="{BB962C8B-B14F-4D97-AF65-F5344CB8AC3E}">
        <p14:creationId xmlns:p14="http://schemas.microsoft.com/office/powerpoint/2010/main" val="758274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Right Bundle Branch Block (RBBB)</a:t>
            </a:r>
            <a:endParaRPr lang="ar-LY" dirty="0"/>
          </a:p>
        </p:txBody>
      </p:sp>
      <p:pic>
        <p:nvPicPr>
          <p:cNvPr id="104450" name="Content Placeholder 3" descr="RBBB.jpg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2438400"/>
            <a:ext cx="6553200" cy="3573542"/>
          </a:xfrm>
        </p:spPr>
      </p:pic>
    </p:spTree>
    <p:extLst>
      <p:ext uri="{BB962C8B-B14F-4D97-AF65-F5344CB8AC3E}">
        <p14:creationId xmlns:p14="http://schemas.microsoft.com/office/powerpoint/2010/main" val="1353926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90 year old female k/c HTN presented to ER with dense Rt</a:t>
            </a:r>
            <a:r>
              <a:rPr lang="en-US" dirty="0"/>
              <a:t>.</a:t>
            </a:r>
            <a:r>
              <a:rPr lang="en-US" dirty="0" smtClean="0"/>
              <a:t> side hemiplegia few hours duration.</a:t>
            </a:r>
          </a:p>
          <a:p>
            <a:r>
              <a:rPr lang="en-US" dirty="0" smtClean="0"/>
              <a:t>Day before her presentation she was with her family doctor for F/u  for her HTN and her pulse was regular and normal BP reading.</a:t>
            </a:r>
          </a:p>
          <a:p>
            <a:r>
              <a:rPr lang="en-US" dirty="0" smtClean="0"/>
              <a:t>O/E : pt. is </a:t>
            </a:r>
            <a:r>
              <a:rPr lang="en-US" dirty="0" err="1" smtClean="0"/>
              <a:t>drawsy</a:t>
            </a:r>
            <a:r>
              <a:rPr lang="en-US" dirty="0" smtClean="0"/>
              <a:t>, BP : 80/40, P: 160 / min irregularly irregular</a:t>
            </a:r>
          </a:p>
          <a:p>
            <a:r>
              <a:rPr lang="en-US" dirty="0" smtClean="0"/>
              <a:t>Rt. Side dense hemiplegia </a:t>
            </a:r>
          </a:p>
          <a:p>
            <a:r>
              <a:rPr lang="en-US" dirty="0" smtClean="0"/>
              <a:t>CVS : s1 &amp; S2 audible &amp; irregular .</a:t>
            </a:r>
          </a:p>
          <a:p>
            <a:r>
              <a:rPr lang="en-US" dirty="0" smtClean="0"/>
              <a:t>P/A and chest clear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For more presentations www.medicalppt.blogspot.com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0133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8153400" cy="617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For more presentations www.medicalppt.blogspot.com</a:t>
            </a:r>
            <a:endParaRPr lang="en-US"/>
          </a:p>
        </p:txBody>
      </p:sp>
      <p:pic>
        <p:nvPicPr>
          <p:cNvPr id="5" name="Picture 2" descr="C:\Dokumente und Einstellungen\saeed\Eigene Dateien\Downloads\ecg\AtrialFibrillation-RV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4710" y="1524000"/>
            <a:ext cx="8354490" cy="49149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646400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sz="4800" dirty="0" smtClean="0">
                <a:solidFill>
                  <a:schemeClr val="tx2"/>
                </a:solidFill>
              </a:rPr>
              <a:t>arrhythmia</a:t>
            </a:r>
            <a:endParaRPr lang="de-DE" sz="48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Clr>
                <a:schemeClr val="accent1"/>
              </a:buClr>
              <a:buSzPct val="70000"/>
              <a:buFont typeface="Monotype Sorts" pitchFamily="2" charset="2"/>
              <a:buChar char="n"/>
            </a:pPr>
            <a:r>
              <a:rPr kumimoji="1" lang="en-US" sz="3600" dirty="0" smtClean="0">
                <a:latin typeface="Arial" charset="0"/>
              </a:rPr>
              <a:t>Any disturbance in the normal sequence of impulse generation &amp; conduction in the heart</a:t>
            </a:r>
          </a:p>
          <a:p>
            <a:pPr marL="342900" indent="-342900">
              <a:buClr>
                <a:schemeClr val="accent1"/>
              </a:buClr>
              <a:buSzPct val="70000"/>
              <a:buFont typeface="Monotype Sorts" pitchFamily="2" charset="2"/>
              <a:buChar char="n"/>
            </a:pPr>
            <a:r>
              <a:rPr kumimoji="1" lang="en-US" sz="3600" dirty="0" smtClean="0">
                <a:latin typeface="Arial" charset="0"/>
              </a:rPr>
              <a:t>Arrhythmias may occur with or without underlying heart disease.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5836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de-DE" sz="3600" dirty="0" smtClean="0"/>
              <a:t>Clinical </a:t>
            </a:r>
            <a:r>
              <a:rPr lang="de-DE" sz="3600" dirty="0" err="1" smtClean="0"/>
              <a:t>presentation</a:t>
            </a:r>
            <a:r>
              <a:rPr lang="de-DE" sz="3600" dirty="0" smtClean="0"/>
              <a:t> &amp; </a:t>
            </a:r>
            <a:r>
              <a:rPr lang="de-DE" sz="3600" dirty="0" err="1" smtClean="0"/>
              <a:t>symptomatology</a:t>
            </a:r>
            <a:r>
              <a:rPr lang="de-DE" sz="4400" dirty="0" smtClean="0"/>
              <a:t/>
            </a:r>
            <a:br>
              <a:rPr lang="de-DE" sz="4400" dirty="0" smtClean="0"/>
            </a:b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28600" y="1600200"/>
            <a:ext cx="8458200" cy="4709160"/>
          </a:xfrm>
        </p:spPr>
        <p:txBody>
          <a:bodyPr>
            <a:normAutofit/>
          </a:bodyPr>
          <a:lstStyle/>
          <a:p>
            <a:r>
              <a:rPr lang="de-DE" sz="2400" dirty="0" smtClean="0"/>
              <a:t>Variable  : </a:t>
            </a:r>
            <a:r>
              <a:rPr lang="de-DE" sz="2400" dirty="0" err="1" smtClean="0"/>
              <a:t>from</a:t>
            </a:r>
            <a:r>
              <a:rPr lang="de-DE" sz="2400" dirty="0" smtClean="0"/>
              <a:t> </a:t>
            </a:r>
            <a:r>
              <a:rPr lang="de-DE" sz="2400" dirty="0" err="1" smtClean="0"/>
              <a:t>sever</a:t>
            </a:r>
            <a:r>
              <a:rPr lang="de-DE" sz="2400" dirty="0" smtClean="0"/>
              <a:t> </a:t>
            </a:r>
            <a:r>
              <a:rPr lang="de-DE" sz="2400" dirty="0" err="1" smtClean="0"/>
              <a:t>symptoms</a:t>
            </a:r>
            <a:r>
              <a:rPr lang="de-DE" sz="2400" dirty="0" smtClean="0"/>
              <a:t> </a:t>
            </a:r>
            <a:r>
              <a:rPr lang="de-DE" sz="2400" dirty="0" err="1" smtClean="0"/>
              <a:t>to</a:t>
            </a:r>
            <a:r>
              <a:rPr lang="de-DE" sz="2400" dirty="0" smtClean="0"/>
              <a:t> </a:t>
            </a:r>
            <a:r>
              <a:rPr lang="de-DE" sz="2400" dirty="0" err="1" smtClean="0"/>
              <a:t>asymptomatic</a:t>
            </a:r>
            <a:r>
              <a:rPr lang="de-DE" sz="2400" dirty="0" smtClean="0"/>
              <a:t> .</a:t>
            </a:r>
          </a:p>
          <a:p>
            <a:r>
              <a:rPr lang="de-DE" sz="2400" dirty="0" smtClean="0"/>
              <a:t>Palpitation, </a:t>
            </a:r>
            <a:r>
              <a:rPr lang="de-DE" sz="2400" dirty="0" err="1" smtClean="0"/>
              <a:t>angina</a:t>
            </a:r>
            <a:r>
              <a:rPr lang="de-DE" sz="2400" dirty="0" smtClean="0"/>
              <a:t>, </a:t>
            </a:r>
            <a:r>
              <a:rPr lang="de-DE" sz="2400" dirty="0" err="1" smtClean="0"/>
              <a:t>dyspnea</a:t>
            </a:r>
            <a:r>
              <a:rPr lang="de-DE" sz="2400" dirty="0" smtClean="0"/>
              <a:t> &amp; </a:t>
            </a:r>
            <a:r>
              <a:rPr lang="de-DE" sz="2400" dirty="0" err="1" smtClean="0"/>
              <a:t>dizziness</a:t>
            </a:r>
            <a:r>
              <a:rPr lang="de-DE" sz="2400" dirty="0" smtClean="0"/>
              <a:t>.</a:t>
            </a:r>
          </a:p>
          <a:p>
            <a:r>
              <a:rPr lang="de-DE" sz="2400" dirty="0" smtClean="0"/>
              <a:t>Mild </a:t>
            </a:r>
            <a:r>
              <a:rPr lang="de-DE" sz="2400" dirty="0" err="1" smtClean="0"/>
              <a:t>hypotension</a:t>
            </a:r>
            <a:r>
              <a:rPr lang="de-DE" sz="2400" dirty="0" smtClean="0"/>
              <a:t> …..</a:t>
            </a:r>
            <a:r>
              <a:rPr lang="de-DE" sz="2400" dirty="0" err="1" smtClean="0"/>
              <a:t>Cardiogenic</a:t>
            </a:r>
            <a:r>
              <a:rPr lang="de-DE" sz="2400" dirty="0" smtClean="0"/>
              <a:t> </a:t>
            </a:r>
            <a:r>
              <a:rPr lang="de-DE" sz="2400" dirty="0" err="1" smtClean="0"/>
              <a:t>shock</a:t>
            </a:r>
            <a:r>
              <a:rPr lang="de-DE" sz="2400" dirty="0" smtClean="0"/>
              <a:t>.</a:t>
            </a:r>
          </a:p>
          <a:p>
            <a:r>
              <a:rPr lang="de-DE" sz="2400" dirty="0" smtClean="0"/>
              <a:t>Mild </a:t>
            </a:r>
            <a:r>
              <a:rPr lang="de-DE" sz="2400" dirty="0" err="1" smtClean="0"/>
              <a:t>dyspnea</a:t>
            </a:r>
            <a:r>
              <a:rPr lang="de-DE" sz="2400" dirty="0" smtClean="0"/>
              <a:t>……….</a:t>
            </a:r>
            <a:r>
              <a:rPr lang="de-DE" sz="2400" dirty="0" err="1" smtClean="0"/>
              <a:t>sever</a:t>
            </a:r>
            <a:r>
              <a:rPr lang="de-DE" sz="2400" dirty="0" smtClean="0"/>
              <a:t> LVF.</a:t>
            </a:r>
          </a:p>
          <a:p>
            <a:r>
              <a:rPr lang="de-DE" sz="2400" dirty="0" err="1" smtClean="0"/>
              <a:t>No</a:t>
            </a:r>
            <a:r>
              <a:rPr lang="de-DE" sz="2400" dirty="0" smtClean="0"/>
              <a:t> </a:t>
            </a:r>
            <a:r>
              <a:rPr lang="de-DE" sz="2400" dirty="0" err="1" smtClean="0"/>
              <a:t>neurological</a:t>
            </a:r>
            <a:r>
              <a:rPr lang="de-DE" sz="2400" dirty="0" smtClean="0"/>
              <a:t> </a:t>
            </a:r>
            <a:r>
              <a:rPr lang="de-DE" sz="2400" dirty="0" err="1" smtClean="0"/>
              <a:t>findings</a:t>
            </a:r>
            <a:r>
              <a:rPr lang="de-DE" sz="2400" dirty="0" smtClean="0"/>
              <a:t>……</a:t>
            </a:r>
            <a:r>
              <a:rPr lang="de-DE" sz="2400" dirty="0" err="1" smtClean="0"/>
              <a:t>acute</a:t>
            </a:r>
            <a:r>
              <a:rPr lang="de-DE" sz="2400" dirty="0" smtClean="0"/>
              <a:t> </a:t>
            </a:r>
            <a:r>
              <a:rPr lang="de-DE" sz="2400" dirty="0" err="1" smtClean="0"/>
              <a:t>confusion</a:t>
            </a:r>
            <a:r>
              <a:rPr lang="de-DE" sz="2400" dirty="0" smtClean="0"/>
              <a:t>.</a:t>
            </a:r>
          </a:p>
          <a:p>
            <a:r>
              <a:rPr lang="de-DE" sz="2400" dirty="0" err="1" smtClean="0"/>
              <a:t>Presentation</a:t>
            </a:r>
            <a:r>
              <a:rPr lang="de-DE" sz="2400" dirty="0" smtClean="0"/>
              <a:t> </a:t>
            </a:r>
            <a:r>
              <a:rPr lang="de-DE" sz="2400" dirty="0" err="1" smtClean="0"/>
              <a:t>with</a:t>
            </a:r>
            <a:r>
              <a:rPr lang="de-DE" sz="2400" dirty="0" smtClean="0"/>
              <a:t> </a:t>
            </a:r>
            <a:r>
              <a:rPr lang="de-DE" sz="2400" dirty="0" err="1" smtClean="0"/>
              <a:t>the</a:t>
            </a:r>
            <a:r>
              <a:rPr lang="de-DE" sz="2400" dirty="0" smtClean="0"/>
              <a:t> </a:t>
            </a:r>
            <a:r>
              <a:rPr lang="de-DE" sz="2400" dirty="0" err="1" smtClean="0"/>
              <a:t>preciptating</a:t>
            </a:r>
            <a:r>
              <a:rPr lang="de-DE" sz="2400" dirty="0" smtClean="0"/>
              <a:t> </a:t>
            </a:r>
            <a:r>
              <a:rPr lang="de-DE" sz="2400" dirty="0" err="1" smtClean="0"/>
              <a:t>disease</a:t>
            </a:r>
            <a:r>
              <a:rPr lang="de-DE" sz="2400" dirty="0" smtClean="0"/>
              <a:t>.</a:t>
            </a:r>
          </a:p>
          <a:p>
            <a:r>
              <a:rPr lang="de-DE" sz="2400" dirty="0" err="1" smtClean="0"/>
              <a:t>Presentation</a:t>
            </a:r>
            <a:r>
              <a:rPr lang="de-DE" sz="2400" dirty="0" smtClean="0"/>
              <a:t> </a:t>
            </a:r>
            <a:r>
              <a:rPr lang="de-DE" sz="2400" dirty="0" err="1" smtClean="0"/>
              <a:t>with</a:t>
            </a:r>
            <a:r>
              <a:rPr lang="de-DE" sz="2400" dirty="0" smtClean="0"/>
              <a:t> </a:t>
            </a:r>
            <a:r>
              <a:rPr lang="de-DE" sz="2400" dirty="0" err="1" smtClean="0"/>
              <a:t>complications</a:t>
            </a:r>
            <a:r>
              <a:rPr lang="de-DE" sz="2400" dirty="0" smtClean="0"/>
              <a:t>.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1590481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Eitiology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 err="1" smtClean="0"/>
              <a:t>Structural</a:t>
            </a:r>
            <a:r>
              <a:rPr lang="de-DE" dirty="0" smtClean="0"/>
              <a:t> </a:t>
            </a:r>
            <a:r>
              <a:rPr lang="de-DE" dirty="0" err="1" smtClean="0"/>
              <a:t>heart</a:t>
            </a:r>
            <a:r>
              <a:rPr lang="de-DE" dirty="0" smtClean="0"/>
              <a:t> </a:t>
            </a:r>
            <a:r>
              <a:rPr lang="de-DE" dirty="0" err="1" smtClean="0"/>
              <a:t>diseases</a:t>
            </a:r>
            <a:endParaRPr lang="de-DE" dirty="0" smtClean="0"/>
          </a:p>
          <a:p>
            <a:r>
              <a:rPr lang="de-DE" dirty="0" smtClean="0"/>
              <a:t>IHD</a:t>
            </a:r>
          </a:p>
          <a:p>
            <a:r>
              <a:rPr lang="de-DE" dirty="0" err="1" smtClean="0"/>
              <a:t>Electrolytes</a:t>
            </a:r>
            <a:r>
              <a:rPr lang="de-DE" dirty="0" smtClean="0"/>
              <a:t> </a:t>
            </a:r>
            <a:r>
              <a:rPr lang="de-DE" dirty="0" err="1" smtClean="0"/>
              <a:t>disturbances</a:t>
            </a:r>
            <a:endParaRPr lang="de-DE" dirty="0" smtClean="0"/>
          </a:p>
          <a:p>
            <a:r>
              <a:rPr lang="de-DE" dirty="0" err="1" smtClean="0"/>
              <a:t>Thyroid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disorders</a:t>
            </a:r>
            <a:endParaRPr lang="de-DE" dirty="0" smtClean="0"/>
          </a:p>
          <a:p>
            <a:r>
              <a:rPr lang="de-DE" dirty="0" err="1" smtClean="0"/>
              <a:t>Hypoxia</a:t>
            </a:r>
            <a:r>
              <a:rPr lang="de-DE" dirty="0" smtClean="0"/>
              <a:t> </a:t>
            </a:r>
          </a:p>
          <a:p>
            <a:r>
              <a:rPr lang="de-DE" dirty="0" smtClean="0"/>
              <a:t>Drugs </a:t>
            </a:r>
          </a:p>
          <a:p>
            <a:r>
              <a:rPr lang="de-DE" dirty="0" err="1" smtClean="0"/>
              <a:t>Circulatory</a:t>
            </a:r>
            <a:r>
              <a:rPr lang="de-DE" dirty="0" smtClean="0"/>
              <a:t> </a:t>
            </a:r>
            <a:r>
              <a:rPr lang="de-DE" dirty="0" err="1" smtClean="0"/>
              <a:t>abnormalities</a:t>
            </a:r>
            <a:endParaRPr lang="de-DE" dirty="0" smtClean="0"/>
          </a:p>
          <a:p>
            <a:r>
              <a:rPr lang="de-DE" dirty="0" err="1" smtClean="0"/>
              <a:t>Fever</a:t>
            </a:r>
            <a:r>
              <a:rPr lang="de-DE" dirty="0" smtClean="0"/>
              <a:t> </a:t>
            </a:r>
          </a:p>
          <a:p>
            <a:r>
              <a:rPr lang="de-DE" dirty="0" smtClean="0"/>
              <a:t>Emotional </a:t>
            </a:r>
          </a:p>
          <a:p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clear</a:t>
            </a:r>
            <a:r>
              <a:rPr lang="de-DE" dirty="0" smtClean="0"/>
              <a:t> </a:t>
            </a:r>
            <a:r>
              <a:rPr lang="de-DE" dirty="0" err="1" smtClean="0"/>
              <a:t>causes</a:t>
            </a:r>
            <a:endParaRPr lang="de-DE" dirty="0" smtClean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19841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COMPLICATIONS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3200" dirty="0" err="1" smtClean="0"/>
              <a:t>Hemodynamic</a:t>
            </a:r>
            <a:r>
              <a:rPr lang="de-DE" sz="3200" dirty="0" smtClean="0"/>
              <a:t> </a:t>
            </a:r>
            <a:r>
              <a:rPr lang="de-DE" sz="3200" dirty="0" err="1" smtClean="0"/>
              <a:t>complications</a:t>
            </a:r>
            <a:r>
              <a:rPr lang="de-DE" sz="3200" dirty="0" smtClean="0"/>
              <a:t>.</a:t>
            </a:r>
          </a:p>
          <a:p>
            <a:r>
              <a:rPr lang="de-DE" sz="3200" dirty="0" err="1" smtClean="0"/>
              <a:t>Left</a:t>
            </a:r>
            <a:r>
              <a:rPr lang="de-DE" sz="3200" dirty="0" smtClean="0"/>
              <a:t> </a:t>
            </a:r>
            <a:r>
              <a:rPr lang="de-DE" sz="3200" dirty="0" err="1" smtClean="0"/>
              <a:t>ventricular</a:t>
            </a:r>
            <a:r>
              <a:rPr lang="de-DE" sz="3200" dirty="0" smtClean="0"/>
              <a:t> </a:t>
            </a:r>
            <a:r>
              <a:rPr lang="de-DE" sz="3200" dirty="0" err="1" smtClean="0"/>
              <a:t>failure</a:t>
            </a:r>
            <a:r>
              <a:rPr lang="de-DE" sz="3200" dirty="0" smtClean="0"/>
              <a:t> &amp; </a:t>
            </a:r>
            <a:r>
              <a:rPr lang="de-DE" sz="3200" dirty="0" err="1" smtClean="0"/>
              <a:t>respiratory</a:t>
            </a:r>
            <a:r>
              <a:rPr lang="de-DE" sz="3200" dirty="0" smtClean="0"/>
              <a:t> </a:t>
            </a:r>
            <a:r>
              <a:rPr lang="de-DE" sz="3200" dirty="0" err="1" smtClean="0"/>
              <a:t>failure</a:t>
            </a:r>
            <a:r>
              <a:rPr lang="de-DE" sz="3200" dirty="0" smtClean="0"/>
              <a:t>.</a:t>
            </a:r>
          </a:p>
          <a:p>
            <a:r>
              <a:rPr lang="de-DE" sz="3200" dirty="0" err="1" smtClean="0"/>
              <a:t>Arrhythmia</a:t>
            </a:r>
            <a:r>
              <a:rPr lang="de-DE" sz="3200" dirty="0" smtClean="0"/>
              <a:t> </a:t>
            </a:r>
            <a:r>
              <a:rPr lang="de-DE" sz="3200" dirty="0" err="1" smtClean="0"/>
              <a:t>assosciated</a:t>
            </a:r>
            <a:r>
              <a:rPr lang="de-DE" sz="3200" dirty="0" smtClean="0"/>
              <a:t> CMP.</a:t>
            </a:r>
          </a:p>
          <a:p>
            <a:r>
              <a:rPr lang="de-DE" sz="3200" dirty="0" err="1" smtClean="0"/>
              <a:t>Embolisation</a:t>
            </a:r>
            <a:r>
              <a:rPr lang="de-DE" sz="3200" dirty="0" smtClean="0"/>
              <a:t> </a:t>
            </a:r>
            <a:r>
              <a:rPr lang="de-DE" sz="3200" dirty="0" err="1" smtClean="0"/>
              <a:t>phenomena</a:t>
            </a:r>
            <a:r>
              <a:rPr lang="de-DE" sz="3200" dirty="0" smtClean="0"/>
              <a:t>.</a:t>
            </a:r>
          </a:p>
          <a:p>
            <a:r>
              <a:rPr lang="de-DE" sz="3200" dirty="0" err="1" smtClean="0"/>
              <a:t>Therapy</a:t>
            </a:r>
            <a:r>
              <a:rPr lang="de-DE" sz="3200" dirty="0" smtClean="0"/>
              <a:t> </a:t>
            </a:r>
            <a:r>
              <a:rPr lang="de-DE" sz="3200" dirty="0" err="1" smtClean="0"/>
              <a:t>related</a:t>
            </a:r>
            <a:r>
              <a:rPr lang="de-DE" sz="3200" dirty="0" smtClean="0"/>
              <a:t> </a:t>
            </a:r>
            <a:r>
              <a:rPr lang="de-DE" sz="3200" dirty="0" err="1" smtClean="0"/>
              <a:t>complications</a:t>
            </a:r>
            <a:r>
              <a:rPr lang="de-DE" sz="3200" dirty="0" smtClean="0"/>
              <a:t>. </a:t>
            </a:r>
            <a:endParaRPr lang="de-DE" sz="3200" dirty="0"/>
          </a:p>
        </p:txBody>
      </p:sp>
    </p:spTree>
    <p:extLst>
      <p:ext uri="{BB962C8B-B14F-4D97-AF65-F5344CB8AC3E}">
        <p14:creationId xmlns:p14="http://schemas.microsoft.com/office/powerpoint/2010/main" val="800845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Diagnosis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04800" y="1981200"/>
            <a:ext cx="8610600" cy="4195481"/>
          </a:xfrm>
        </p:spPr>
        <p:txBody>
          <a:bodyPr>
            <a:normAutofit/>
          </a:bodyPr>
          <a:lstStyle/>
          <a:p>
            <a:r>
              <a:rPr lang="de-DE" sz="2800" dirty="0" err="1" smtClean="0"/>
              <a:t>History</a:t>
            </a:r>
            <a:r>
              <a:rPr lang="de-DE" sz="2800" dirty="0" smtClean="0"/>
              <a:t> </a:t>
            </a:r>
            <a:r>
              <a:rPr lang="de-DE" sz="2800" dirty="0" err="1" smtClean="0"/>
              <a:t>and</a:t>
            </a:r>
            <a:r>
              <a:rPr lang="de-DE" sz="2800" dirty="0" smtClean="0"/>
              <a:t> </a:t>
            </a:r>
            <a:r>
              <a:rPr lang="de-DE" sz="2800" dirty="0" err="1" smtClean="0"/>
              <a:t>examination</a:t>
            </a:r>
            <a:endParaRPr lang="de-DE" sz="2800" dirty="0" smtClean="0"/>
          </a:p>
          <a:p>
            <a:r>
              <a:rPr lang="de-DE" sz="2800" dirty="0" smtClean="0"/>
              <a:t>ECG &amp; ECG </a:t>
            </a:r>
            <a:r>
              <a:rPr lang="de-DE" sz="2800" dirty="0" err="1" smtClean="0"/>
              <a:t>monitoring</a:t>
            </a:r>
            <a:endParaRPr lang="de-DE" sz="2800" dirty="0" smtClean="0"/>
          </a:p>
          <a:p>
            <a:r>
              <a:rPr lang="de-DE" sz="2800" dirty="0" err="1" smtClean="0"/>
              <a:t>Echocardiography</a:t>
            </a:r>
            <a:r>
              <a:rPr lang="de-DE" sz="2800" dirty="0" smtClean="0"/>
              <a:t> &amp; TEE</a:t>
            </a:r>
          </a:p>
          <a:p>
            <a:r>
              <a:rPr lang="de-DE" sz="2800" dirty="0" smtClean="0"/>
              <a:t>Holter </a:t>
            </a:r>
          </a:p>
          <a:p>
            <a:r>
              <a:rPr lang="de-DE" sz="2800" dirty="0" err="1" smtClean="0"/>
              <a:t>Electrophysiological</a:t>
            </a:r>
            <a:r>
              <a:rPr lang="de-DE" sz="2800" dirty="0" smtClean="0"/>
              <a:t> </a:t>
            </a:r>
            <a:r>
              <a:rPr lang="de-DE" sz="2800" dirty="0" err="1" smtClean="0"/>
              <a:t>study</a:t>
            </a:r>
            <a:endParaRPr lang="de-DE" sz="2800" dirty="0" smtClean="0"/>
          </a:p>
          <a:p>
            <a:r>
              <a:rPr lang="de-DE" sz="2800" dirty="0" err="1" smtClean="0"/>
              <a:t>Investigations</a:t>
            </a:r>
            <a:r>
              <a:rPr lang="de-DE" sz="2800" dirty="0" smtClean="0"/>
              <a:t> </a:t>
            </a:r>
            <a:r>
              <a:rPr lang="de-DE" sz="2800" dirty="0" err="1" smtClean="0"/>
              <a:t>related</a:t>
            </a:r>
            <a:r>
              <a:rPr lang="de-DE" sz="2800" dirty="0" smtClean="0"/>
              <a:t> </a:t>
            </a:r>
            <a:r>
              <a:rPr lang="de-DE" sz="2800" dirty="0" err="1" smtClean="0"/>
              <a:t>to</a:t>
            </a:r>
            <a:r>
              <a:rPr lang="de-DE" sz="2800" dirty="0" smtClean="0"/>
              <a:t> </a:t>
            </a:r>
            <a:r>
              <a:rPr lang="de-DE" sz="2800" dirty="0" err="1" smtClean="0"/>
              <a:t>the</a:t>
            </a:r>
            <a:r>
              <a:rPr lang="de-DE" sz="2800" dirty="0" smtClean="0"/>
              <a:t> </a:t>
            </a:r>
            <a:r>
              <a:rPr lang="de-DE" sz="2800" dirty="0" err="1" smtClean="0"/>
              <a:t>assosciating</a:t>
            </a:r>
            <a:r>
              <a:rPr lang="de-DE" sz="2800" dirty="0" smtClean="0"/>
              <a:t> </a:t>
            </a:r>
            <a:r>
              <a:rPr lang="de-DE" sz="2800" dirty="0" err="1" smtClean="0"/>
              <a:t>diseases</a:t>
            </a:r>
            <a:r>
              <a:rPr lang="de-DE" sz="2800" dirty="0" smtClean="0"/>
              <a:t>(</a:t>
            </a:r>
            <a:r>
              <a:rPr lang="de-DE" sz="2800" dirty="0" err="1" smtClean="0"/>
              <a:t>eg</a:t>
            </a:r>
            <a:r>
              <a:rPr lang="de-DE" sz="2800" dirty="0" smtClean="0"/>
              <a:t>. TFT, </a:t>
            </a:r>
            <a:r>
              <a:rPr lang="de-DE" sz="2800" dirty="0" err="1" smtClean="0"/>
              <a:t>electrolytes</a:t>
            </a:r>
            <a:r>
              <a:rPr lang="de-DE" sz="2800" dirty="0" smtClean="0"/>
              <a:t>, CXR…..</a:t>
            </a:r>
            <a:endParaRPr lang="de-DE" sz="2800" dirty="0"/>
          </a:p>
        </p:txBody>
      </p:sp>
    </p:spTree>
    <p:extLst>
      <p:ext uri="{BB962C8B-B14F-4D97-AF65-F5344CB8AC3E}">
        <p14:creationId xmlns:p14="http://schemas.microsoft.com/office/powerpoint/2010/main" val="1459990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2928926" y="214290"/>
            <a:ext cx="22879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dirty="0"/>
              <a:t>Tachycardia</a:t>
            </a:r>
            <a:r>
              <a:rPr lang="de-DE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endParaRPr lang="de-DE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Pfeil nach unten 2"/>
          <p:cNvSpPr/>
          <p:nvPr/>
        </p:nvSpPr>
        <p:spPr>
          <a:xfrm>
            <a:off x="3857620" y="92867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2857488" y="2000240"/>
            <a:ext cx="26805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dirty="0" smtClean="0"/>
              <a:t>QRS </a:t>
            </a:r>
            <a:r>
              <a:rPr lang="de-DE" sz="3200" dirty="0" err="1" smtClean="0"/>
              <a:t>duration</a:t>
            </a:r>
            <a:endParaRPr lang="de-DE" sz="3200" dirty="0"/>
          </a:p>
        </p:txBody>
      </p:sp>
      <p:sp>
        <p:nvSpPr>
          <p:cNvPr id="5" name="Pfeil nach unten 4"/>
          <p:cNvSpPr/>
          <p:nvPr/>
        </p:nvSpPr>
        <p:spPr>
          <a:xfrm>
            <a:off x="3929058" y="2786058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/>
          <p:cNvSpPr txBox="1"/>
          <p:nvPr/>
        </p:nvSpPr>
        <p:spPr>
          <a:xfrm>
            <a:off x="2571736" y="5572140"/>
            <a:ext cx="32576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dirty="0" smtClean="0"/>
              <a:t>P </a:t>
            </a:r>
            <a:r>
              <a:rPr lang="de-DE" sz="3200" dirty="0" err="1" smtClean="0"/>
              <a:t>waves</a:t>
            </a:r>
            <a:r>
              <a:rPr lang="de-DE" sz="3200" dirty="0" smtClean="0"/>
              <a:t> </a:t>
            </a:r>
            <a:r>
              <a:rPr lang="de-DE" sz="3200" dirty="0" err="1" smtClean="0"/>
              <a:t>analysis</a:t>
            </a:r>
            <a:endParaRPr lang="de-DE" sz="3200" dirty="0"/>
          </a:p>
        </p:txBody>
      </p:sp>
      <p:sp>
        <p:nvSpPr>
          <p:cNvPr id="7" name="Pfeil nach unten 6"/>
          <p:cNvSpPr/>
          <p:nvPr/>
        </p:nvSpPr>
        <p:spPr>
          <a:xfrm>
            <a:off x="3929058" y="450057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extfeld 7"/>
          <p:cNvSpPr txBox="1"/>
          <p:nvPr/>
        </p:nvSpPr>
        <p:spPr>
          <a:xfrm>
            <a:off x="2928926" y="3714752"/>
            <a:ext cx="24000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dirty="0" smtClean="0"/>
              <a:t>R-R </a:t>
            </a:r>
            <a:r>
              <a:rPr lang="de-DE" sz="3200" dirty="0" err="1" smtClean="0"/>
              <a:t>Interval</a:t>
            </a:r>
            <a:endParaRPr lang="de-DE" sz="3200" dirty="0"/>
          </a:p>
        </p:txBody>
      </p:sp>
    </p:spTree>
    <p:extLst>
      <p:ext uri="{BB962C8B-B14F-4D97-AF65-F5344CB8AC3E}">
        <p14:creationId xmlns:p14="http://schemas.microsoft.com/office/powerpoint/2010/main" val="32834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 animBg="1"/>
      <p:bldP spid="6" grpId="0"/>
      <p:bldP spid="7" grpId="0" animBg="1"/>
      <p:bldP spid="8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1500166" y="357166"/>
            <a:ext cx="21431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/>
              <a:t>TACHYCARDIA</a:t>
            </a:r>
            <a:endParaRPr lang="de-DE" sz="2000" dirty="0"/>
          </a:p>
        </p:txBody>
      </p:sp>
      <p:sp>
        <p:nvSpPr>
          <p:cNvPr id="8" name="Textfeld 7"/>
          <p:cNvSpPr txBox="1"/>
          <p:nvPr/>
        </p:nvSpPr>
        <p:spPr>
          <a:xfrm>
            <a:off x="2928926" y="164305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2428860" y="1428736"/>
            <a:ext cx="641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QRS</a:t>
            </a:r>
            <a:endParaRPr lang="de-DE" dirty="0"/>
          </a:p>
        </p:txBody>
      </p:sp>
      <p:sp>
        <p:nvSpPr>
          <p:cNvPr id="14" name="Textfeld 13"/>
          <p:cNvSpPr txBox="1"/>
          <p:nvPr/>
        </p:nvSpPr>
        <p:spPr>
          <a:xfrm>
            <a:off x="2214546" y="2500306"/>
            <a:ext cx="10715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err="1" smtClean="0"/>
              <a:t>Narrow</a:t>
            </a:r>
            <a:endParaRPr lang="de-DE" sz="2000" dirty="0"/>
          </a:p>
        </p:txBody>
      </p:sp>
      <p:sp>
        <p:nvSpPr>
          <p:cNvPr id="16" name="Textfeld 15"/>
          <p:cNvSpPr txBox="1"/>
          <p:nvPr/>
        </p:nvSpPr>
        <p:spPr>
          <a:xfrm>
            <a:off x="1428728" y="3500438"/>
            <a:ext cx="2928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Irregular</a:t>
            </a:r>
            <a:r>
              <a:rPr lang="de-DE" dirty="0" smtClean="0"/>
              <a:t> R-R </a:t>
            </a:r>
            <a:r>
              <a:rPr lang="de-DE" dirty="0" err="1" smtClean="0"/>
              <a:t>interval</a:t>
            </a:r>
            <a:endParaRPr lang="de-DE" dirty="0"/>
          </a:p>
        </p:txBody>
      </p:sp>
      <p:sp>
        <p:nvSpPr>
          <p:cNvPr id="17" name="Pfeil nach unten 16"/>
          <p:cNvSpPr/>
          <p:nvPr/>
        </p:nvSpPr>
        <p:spPr>
          <a:xfrm rot="2127306">
            <a:off x="1540269" y="3996768"/>
            <a:ext cx="484632" cy="7858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Pfeil nach unten 17"/>
          <p:cNvSpPr/>
          <p:nvPr/>
        </p:nvSpPr>
        <p:spPr>
          <a:xfrm>
            <a:off x="2571736" y="2857496"/>
            <a:ext cx="484632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Pfeil nach unten 18"/>
          <p:cNvSpPr/>
          <p:nvPr/>
        </p:nvSpPr>
        <p:spPr>
          <a:xfrm>
            <a:off x="2500298" y="1857364"/>
            <a:ext cx="484632" cy="7143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Pfeil nach unten 19"/>
          <p:cNvSpPr/>
          <p:nvPr/>
        </p:nvSpPr>
        <p:spPr>
          <a:xfrm>
            <a:off x="2500298" y="857232"/>
            <a:ext cx="484632" cy="5715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Textfeld 20"/>
          <p:cNvSpPr txBox="1"/>
          <p:nvPr/>
        </p:nvSpPr>
        <p:spPr>
          <a:xfrm>
            <a:off x="0" y="6286520"/>
            <a:ext cx="1923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Atrial</a:t>
            </a:r>
            <a:r>
              <a:rPr lang="de-DE" dirty="0" smtClean="0"/>
              <a:t> </a:t>
            </a:r>
            <a:r>
              <a:rPr lang="de-DE" dirty="0" err="1" smtClean="0"/>
              <a:t>fibrillation</a:t>
            </a:r>
            <a:endParaRPr lang="de-DE" dirty="0"/>
          </a:p>
        </p:txBody>
      </p:sp>
      <p:sp>
        <p:nvSpPr>
          <p:cNvPr id="22" name="Pfeil nach rechts 21"/>
          <p:cNvSpPr/>
          <p:nvPr/>
        </p:nvSpPr>
        <p:spPr>
          <a:xfrm>
            <a:off x="3357554" y="250030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Textfeld 22"/>
          <p:cNvSpPr txBox="1"/>
          <p:nvPr/>
        </p:nvSpPr>
        <p:spPr>
          <a:xfrm>
            <a:off x="4357686" y="2500306"/>
            <a:ext cx="1433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Regular R-R</a:t>
            </a:r>
            <a:endParaRPr lang="de-DE" dirty="0"/>
          </a:p>
        </p:txBody>
      </p:sp>
      <p:sp>
        <p:nvSpPr>
          <p:cNvPr id="24" name="Pfeil nach rechts 23"/>
          <p:cNvSpPr/>
          <p:nvPr/>
        </p:nvSpPr>
        <p:spPr>
          <a:xfrm>
            <a:off x="5786446" y="250030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Textfeld 24"/>
          <p:cNvSpPr txBox="1"/>
          <p:nvPr/>
        </p:nvSpPr>
        <p:spPr>
          <a:xfrm>
            <a:off x="6858016" y="2500306"/>
            <a:ext cx="1027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P </a:t>
            </a:r>
            <a:r>
              <a:rPr lang="de-DE" dirty="0" err="1" smtClean="0"/>
              <a:t>waves</a:t>
            </a:r>
            <a:endParaRPr lang="de-DE" dirty="0"/>
          </a:p>
        </p:txBody>
      </p:sp>
      <p:sp>
        <p:nvSpPr>
          <p:cNvPr id="37" name="Pfeil nach unten 36"/>
          <p:cNvSpPr/>
          <p:nvPr/>
        </p:nvSpPr>
        <p:spPr>
          <a:xfrm rot="2206992">
            <a:off x="6602637" y="2905196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Textfeld 37"/>
          <p:cNvSpPr txBox="1"/>
          <p:nvPr/>
        </p:nvSpPr>
        <p:spPr>
          <a:xfrm>
            <a:off x="4786314" y="3500438"/>
            <a:ext cx="230063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Absent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</a:p>
          <a:p>
            <a:r>
              <a:rPr lang="de-DE" dirty="0" smtClean="0"/>
              <a:t>Retrograde</a:t>
            </a:r>
          </a:p>
          <a:p>
            <a:r>
              <a:rPr lang="de-DE" dirty="0" err="1" smtClean="0"/>
              <a:t>Uniformly</a:t>
            </a:r>
            <a:r>
              <a:rPr lang="de-DE" dirty="0" smtClean="0"/>
              <a:t> </a:t>
            </a:r>
            <a:r>
              <a:rPr lang="de-DE" dirty="0" err="1" smtClean="0"/>
              <a:t>abnormal</a:t>
            </a:r>
            <a:endParaRPr lang="de-DE" dirty="0"/>
          </a:p>
        </p:txBody>
      </p:sp>
      <p:sp>
        <p:nvSpPr>
          <p:cNvPr id="39" name="Pfeil nach unten 38"/>
          <p:cNvSpPr/>
          <p:nvPr/>
        </p:nvSpPr>
        <p:spPr>
          <a:xfrm rot="19321747">
            <a:off x="7536339" y="290303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0" name="Textfeld 39"/>
          <p:cNvSpPr txBox="1"/>
          <p:nvPr/>
        </p:nvSpPr>
        <p:spPr>
          <a:xfrm>
            <a:off x="7572396" y="3857628"/>
            <a:ext cx="13949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Sawtooth</a:t>
            </a:r>
            <a:r>
              <a:rPr lang="de-DE" dirty="0" smtClean="0"/>
              <a:t> ± </a:t>
            </a:r>
          </a:p>
          <a:p>
            <a:r>
              <a:rPr lang="de-DE" dirty="0" err="1" smtClean="0"/>
              <a:t>multiplicity</a:t>
            </a:r>
            <a:endParaRPr lang="de-DE" dirty="0"/>
          </a:p>
        </p:txBody>
      </p:sp>
      <p:sp>
        <p:nvSpPr>
          <p:cNvPr id="42" name="Pfeil nach unten 41"/>
          <p:cNvSpPr/>
          <p:nvPr/>
        </p:nvSpPr>
        <p:spPr>
          <a:xfrm>
            <a:off x="8143900" y="4725746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3" name="Textfeld 42"/>
          <p:cNvSpPr txBox="1"/>
          <p:nvPr/>
        </p:nvSpPr>
        <p:spPr>
          <a:xfrm>
            <a:off x="7426512" y="5643578"/>
            <a:ext cx="157447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Atrial</a:t>
            </a:r>
            <a:r>
              <a:rPr lang="de-DE" dirty="0" smtClean="0"/>
              <a:t> </a:t>
            </a:r>
            <a:r>
              <a:rPr lang="de-DE" dirty="0" err="1" smtClean="0"/>
              <a:t>flutter</a:t>
            </a:r>
            <a:endParaRPr lang="de-DE" dirty="0" smtClean="0"/>
          </a:p>
          <a:p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constant</a:t>
            </a:r>
            <a:endParaRPr lang="de-DE" dirty="0" smtClean="0"/>
          </a:p>
          <a:p>
            <a:r>
              <a:rPr lang="de-DE" dirty="0" err="1" smtClean="0"/>
              <a:t>conduction</a:t>
            </a:r>
            <a:endParaRPr lang="de-DE" dirty="0"/>
          </a:p>
        </p:txBody>
      </p:sp>
      <p:sp>
        <p:nvSpPr>
          <p:cNvPr id="44" name="Pfeil nach unten 43"/>
          <p:cNvSpPr/>
          <p:nvPr/>
        </p:nvSpPr>
        <p:spPr>
          <a:xfrm>
            <a:off x="5500694" y="4643446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Textfeld 44"/>
          <p:cNvSpPr txBox="1"/>
          <p:nvPr/>
        </p:nvSpPr>
        <p:spPr>
          <a:xfrm>
            <a:off x="5429256" y="5786454"/>
            <a:ext cx="614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SVT</a:t>
            </a:r>
            <a:endParaRPr lang="de-DE" dirty="0"/>
          </a:p>
        </p:txBody>
      </p:sp>
      <p:sp>
        <p:nvSpPr>
          <p:cNvPr id="26" name="Textfeld 25"/>
          <p:cNvSpPr txBox="1"/>
          <p:nvPr/>
        </p:nvSpPr>
        <p:spPr>
          <a:xfrm>
            <a:off x="0" y="4786322"/>
            <a:ext cx="17540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Absent </a:t>
            </a:r>
            <a:r>
              <a:rPr lang="de-DE" dirty="0" err="1" smtClean="0"/>
              <a:t>Pwaves</a:t>
            </a:r>
            <a:endParaRPr lang="de-DE" dirty="0"/>
          </a:p>
        </p:txBody>
      </p:sp>
      <p:sp>
        <p:nvSpPr>
          <p:cNvPr id="27" name="Pfeil nach unten 26"/>
          <p:cNvSpPr/>
          <p:nvPr/>
        </p:nvSpPr>
        <p:spPr>
          <a:xfrm>
            <a:off x="785786" y="5214950"/>
            <a:ext cx="484632" cy="10001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Pfeil nach unten 27"/>
          <p:cNvSpPr/>
          <p:nvPr/>
        </p:nvSpPr>
        <p:spPr>
          <a:xfrm rot="19312413">
            <a:off x="3454947" y="4002466"/>
            <a:ext cx="484632" cy="7143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Textfeld 28"/>
          <p:cNvSpPr txBox="1"/>
          <p:nvPr/>
        </p:nvSpPr>
        <p:spPr>
          <a:xfrm>
            <a:off x="3714744" y="4714884"/>
            <a:ext cx="11528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err="1" smtClean="0"/>
              <a:t>Sawtooth</a:t>
            </a:r>
            <a:endParaRPr lang="de-DE" sz="2000" dirty="0" smtClean="0"/>
          </a:p>
          <a:p>
            <a:r>
              <a:rPr lang="de-DE" sz="2000" dirty="0" smtClean="0"/>
              <a:t>P </a:t>
            </a:r>
            <a:r>
              <a:rPr lang="de-DE" sz="2000" dirty="0" err="1" smtClean="0"/>
              <a:t>waves</a:t>
            </a:r>
            <a:endParaRPr lang="de-DE" sz="2000" dirty="0"/>
          </a:p>
        </p:txBody>
      </p:sp>
      <p:sp>
        <p:nvSpPr>
          <p:cNvPr id="30" name="Pfeil nach unten 29"/>
          <p:cNvSpPr/>
          <p:nvPr/>
        </p:nvSpPr>
        <p:spPr>
          <a:xfrm>
            <a:off x="2571736" y="4143380"/>
            <a:ext cx="484632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Textfeld 30"/>
          <p:cNvSpPr txBox="1"/>
          <p:nvPr/>
        </p:nvSpPr>
        <p:spPr>
          <a:xfrm>
            <a:off x="2000232" y="4857760"/>
            <a:ext cx="14879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Multiformed</a:t>
            </a:r>
            <a:endParaRPr lang="de-DE" dirty="0" smtClean="0"/>
          </a:p>
          <a:p>
            <a:r>
              <a:rPr lang="de-DE" dirty="0" smtClean="0"/>
              <a:t>P </a:t>
            </a:r>
            <a:r>
              <a:rPr lang="de-DE" dirty="0" err="1" smtClean="0"/>
              <a:t>waves</a:t>
            </a:r>
            <a:endParaRPr lang="de-DE" dirty="0"/>
          </a:p>
        </p:txBody>
      </p:sp>
      <p:sp>
        <p:nvSpPr>
          <p:cNvPr id="32" name="Pfeil nach unten 31"/>
          <p:cNvSpPr/>
          <p:nvPr/>
        </p:nvSpPr>
        <p:spPr>
          <a:xfrm>
            <a:off x="4000494" y="5395519"/>
            <a:ext cx="484632" cy="5715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Pfeil nach unten 32"/>
          <p:cNvSpPr/>
          <p:nvPr/>
        </p:nvSpPr>
        <p:spPr>
          <a:xfrm>
            <a:off x="2408575" y="5649649"/>
            <a:ext cx="484632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Textfeld 33"/>
          <p:cNvSpPr txBox="1"/>
          <p:nvPr/>
        </p:nvSpPr>
        <p:spPr>
          <a:xfrm>
            <a:off x="2357422" y="6286520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MAT</a:t>
            </a:r>
            <a:endParaRPr lang="de-DE" dirty="0"/>
          </a:p>
        </p:txBody>
      </p:sp>
      <p:sp>
        <p:nvSpPr>
          <p:cNvPr id="35" name="Textfeld 34"/>
          <p:cNvSpPr txBox="1"/>
          <p:nvPr/>
        </p:nvSpPr>
        <p:spPr>
          <a:xfrm>
            <a:off x="3473844" y="5871021"/>
            <a:ext cx="207170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err="1" smtClean="0"/>
              <a:t>Atrial</a:t>
            </a:r>
            <a:r>
              <a:rPr lang="de-DE" sz="2000" dirty="0" smtClean="0"/>
              <a:t> </a:t>
            </a:r>
            <a:r>
              <a:rPr lang="de-DE" sz="2000" dirty="0" err="1" smtClean="0"/>
              <a:t>flutter</a:t>
            </a:r>
            <a:endParaRPr lang="de-DE" sz="2000" dirty="0" smtClean="0"/>
          </a:p>
          <a:p>
            <a:r>
              <a:rPr lang="de-DE" sz="2000" dirty="0" err="1" smtClean="0"/>
              <a:t>with</a:t>
            </a:r>
            <a:r>
              <a:rPr lang="de-DE" sz="2000" dirty="0" smtClean="0"/>
              <a:t> </a:t>
            </a:r>
            <a:r>
              <a:rPr lang="de-DE" sz="2000" dirty="0" err="1" smtClean="0"/>
              <a:t>variabl</a:t>
            </a:r>
            <a:r>
              <a:rPr lang="de-DE" sz="2000" dirty="0" smtClean="0"/>
              <a:t> </a:t>
            </a:r>
          </a:p>
          <a:p>
            <a:r>
              <a:rPr lang="de-DE" sz="2000" dirty="0" err="1" smtClean="0"/>
              <a:t>conduction</a:t>
            </a:r>
            <a:endParaRPr lang="de-DE" sz="2000" dirty="0"/>
          </a:p>
        </p:txBody>
      </p:sp>
      <p:sp>
        <p:nvSpPr>
          <p:cNvPr id="41" name="Pfeil nach rechts 40"/>
          <p:cNvSpPr/>
          <p:nvPr/>
        </p:nvSpPr>
        <p:spPr>
          <a:xfrm>
            <a:off x="3214678" y="128586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46" name="Textfeld 45"/>
          <p:cNvSpPr txBox="1"/>
          <p:nvPr/>
        </p:nvSpPr>
        <p:spPr>
          <a:xfrm>
            <a:off x="4286248" y="1285860"/>
            <a:ext cx="792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Wide </a:t>
            </a:r>
            <a:endParaRPr lang="de-DE" dirty="0"/>
          </a:p>
        </p:txBody>
      </p:sp>
      <p:sp>
        <p:nvSpPr>
          <p:cNvPr id="47" name="Pfeil nach rechts 46"/>
          <p:cNvSpPr/>
          <p:nvPr/>
        </p:nvSpPr>
        <p:spPr>
          <a:xfrm>
            <a:off x="5072066" y="121442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8" name="Textfeld 47"/>
          <p:cNvSpPr txBox="1"/>
          <p:nvPr/>
        </p:nvSpPr>
        <p:spPr>
          <a:xfrm>
            <a:off x="6075531" y="1142984"/>
            <a:ext cx="280160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VT</a:t>
            </a:r>
          </a:p>
          <a:p>
            <a:r>
              <a:rPr lang="de-DE" dirty="0" smtClean="0"/>
              <a:t> SVT with abberancy</a:t>
            </a:r>
          </a:p>
          <a:p>
            <a:r>
              <a:rPr lang="de-DE" dirty="0" smtClean="0"/>
              <a:t> or BBB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80319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1643042" y="357166"/>
            <a:ext cx="21431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/>
              <a:t>TACHYCARDIA</a:t>
            </a:r>
            <a:endParaRPr lang="de-DE" sz="2000" dirty="0"/>
          </a:p>
        </p:txBody>
      </p:sp>
      <p:sp>
        <p:nvSpPr>
          <p:cNvPr id="8" name="Textfeld 7"/>
          <p:cNvSpPr txBox="1"/>
          <p:nvPr/>
        </p:nvSpPr>
        <p:spPr>
          <a:xfrm>
            <a:off x="2928926" y="164305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2428860" y="1428736"/>
            <a:ext cx="641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QRS</a:t>
            </a:r>
            <a:endParaRPr lang="de-DE" dirty="0"/>
          </a:p>
        </p:txBody>
      </p:sp>
      <p:sp>
        <p:nvSpPr>
          <p:cNvPr id="14" name="Textfeld 13"/>
          <p:cNvSpPr txBox="1"/>
          <p:nvPr/>
        </p:nvSpPr>
        <p:spPr>
          <a:xfrm>
            <a:off x="2214546" y="2500306"/>
            <a:ext cx="10715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err="1" smtClean="0"/>
              <a:t>Narrow</a:t>
            </a:r>
            <a:endParaRPr lang="de-DE" sz="2000" dirty="0"/>
          </a:p>
        </p:txBody>
      </p:sp>
      <p:sp>
        <p:nvSpPr>
          <p:cNvPr id="16" name="Textfeld 15"/>
          <p:cNvSpPr txBox="1"/>
          <p:nvPr/>
        </p:nvSpPr>
        <p:spPr>
          <a:xfrm>
            <a:off x="1428728" y="3500438"/>
            <a:ext cx="2928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Irregular</a:t>
            </a:r>
            <a:r>
              <a:rPr lang="de-DE" dirty="0" smtClean="0"/>
              <a:t> R-R </a:t>
            </a:r>
            <a:r>
              <a:rPr lang="de-DE" dirty="0" err="1" smtClean="0"/>
              <a:t>interval</a:t>
            </a:r>
            <a:endParaRPr lang="de-DE" dirty="0"/>
          </a:p>
        </p:txBody>
      </p:sp>
      <p:sp>
        <p:nvSpPr>
          <p:cNvPr id="17" name="Pfeil nach unten 16"/>
          <p:cNvSpPr/>
          <p:nvPr/>
        </p:nvSpPr>
        <p:spPr>
          <a:xfrm rot="2127306">
            <a:off x="1540269" y="3996768"/>
            <a:ext cx="484632" cy="7858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Pfeil nach unten 17"/>
          <p:cNvSpPr/>
          <p:nvPr/>
        </p:nvSpPr>
        <p:spPr>
          <a:xfrm>
            <a:off x="2460951" y="2912263"/>
            <a:ext cx="484632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Pfeil nach unten 18"/>
          <p:cNvSpPr/>
          <p:nvPr/>
        </p:nvSpPr>
        <p:spPr>
          <a:xfrm>
            <a:off x="2500298" y="1857364"/>
            <a:ext cx="484632" cy="7143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Pfeil nach unten 19"/>
          <p:cNvSpPr/>
          <p:nvPr/>
        </p:nvSpPr>
        <p:spPr>
          <a:xfrm>
            <a:off x="2500298" y="857232"/>
            <a:ext cx="484632" cy="5715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Textfeld 20"/>
          <p:cNvSpPr txBox="1"/>
          <p:nvPr/>
        </p:nvSpPr>
        <p:spPr>
          <a:xfrm>
            <a:off x="0" y="6286520"/>
            <a:ext cx="1923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Atrial</a:t>
            </a:r>
            <a:r>
              <a:rPr lang="de-DE" dirty="0" smtClean="0"/>
              <a:t> </a:t>
            </a:r>
            <a:r>
              <a:rPr lang="de-DE" dirty="0" err="1" smtClean="0"/>
              <a:t>fibrillation</a:t>
            </a:r>
            <a:endParaRPr lang="de-DE" dirty="0"/>
          </a:p>
        </p:txBody>
      </p:sp>
      <p:sp>
        <p:nvSpPr>
          <p:cNvPr id="26" name="Textfeld 25"/>
          <p:cNvSpPr txBox="1"/>
          <p:nvPr/>
        </p:nvSpPr>
        <p:spPr>
          <a:xfrm>
            <a:off x="0" y="4786322"/>
            <a:ext cx="17540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Absent </a:t>
            </a:r>
            <a:r>
              <a:rPr lang="de-DE" dirty="0" err="1" smtClean="0"/>
              <a:t>Pwaves</a:t>
            </a:r>
            <a:endParaRPr lang="de-DE" dirty="0"/>
          </a:p>
        </p:txBody>
      </p:sp>
      <p:sp>
        <p:nvSpPr>
          <p:cNvPr id="27" name="Pfeil nach unten 26"/>
          <p:cNvSpPr/>
          <p:nvPr/>
        </p:nvSpPr>
        <p:spPr>
          <a:xfrm>
            <a:off x="785786" y="5214950"/>
            <a:ext cx="484632" cy="10001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3813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4" grpId="0"/>
      <p:bldP spid="16" grpId="0"/>
      <p:bldP spid="17" grpId="0" animBg="1"/>
      <p:bldP spid="18" grpId="0" animBg="1"/>
      <p:bldP spid="19" grpId="0" animBg="1"/>
      <p:bldP spid="20" grpId="0" animBg="1"/>
      <p:bldP spid="21" grpId="0"/>
      <p:bldP spid="26" grpId="0"/>
      <p:bldP spid="27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kumente und Einstellungen\saeed\Eigene Dateien\Downloads\ecg\AtrialFibrillation-RV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48137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n-US" sz="2400" dirty="0"/>
              <a:t>The ECG Complex with Interval and Segment Measurements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2355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71600"/>
            <a:ext cx="9144000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"/>
            <a:ext cx="7234554" cy="624840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de-DE" dirty="0" smtClean="0"/>
              <a:t> </a:t>
            </a:r>
          </a:p>
          <a:p>
            <a:pPr>
              <a:buNone/>
            </a:pPr>
            <a:r>
              <a:rPr lang="de-DE" dirty="0" smtClean="0"/>
              <a:t> </a:t>
            </a:r>
            <a:r>
              <a:rPr lang="de-DE" sz="2800" dirty="0" smtClean="0">
                <a:solidFill>
                  <a:srgbClr val="FF0000"/>
                </a:solidFill>
              </a:rPr>
              <a:t>Irregular</a:t>
            </a:r>
          </a:p>
          <a:p>
            <a:pPr>
              <a:buNone/>
            </a:pPr>
            <a:r>
              <a:rPr lang="de-DE" sz="2800" dirty="0" smtClean="0"/>
              <a:t>       </a:t>
            </a:r>
            <a:r>
              <a:rPr lang="de-DE" sz="2800" dirty="0" smtClean="0">
                <a:solidFill>
                  <a:schemeClr val="accent2">
                    <a:lumMod val="75000"/>
                  </a:schemeClr>
                </a:solidFill>
              </a:rPr>
              <a:t>Atrial fibrillation</a:t>
            </a:r>
          </a:p>
          <a:p>
            <a:r>
              <a:rPr lang="en-US" sz="2800" b="1" dirty="0" smtClean="0"/>
              <a:t>&lt;48 hrs</a:t>
            </a:r>
          </a:p>
          <a:p>
            <a:r>
              <a:rPr lang="en-US" sz="2800" b="1" dirty="0" smtClean="0"/>
              <a:t>Heparin </a:t>
            </a:r>
          </a:p>
          <a:p>
            <a:r>
              <a:rPr lang="en-US" sz="2800" b="1" dirty="0" smtClean="0"/>
              <a:t>Electrical - 'DC </a:t>
            </a:r>
            <a:r>
              <a:rPr lang="en-US" sz="2800" b="1" dirty="0" err="1" smtClean="0"/>
              <a:t>cardioversion</a:t>
            </a:r>
            <a:r>
              <a:rPr lang="en-US" sz="2800" b="1" dirty="0" smtClean="0"/>
              <a:t>'</a:t>
            </a:r>
          </a:p>
          <a:p>
            <a:r>
              <a:rPr lang="en-US" sz="2800" dirty="0" smtClean="0"/>
              <a:t> </a:t>
            </a:r>
            <a:r>
              <a:rPr lang="en-US" sz="2800" b="1" dirty="0" smtClean="0"/>
              <a:t>Pharmacology:</a:t>
            </a:r>
          </a:p>
          <a:p>
            <a:r>
              <a:rPr lang="en-US" sz="2800" dirty="0"/>
              <a:t> </a:t>
            </a:r>
            <a:r>
              <a:rPr lang="en-US" sz="2800" dirty="0" smtClean="0"/>
              <a:t>   </a:t>
            </a:r>
            <a:r>
              <a:rPr lang="en-US" sz="2800" dirty="0" err="1" smtClean="0"/>
              <a:t>Amiodarone</a:t>
            </a:r>
            <a:r>
              <a:rPr lang="en-US" sz="2800" dirty="0" smtClean="0"/>
              <a:t> if structural heart disease,</a:t>
            </a:r>
          </a:p>
          <a:p>
            <a:r>
              <a:rPr lang="en-US" sz="2800" dirty="0"/>
              <a:t> </a:t>
            </a:r>
            <a:r>
              <a:rPr lang="en-US" sz="2800" dirty="0" smtClean="0"/>
              <a:t>   </a:t>
            </a:r>
            <a:r>
              <a:rPr lang="en-US" sz="2800" dirty="0" err="1" smtClean="0"/>
              <a:t>Flecainide</a:t>
            </a:r>
            <a:r>
              <a:rPr lang="en-US" sz="2800" dirty="0" smtClean="0"/>
              <a:t> in those without structural heart disease or IHD.</a:t>
            </a:r>
          </a:p>
          <a:p>
            <a:endParaRPr lang="de-DE" dirty="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059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4710" y="452719"/>
            <a:ext cx="7054644" cy="5795688"/>
          </a:xfrm>
        </p:spPr>
        <p:txBody>
          <a:bodyPr>
            <a:normAutofit/>
          </a:bodyPr>
          <a:lstStyle/>
          <a:p>
            <a:r>
              <a:rPr lang="en-US" sz="4400" b="1" baseline="-25000" dirty="0" smtClean="0"/>
              <a:t>Onset &gt; 48 hours:</a:t>
            </a:r>
          </a:p>
          <a:p>
            <a:r>
              <a:rPr lang="en-US" sz="4400" b="1" baseline="-25000" dirty="0" err="1" smtClean="0"/>
              <a:t>Anticaogulate</a:t>
            </a:r>
            <a:r>
              <a:rPr lang="en-US" sz="4400" b="1" baseline="-25000" dirty="0" smtClean="0"/>
              <a:t> for 3 weeks. </a:t>
            </a:r>
          </a:p>
          <a:p>
            <a:r>
              <a:rPr lang="en-US" sz="4400" baseline="-25000" dirty="0" smtClean="0"/>
              <a:t> </a:t>
            </a:r>
            <a:r>
              <a:rPr lang="en-US" sz="4400" baseline="-25000" dirty="0" err="1" smtClean="0"/>
              <a:t>Transoesophageal</a:t>
            </a:r>
            <a:r>
              <a:rPr lang="en-US" sz="4400" baseline="-25000" dirty="0" smtClean="0"/>
              <a:t> echo (TOE) to exclude a left atrial appendage (LAA) thrombus. </a:t>
            </a:r>
          </a:p>
          <a:p>
            <a:r>
              <a:rPr lang="en-US" sz="4400" baseline="-25000" dirty="0" smtClean="0"/>
              <a:t>Following electrical </a:t>
            </a:r>
            <a:r>
              <a:rPr lang="en-US" sz="4400" baseline="-25000" dirty="0" err="1" smtClean="0"/>
              <a:t>cardioversion</a:t>
            </a:r>
            <a:r>
              <a:rPr lang="en-US" sz="4400" baseline="-25000" dirty="0" smtClean="0"/>
              <a:t> patients should be </a:t>
            </a:r>
            <a:r>
              <a:rPr lang="en-US" sz="4400" b="1" baseline="-25000" dirty="0" err="1" smtClean="0"/>
              <a:t>anticoagulated</a:t>
            </a:r>
            <a:r>
              <a:rPr lang="en-US" sz="4400" b="1" baseline="-25000" dirty="0" smtClean="0"/>
              <a:t> for at least 4 weeks. </a:t>
            </a:r>
            <a:r>
              <a:rPr lang="de-DE" sz="4400" baseline="-25000" dirty="0" smtClean="0">
                <a:solidFill>
                  <a:srgbClr val="FFFF00"/>
                </a:solidFill>
              </a:rPr>
              <a:t> </a:t>
            </a:r>
            <a:endParaRPr lang="en-US" sz="4400" baseline="-25000" dirty="0" smtClean="0">
              <a:solidFill>
                <a:srgbClr val="FFFF00"/>
              </a:solidFill>
            </a:endParaRPr>
          </a:p>
          <a:p>
            <a:endParaRPr lang="en-US" sz="3600" baseline="-25000" dirty="0"/>
          </a:p>
        </p:txBody>
      </p:sp>
    </p:spTree>
    <p:extLst>
      <p:ext uri="{BB962C8B-B14F-4D97-AF65-F5344CB8AC3E}">
        <p14:creationId xmlns:p14="http://schemas.microsoft.com/office/powerpoint/2010/main" val="4244215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382000" cy="5795688"/>
          </a:xfrm>
        </p:spPr>
        <p:txBody>
          <a:bodyPr/>
          <a:lstStyle/>
          <a:p>
            <a:r>
              <a:rPr lang="en-US" sz="3600" dirty="0" smtClean="0"/>
              <a:t>If the patient is </a:t>
            </a:r>
            <a:r>
              <a:rPr lang="en-US" sz="3600" b="1" dirty="0" err="1" smtClean="0"/>
              <a:t>haemodynamically</a:t>
            </a:r>
            <a:r>
              <a:rPr lang="en-US" sz="3600" b="1" dirty="0" smtClean="0"/>
              <a:t> compromised due to AF whatever the cause</a:t>
            </a:r>
          </a:p>
          <a:p>
            <a:pPr>
              <a:buNone/>
            </a:pPr>
            <a:r>
              <a:rPr lang="en-US" sz="3600" dirty="0" smtClean="0"/>
              <a:t>    &gt;&gt;&gt; the emergency </a:t>
            </a:r>
            <a:r>
              <a:rPr lang="en-US" sz="3600" dirty="0" err="1" smtClean="0"/>
              <a:t>ttt</a:t>
            </a:r>
            <a:r>
              <a:rPr lang="en-US" sz="3600" dirty="0" smtClean="0"/>
              <a:t> is </a:t>
            </a:r>
            <a:r>
              <a:rPr lang="en-US" sz="3600" b="1" dirty="0" smtClean="0"/>
              <a:t>DC </a:t>
            </a:r>
            <a:r>
              <a:rPr lang="en-US" sz="3600" b="1" dirty="0" err="1" smtClean="0"/>
              <a:t>cardioversion</a:t>
            </a:r>
            <a:r>
              <a:rPr lang="en-US" sz="3600" b="1" dirty="0" smtClean="0"/>
              <a:t>: 200 J ⇒ 360 J ⇒ 360 J.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4261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1643042" y="357166"/>
            <a:ext cx="21431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/>
              <a:t>TACHYCARDIA</a:t>
            </a:r>
            <a:endParaRPr lang="de-DE" sz="2000" dirty="0"/>
          </a:p>
        </p:txBody>
      </p:sp>
      <p:sp>
        <p:nvSpPr>
          <p:cNvPr id="8" name="Textfeld 7"/>
          <p:cNvSpPr txBox="1"/>
          <p:nvPr/>
        </p:nvSpPr>
        <p:spPr>
          <a:xfrm>
            <a:off x="2928926" y="164305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2428860" y="1428736"/>
            <a:ext cx="641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QRS</a:t>
            </a:r>
            <a:endParaRPr lang="de-DE" dirty="0"/>
          </a:p>
        </p:txBody>
      </p:sp>
      <p:sp>
        <p:nvSpPr>
          <p:cNvPr id="14" name="Textfeld 13"/>
          <p:cNvSpPr txBox="1"/>
          <p:nvPr/>
        </p:nvSpPr>
        <p:spPr>
          <a:xfrm>
            <a:off x="2214546" y="2500306"/>
            <a:ext cx="10715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err="1" smtClean="0"/>
              <a:t>Narrow</a:t>
            </a:r>
            <a:endParaRPr lang="de-DE" sz="2000" dirty="0"/>
          </a:p>
        </p:txBody>
      </p:sp>
      <p:sp>
        <p:nvSpPr>
          <p:cNvPr id="16" name="Textfeld 15"/>
          <p:cNvSpPr txBox="1"/>
          <p:nvPr/>
        </p:nvSpPr>
        <p:spPr>
          <a:xfrm>
            <a:off x="1428728" y="3500438"/>
            <a:ext cx="2928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Irregular</a:t>
            </a:r>
            <a:r>
              <a:rPr lang="de-DE" dirty="0" smtClean="0"/>
              <a:t> R-R </a:t>
            </a:r>
            <a:r>
              <a:rPr lang="de-DE" dirty="0" err="1" smtClean="0"/>
              <a:t>interval</a:t>
            </a:r>
            <a:endParaRPr lang="de-DE" dirty="0"/>
          </a:p>
        </p:txBody>
      </p:sp>
      <p:sp>
        <p:nvSpPr>
          <p:cNvPr id="17" name="Pfeil nach unten 16"/>
          <p:cNvSpPr/>
          <p:nvPr/>
        </p:nvSpPr>
        <p:spPr>
          <a:xfrm rot="2127306">
            <a:off x="1540269" y="3996768"/>
            <a:ext cx="484632" cy="7858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Pfeil nach unten 17"/>
          <p:cNvSpPr/>
          <p:nvPr/>
        </p:nvSpPr>
        <p:spPr>
          <a:xfrm>
            <a:off x="2465788" y="2912263"/>
            <a:ext cx="484632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Pfeil nach unten 18"/>
          <p:cNvSpPr/>
          <p:nvPr/>
        </p:nvSpPr>
        <p:spPr>
          <a:xfrm>
            <a:off x="2500298" y="1857364"/>
            <a:ext cx="484632" cy="7143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Pfeil nach unten 19"/>
          <p:cNvSpPr/>
          <p:nvPr/>
        </p:nvSpPr>
        <p:spPr>
          <a:xfrm>
            <a:off x="2500298" y="857232"/>
            <a:ext cx="484632" cy="5715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Textfeld 20"/>
          <p:cNvSpPr txBox="1"/>
          <p:nvPr/>
        </p:nvSpPr>
        <p:spPr>
          <a:xfrm>
            <a:off x="0" y="6286520"/>
            <a:ext cx="1923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Atrial</a:t>
            </a:r>
            <a:r>
              <a:rPr lang="de-DE" dirty="0" smtClean="0"/>
              <a:t> </a:t>
            </a:r>
            <a:r>
              <a:rPr lang="de-DE" dirty="0" err="1" smtClean="0"/>
              <a:t>fibrillation</a:t>
            </a:r>
            <a:endParaRPr lang="de-DE" dirty="0"/>
          </a:p>
        </p:txBody>
      </p:sp>
      <p:sp>
        <p:nvSpPr>
          <p:cNvPr id="26" name="Textfeld 25"/>
          <p:cNvSpPr txBox="1"/>
          <p:nvPr/>
        </p:nvSpPr>
        <p:spPr>
          <a:xfrm>
            <a:off x="0" y="4786322"/>
            <a:ext cx="17540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Absent </a:t>
            </a:r>
            <a:r>
              <a:rPr lang="de-DE" dirty="0" err="1" smtClean="0"/>
              <a:t>Pwaves</a:t>
            </a:r>
            <a:endParaRPr lang="de-DE" dirty="0"/>
          </a:p>
        </p:txBody>
      </p:sp>
      <p:sp>
        <p:nvSpPr>
          <p:cNvPr id="27" name="Pfeil nach unten 26"/>
          <p:cNvSpPr/>
          <p:nvPr/>
        </p:nvSpPr>
        <p:spPr>
          <a:xfrm>
            <a:off x="785786" y="5214950"/>
            <a:ext cx="484632" cy="10001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Pfeil nach unten 29"/>
          <p:cNvSpPr/>
          <p:nvPr/>
        </p:nvSpPr>
        <p:spPr>
          <a:xfrm>
            <a:off x="2571736" y="4143380"/>
            <a:ext cx="484632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Textfeld 30"/>
          <p:cNvSpPr txBox="1"/>
          <p:nvPr/>
        </p:nvSpPr>
        <p:spPr>
          <a:xfrm>
            <a:off x="2000232" y="4857760"/>
            <a:ext cx="14879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Multiformed</a:t>
            </a:r>
            <a:endParaRPr lang="de-DE" dirty="0" smtClean="0"/>
          </a:p>
          <a:p>
            <a:r>
              <a:rPr lang="de-DE" dirty="0" smtClean="0"/>
              <a:t>P </a:t>
            </a:r>
            <a:r>
              <a:rPr lang="de-DE" dirty="0" err="1" smtClean="0"/>
              <a:t>waves</a:t>
            </a:r>
            <a:endParaRPr lang="de-DE" dirty="0"/>
          </a:p>
        </p:txBody>
      </p:sp>
      <p:sp>
        <p:nvSpPr>
          <p:cNvPr id="33" name="Pfeil nach unten 32"/>
          <p:cNvSpPr/>
          <p:nvPr/>
        </p:nvSpPr>
        <p:spPr>
          <a:xfrm>
            <a:off x="2488379" y="5715016"/>
            <a:ext cx="484632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Textfeld 33"/>
          <p:cNvSpPr txBox="1"/>
          <p:nvPr/>
        </p:nvSpPr>
        <p:spPr>
          <a:xfrm>
            <a:off x="2357422" y="6286520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MAT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8567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/>
      <p:bldP spid="33" grpId="0" animBg="1"/>
      <p:bldP spid="34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kumente und Einstellungen\saeed\Eigene Dateien\Downloads\ecg\MA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97341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1643042" y="357166"/>
            <a:ext cx="21431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/>
              <a:t>TACHYCARDIA</a:t>
            </a:r>
            <a:endParaRPr lang="de-DE" sz="2000" dirty="0"/>
          </a:p>
        </p:txBody>
      </p:sp>
      <p:sp>
        <p:nvSpPr>
          <p:cNvPr id="8" name="Textfeld 7"/>
          <p:cNvSpPr txBox="1"/>
          <p:nvPr/>
        </p:nvSpPr>
        <p:spPr>
          <a:xfrm>
            <a:off x="2928926" y="164305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2428860" y="1428736"/>
            <a:ext cx="641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QRS</a:t>
            </a:r>
            <a:endParaRPr lang="de-DE" dirty="0"/>
          </a:p>
        </p:txBody>
      </p:sp>
      <p:sp>
        <p:nvSpPr>
          <p:cNvPr id="14" name="Textfeld 13"/>
          <p:cNvSpPr txBox="1"/>
          <p:nvPr/>
        </p:nvSpPr>
        <p:spPr>
          <a:xfrm>
            <a:off x="2214546" y="2500306"/>
            <a:ext cx="10715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err="1" smtClean="0"/>
              <a:t>Narrow</a:t>
            </a:r>
            <a:endParaRPr lang="de-DE" sz="2000" dirty="0"/>
          </a:p>
        </p:txBody>
      </p:sp>
      <p:sp>
        <p:nvSpPr>
          <p:cNvPr id="16" name="Textfeld 15"/>
          <p:cNvSpPr txBox="1"/>
          <p:nvPr/>
        </p:nvSpPr>
        <p:spPr>
          <a:xfrm>
            <a:off x="1428728" y="3500438"/>
            <a:ext cx="2928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Irregular</a:t>
            </a:r>
            <a:r>
              <a:rPr lang="de-DE" dirty="0" smtClean="0"/>
              <a:t> R-R </a:t>
            </a:r>
            <a:r>
              <a:rPr lang="de-DE" dirty="0" err="1" smtClean="0"/>
              <a:t>interval</a:t>
            </a:r>
            <a:endParaRPr lang="de-DE" dirty="0"/>
          </a:p>
        </p:txBody>
      </p:sp>
      <p:sp>
        <p:nvSpPr>
          <p:cNvPr id="17" name="Pfeil nach unten 16"/>
          <p:cNvSpPr/>
          <p:nvPr/>
        </p:nvSpPr>
        <p:spPr>
          <a:xfrm rot="2127306">
            <a:off x="1540269" y="3996768"/>
            <a:ext cx="484632" cy="7858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Pfeil nach unten 17"/>
          <p:cNvSpPr/>
          <p:nvPr/>
        </p:nvSpPr>
        <p:spPr>
          <a:xfrm>
            <a:off x="2571736" y="2857496"/>
            <a:ext cx="484632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Pfeil nach unten 18"/>
          <p:cNvSpPr/>
          <p:nvPr/>
        </p:nvSpPr>
        <p:spPr>
          <a:xfrm>
            <a:off x="2500298" y="1857364"/>
            <a:ext cx="484632" cy="7143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Pfeil nach unten 19"/>
          <p:cNvSpPr/>
          <p:nvPr/>
        </p:nvSpPr>
        <p:spPr>
          <a:xfrm>
            <a:off x="2500298" y="857232"/>
            <a:ext cx="484632" cy="5715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Textfeld 20"/>
          <p:cNvSpPr txBox="1"/>
          <p:nvPr/>
        </p:nvSpPr>
        <p:spPr>
          <a:xfrm>
            <a:off x="0" y="6286520"/>
            <a:ext cx="1923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Atrial</a:t>
            </a:r>
            <a:r>
              <a:rPr lang="de-DE" dirty="0" smtClean="0"/>
              <a:t> </a:t>
            </a:r>
            <a:r>
              <a:rPr lang="de-DE" dirty="0" err="1" smtClean="0"/>
              <a:t>fibrillation</a:t>
            </a:r>
            <a:endParaRPr lang="de-DE" dirty="0"/>
          </a:p>
        </p:txBody>
      </p:sp>
      <p:sp>
        <p:nvSpPr>
          <p:cNvPr id="26" name="Textfeld 25"/>
          <p:cNvSpPr txBox="1"/>
          <p:nvPr/>
        </p:nvSpPr>
        <p:spPr>
          <a:xfrm>
            <a:off x="0" y="4786322"/>
            <a:ext cx="17540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Absent </a:t>
            </a:r>
            <a:r>
              <a:rPr lang="de-DE" dirty="0" err="1" smtClean="0"/>
              <a:t>Pwaves</a:t>
            </a:r>
            <a:endParaRPr lang="de-DE" dirty="0"/>
          </a:p>
        </p:txBody>
      </p:sp>
      <p:sp>
        <p:nvSpPr>
          <p:cNvPr id="27" name="Pfeil nach unten 26"/>
          <p:cNvSpPr/>
          <p:nvPr/>
        </p:nvSpPr>
        <p:spPr>
          <a:xfrm>
            <a:off x="785786" y="5214950"/>
            <a:ext cx="484632" cy="10001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Pfeil nach unten 27"/>
          <p:cNvSpPr/>
          <p:nvPr/>
        </p:nvSpPr>
        <p:spPr>
          <a:xfrm rot="19312413">
            <a:off x="3454947" y="4002466"/>
            <a:ext cx="484632" cy="7143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Textfeld 28"/>
          <p:cNvSpPr txBox="1"/>
          <p:nvPr/>
        </p:nvSpPr>
        <p:spPr>
          <a:xfrm>
            <a:off x="3714744" y="4714884"/>
            <a:ext cx="11528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Sawtooth</a:t>
            </a:r>
            <a:endParaRPr lang="de-DE" dirty="0" smtClean="0"/>
          </a:p>
          <a:p>
            <a:r>
              <a:rPr lang="de-DE" dirty="0" smtClean="0"/>
              <a:t>P </a:t>
            </a:r>
            <a:r>
              <a:rPr lang="de-DE" dirty="0" err="1" smtClean="0"/>
              <a:t>waves</a:t>
            </a:r>
            <a:endParaRPr lang="de-DE" dirty="0"/>
          </a:p>
        </p:txBody>
      </p:sp>
      <p:sp>
        <p:nvSpPr>
          <p:cNvPr id="30" name="Pfeil nach unten 29"/>
          <p:cNvSpPr/>
          <p:nvPr/>
        </p:nvSpPr>
        <p:spPr>
          <a:xfrm>
            <a:off x="2571736" y="4143380"/>
            <a:ext cx="484632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Textfeld 30"/>
          <p:cNvSpPr txBox="1"/>
          <p:nvPr/>
        </p:nvSpPr>
        <p:spPr>
          <a:xfrm>
            <a:off x="2000232" y="4857760"/>
            <a:ext cx="14879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Multiformed</a:t>
            </a:r>
            <a:endParaRPr lang="de-DE" dirty="0" smtClean="0"/>
          </a:p>
          <a:p>
            <a:r>
              <a:rPr lang="de-DE" dirty="0" smtClean="0"/>
              <a:t>P </a:t>
            </a:r>
            <a:r>
              <a:rPr lang="de-DE" dirty="0" err="1" smtClean="0"/>
              <a:t>waves</a:t>
            </a:r>
            <a:endParaRPr lang="de-DE" dirty="0"/>
          </a:p>
        </p:txBody>
      </p:sp>
      <p:sp>
        <p:nvSpPr>
          <p:cNvPr id="32" name="Pfeil nach unten 31"/>
          <p:cNvSpPr/>
          <p:nvPr/>
        </p:nvSpPr>
        <p:spPr>
          <a:xfrm>
            <a:off x="4000496" y="5504091"/>
            <a:ext cx="484632" cy="53505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Pfeil nach unten 32"/>
          <p:cNvSpPr/>
          <p:nvPr/>
        </p:nvSpPr>
        <p:spPr>
          <a:xfrm>
            <a:off x="2448470" y="5753393"/>
            <a:ext cx="484632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Textfeld 33"/>
          <p:cNvSpPr txBox="1"/>
          <p:nvPr/>
        </p:nvSpPr>
        <p:spPr>
          <a:xfrm>
            <a:off x="2357422" y="6286520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MAT</a:t>
            </a:r>
            <a:endParaRPr lang="de-DE" dirty="0"/>
          </a:p>
        </p:txBody>
      </p:sp>
      <p:sp>
        <p:nvSpPr>
          <p:cNvPr id="35" name="Textfeld 34"/>
          <p:cNvSpPr txBox="1"/>
          <p:nvPr/>
        </p:nvSpPr>
        <p:spPr>
          <a:xfrm>
            <a:off x="3643306" y="5934670"/>
            <a:ext cx="147829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err="1" smtClean="0"/>
              <a:t>Atrial</a:t>
            </a:r>
            <a:r>
              <a:rPr lang="de-DE" sz="2000" dirty="0" smtClean="0"/>
              <a:t> </a:t>
            </a:r>
            <a:r>
              <a:rPr lang="de-DE" sz="2000" dirty="0" err="1" smtClean="0"/>
              <a:t>flutter</a:t>
            </a:r>
            <a:endParaRPr lang="de-DE" sz="2000" dirty="0" smtClean="0"/>
          </a:p>
          <a:p>
            <a:r>
              <a:rPr lang="de-DE" sz="2000" dirty="0" err="1" smtClean="0"/>
              <a:t>with</a:t>
            </a:r>
            <a:r>
              <a:rPr lang="de-DE" sz="2000" dirty="0" smtClean="0"/>
              <a:t> </a:t>
            </a:r>
            <a:r>
              <a:rPr lang="de-DE" sz="2000" dirty="0" err="1" smtClean="0"/>
              <a:t>variabl</a:t>
            </a:r>
            <a:r>
              <a:rPr lang="de-DE" sz="2000" dirty="0" smtClean="0"/>
              <a:t> </a:t>
            </a:r>
          </a:p>
          <a:p>
            <a:r>
              <a:rPr lang="de-DE" sz="2000" dirty="0" err="1" smtClean="0"/>
              <a:t>conduction</a:t>
            </a:r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2640599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/>
      <p:bldP spid="32" grpId="0" animBg="1"/>
      <p:bldP spid="35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kumente und Einstellungen\saeed\Eigene Dateien\Downloads\ecg\AtrialFlutterVariab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3999" cy="707233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91566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4710" y="452719"/>
            <a:ext cx="8278290" cy="57956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de-DE" sz="2400" dirty="0" smtClean="0">
                <a:solidFill>
                  <a:schemeClr val="accent2">
                    <a:lumMod val="75000"/>
                  </a:schemeClr>
                </a:solidFill>
              </a:rPr>
              <a:t>MAT</a:t>
            </a:r>
          </a:p>
          <a:p>
            <a:r>
              <a:rPr lang="de-DE" sz="2400" dirty="0" smtClean="0">
                <a:solidFill>
                  <a:srgbClr val="FFFF00"/>
                </a:solidFill>
              </a:rPr>
              <a:t> </a:t>
            </a:r>
            <a:r>
              <a:rPr lang="en-US" sz="2400" dirty="0" smtClean="0"/>
              <a:t>Correction of hypoxia and electrolyte disturbances.</a:t>
            </a:r>
          </a:p>
          <a:p>
            <a:r>
              <a:rPr lang="en-US" sz="2400" dirty="0" smtClean="0"/>
              <a:t> Rate-limiting CCBs are often used first-line (Verapamil).</a:t>
            </a:r>
          </a:p>
          <a:p>
            <a:r>
              <a:rPr lang="en-US" sz="2400" dirty="0" smtClean="0"/>
              <a:t> </a:t>
            </a:r>
            <a:r>
              <a:rPr lang="en-US" sz="2400" dirty="0" err="1" smtClean="0"/>
              <a:t>Cardioversion</a:t>
            </a:r>
            <a:r>
              <a:rPr lang="en-US" sz="2400" dirty="0" smtClean="0"/>
              <a:t> and digoxin are not useful in the management of MAT.</a:t>
            </a:r>
            <a:r>
              <a:rPr lang="de-DE" sz="2400" dirty="0" smtClean="0">
                <a:solidFill>
                  <a:srgbClr val="FFFF00"/>
                </a:solidFill>
              </a:rPr>
              <a:t>      </a:t>
            </a:r>
          </a:p>
          <a:p>
            <a:pPr>
              <a:buNone/>
            </a:pPr>
            <a:r>
              <a:rPr lang="de-DE" sz="2400" dirty="0" smtClean="0">
                <a:solidFill>
                  <a:schemeClr val="accent2">
                    <a:lumMod val="75000"/>
                  </a:schemeClr>
                </a:solidFill>
              </a:rPr>
              <a:t>Atrial flutter with variable A:V conduction</a:t>
            </a:r>
          </a:p>
          <a:p>
            <a:r>
              <a:rPr lang="en-US" sz="2400" dirty="0" smtClean="0"/>
              <a:t>It is similar to that of </a:t>
            </a:r>
            <a:r>
              <a:rPr lang="en-US" sz="2400" dirty="0" err="1" smtClean="0"/>
              <a:t>atrial</a:t>
            </a:r>
            <a:r>
              <a:rPr lang="en-US" sz="2400" dirty="0" smtClean="0"/>
              <a:t> fibrillation although medication may be less effective.</a:t>
            </a:r>
          </a:p>
          <a:p>
            <a:r>
              <a:rPr lang="en-US" sz="2400" dirty="0" smtClean="0"/>
              <a:t> Atrial flutter is more sensitive to </a:t>
            </a:r>
            <a:r>
              <a:rPr lang="en-US" sz="2400" dirty="0" err="1" smtClean="0"/>
              <a:t>cardioversion</a:t>
            </a:r>
            <a:r>
              <a:rPr lang="en-US" sz="2400" dirty="0" smtClean="0"/>
              <a:t> however so lower energy levels may be used.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67817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1643042" y="357166"/>
            <a:ext cx="21431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/>
              <a:t>TACHYCARDIA</a:t>
            </a:r>
            <a:endParaRPr lang="de-DE" sz="2000" dirty="0"/>
          </a:p>
        </p:txBody>
      </p:sp>
      <p:sp>
        <p:nvSpPr>
          <p:cNvPr id="8" name="Textfeld 7"/>
          <p:cNvSpPr txBox="1"/>
          <p:nvPr/>
        </p:nvSpPr>
        <p:spPr>
          <a:xfrm>
            <a:off x="2928926" y="164305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2428860" y="1428736"/>
            <a:ext cx="641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QRS</a:t>
            </a:r>
            <a:endParaRPr lang="de-DE" dirty="0"/>
          </a:p>
        </p:txBody>
      </p:sp>
      <p:sp>
        <p:nvSpPr>
          <p:cNvPr id="14" name="Textfeld 13"/>
          <p:cNvSpPr txBox="1"/>
          <p:nvPr/>
        </p:nvSpPr>
        <p:spPr>
          <a:xfrm>
            <a:off x="2214546" y="2500306"/>
            <a:ext cx="10715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err="1" smtClean="0"/>
              <a:t>Narrow</a:t>
            </a:r>
            <a:endParaRPr lang="de-DE" sz="2000" dirty="0"/>
          </a:p>
        </p:txBody>
      </p:sp>
      <p:sp>
        <p:nvSpPr>
          <p:cNvPr id="16" name="Textfeld 15"/>
          <p:cNvSpPr txBox="1"/>
          <p:nvPr/>
        </p:nvSpPr>
        <p:spPr>
          <a:xfrm>
            <a:off x="1428728" y="3500438"/>
            <a:ext cx="2928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Irregular</a:t>
            </a:r>
            <a:r>
              <a:rPr lang="de-DE" dirty="0" smtClean="0"/>
              <a:t> R-R </a:t>
            </a:r>
            <a:r>
              <a:rPr lang="de-DE" dirty="0" err="1" smtClean="0"/>
              <a:t>interval</a:t>
            </a:r>
            <a:endParaRPr lang="de-DE" dirty="0"/>
          </a:p>
        </p:txBody>
      </p:sp>
      <p:sp>
        <p:nvSpPr>
          <p:cNvPr id="17" name="Pfeil nach unten 16"/>
          <p:cNvSpPr/>
          <p:nvPr/>
        </p:nvSpPr>
        <p:spPr>
          <a:xfrm rot="2127306">
            <a:off x="1540269" y="3996768"/>
            <a:ext cx="484632" cy="7858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Pfeil nach unten 17"/>
          <p:cNvSpPr/>
          <p:nvPr/>
        </p:nvSpPr>
        <p:spPr>
          <a:xfrm>
            <a:off x="2571736" y="2857496"/>
            <a:ext cx="484632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Pfeil nach unten 18"/>
          <p:cNvSpPr/>
          <p:nvPr/>
        </p:nvSpPr>
        <p:spPr>
          <a:xfrm>
            <a:off x="2500298" y="1857364"/>
            <a:ext cx="484632" cy="7143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Pfeil nach unten 19"/>
          <p:cNvSpPr/>
          <p:nvPr/>
        </p:nvSpPr>
        <p:spPr>
          <a:xfrm>
            <a:off x="2500298" y="857232"/>
            <a:ext cx="484632" cy="5715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Textfeld 20"/>
          <p:cNvSpPr txBox="1"/>
          <p:nvPr/>
        </p:nvSpPr>
        <p:spPr>
          <a:xfrm>
            <a:off x="0" y="6286520"/>
            <a:ext cx="1923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Atrial</a:t>
            </a:r>
            <a:r>
              <a:rPr lang="de-DE" dirty="0" smtClean="0"/>
              <a:t> </a:t>
            </a:r>
            <a:r>
              <a:rPr lang="de-DE" dirty="0" err="1" smtClean="0"/>
              <a:t>fibrillation</a:t>
            </a:r>
            <a:endParaRPr lang="de-DE" dirty="0"/>
          </a:p>
        </p:txBody>
      </p:sp>
      <p:sp>
        <p:nvSpPr>
          <p:cNvPr id="22" name="Pfeil nach rechts 21"/>
          <p:cNvSpPr/>
          <p:nvPr/>
        </p:nvSpPr>
        <p:spPr>
          <a:xfrm>
            <a:off x="3357554" y="250030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Textfeld 22"/>
          <p:cNvSpPr txBox="1"/>
          <p:nvPr/>
        </p:nvSpPr>
        <p:spPr>
          <a:xfrm>
            <a:off x="4357686" y="2500306"/>
            <a:ext cx="1433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Regular R-R</a:t>
            </a:r>
            <a:endParaRPr lang="de-DE" dirty="0"/>
          </a:p>
        </p:txBody>
      </p:sp>
      <p:sp>
        <p:nvSpPr>
          <p:cNvPr id="24" name="Pfeil nach rechts 23"/>
          <p:cNvSpPr/>
          <p:nvPr/>
        </p:nvSpPr>
        <p:spPr>
          <a:xfrm>
            <a:off x="6172200" y="2500302"/>
            <a:ext cx="685815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Textfeld 24"/>
          <p:cNvSpPr txBox="1"/>
          <p:nvPr/>
        </p:nvSpPr>
        <p:spPr>
          <a:xfrm>
            <a:off x="6858016" y="2500306"/>
            <a:ext cx="1027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P </a:t>
            </a:r>
            <a:r>
              <a:rPr lang="de-DE" dirty="0" err="1" smtClean="0"/>
              <a:t>waves</a:t>
            </a:r>
            <a:endParaRPr lang="de-DE" dirty="0"/>
          </a:p>
        </p:txBody>
      </p:sp>
      <p:sp>
        <p:nvSpPr>
          <p:cNvPr id="37" name="Pfeil nach unten 36"/>
          <p:cNvSpPr/>
          <p:nvPr/>
        </p:nvSpPr>
        <p:spPr>
          <a:xfrm rot="2206992">
            <a:off x="6602637" y="2905196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Textfeld 37"/>
          <p:cNvSpPr txBox="1"/>
          <p:nvPr/>
        </p:nvSpPr>
        <p:spPr>
          <a:xfrm>
            <a:off x="4786314" y="3500438"/>
            <a:ext cx="230063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Absent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</a:p>
          <a:p>
            <a:r>
              <a:rPr lang="de-DE" dirty="0" smtClean="0"/>
              <a:t>Retrograde </a:t>
            </a:r>
            <a:r>
              <a:rPr lang="de-DE" dirty="0" err="1" smtClean="0"/>
              <a:t>or</a:t>
            </a:r>
            <a:endParaRPr lang="de-DE" dirty="0" smtClean="0"/>
          </a:p>
          <a:p>
            <a:r>
              <a:rPr lang="de-DE" dirty="0" err="1" smtClean="0"/>
              <a:t>Uniformly</a:t>
            </a:r>
            <a:r>
              <a:rPr lang="de-DE" dirty="0" smtClean="0"/>
              <a:t> </a:t>
            </a:r>
            <a:r>
              <a:rPr lang="de-DE" dirty="0" err="1" smtClean="0"/>
              <a:t>abnormal</a:t>
            </a:r>
            <a:endParaRPr lang="de-DE" dirty="0"/>
          </a:p>
        </p:txBody>
      </p:sp>
      <p:sp>
        <p:nvSpPr>
          <p:cNvPr id="44" name="Pfeil nach unten 43"/>
          <p:cNvSpPr/>
          <p:nvPr/>
        </p:nvSpPr>
        <p:spPr>
          <a:xfrm>
            <a:off x="5500694" y="4753992"/>
            <a:ext cx="484632" cy="150019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Textfeld 44"/>
          <p:cNvSpPr txBox="1"/>
          <p:nvPr/>
        </p:nvSpPr>
        <p:spPr>
          <a:xfrm>
            <a:off x="5429256" y="6215082"/>
            <a:ext cx="614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SVT</a:t>
            </a:r>
            <a:endParaRPr lang="de-DE" dirty="0"/>
          </a:p>
        </p:txBody>
      </p:sp>
      <p:sp>
        <p:nvSpPr>
          <p:cNvPr id="26" name="Textfeld 25"/>
          <p:cNvSpPr txBox="1"/>
          <p:nvPr/>
        </p:nvSpPr>
        <p:spPr>
          <a:xfrm>
            <a:off x="0" y="4786322"/>
            <a:ext cx="17540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Absent </a:t>
            </a:r>
            <a:r>
              <a:rPr lang="de-DE" dirty="0" err="1" smtClean="0"/>
              <a:t>Pwaves</a:t>
            </a:r>
            <a:endParaRPr lang="de-DE" dirty="0"/>
          </a:p>
        </p:txBody>
      </p:sp>
      <p:sp>
        <p:nvSpPr>
          <p:cNvPr id="27" name="Pfeil nach unten 26"/>
          <p:cNvSpPr/>
          <p:nvPr/>
        </p:nvSpPr>
        <p:spPr>
          <a:xfrm>
            <a:off x="785786" y="5214950"/>
            <a:ext cx="484632" cy="10001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Pfeil nach unten 27"/>
          <p:cNvSpPr/>
          <p:nvPr/>
        </p:nvSpPr>
        <p:spPr>
          <a:xfrm rot="19312413">
            <a:off x="3454947" y="4002466"/>
            <a:ext cx="484632" cy="7143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Textfeld 28"/>
          <p:cNvSpPr txBox="1"/>
          <p:nvPr/>
        </p:nvSpPr>
        <p:spPr>
          <a:xfrm>
            <a:off x="3714744" y="4714884"/>
            <a:ext cx="11528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Sawtooth</a:t>
            </a:r>
            <a:endParaRPr lang="de-DE" dirty="0" smtClean="0"/>
          </a:p>
          <a:p>
            <a:r>
              <a:rPr lang="de-DE" dirty="0" smtClean="0"/>
              <a:t>P </a:t>
            </a:r>
            <a:r>
              <a:rPr lang="de-DE" dirty="0" err="1" smtClean="0"/>
              <a:t>waves</a:t>
            </a:r>
            <a:endParaRPr lang="de-DE" dirty="0"/>
          </a:p>
        </p:txBody>
      </p:sp>
      <p:sp>
        <p:nvSpPr>
          <p:cNvPr id="30" name="Pfeil nach unten 29"/>
          <p:cNvSpPr/>
          <p:nvPr/>
        </p:nvSpPr>
        <p:spPr>
          <a:xfrm>
            <a:off x="2571736" y="4143380"/>
            <a:ext cx="484632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Textfeld 30"/>
          <p:cNvSpPr txBox="1"/>
          <p:nvPr/>
        </p:nvSpPr>
        <p:spPr>
          <a:xfrm>
            <a:off x="2000232" y="4857760"/>
            <a:ext cx="14879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Multiformed</a:t>
            </a:r>
            <a:endParaRPr lang="de-DE" dirty="0" smtClean="0"/>
          </a:p>
          <a:p>
            <a:r>
              <a:rPr lang="de-DE" dirty="0" smtClean="0"/>
              <a:t>P </a:t>
            </a:r>
            <a:r>
              <a:rPr lang="de-DE" dirty="0" err="1" smtClean="0"/>
              <a:t>waves</a:t>
            </a:r>
            <a:endParaRPr lang="de-DE" dirty="0"/>
          </a:p>
        </p:txBody>
      </p:sp>
      <p:sp>
        <p:nvSpPr>
          <p:cNvPr id="32" name="Pfeil nach unten 31"/>
          <p:cNvSpPr/>
          <p:nvPr/>
        </p:nvSpPr>
        <p:spPr>
          <a:xfrm>
            <a:off x="4000496" y="5504091"/>
            <a:ext cx="484632" cy="53818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Pfeil nach unten 32"/>
          <p:cNvSpPr/>
          <p:nvPr/>
        </p:nvSpPr>
        <p:spPr>
          <a:xfrm>
            <a:off x="2444294" y="5715016"/>
            <a:ext cx="484632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Textfeld 33"/>
          <p:cNvSpPr txBox="1"/>
          <p:nvPr/>
        </p:nvSpPr>
        <p:spPr>
          <a:xfrm>
            <a:off x="2357422" y="6286520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MAT</a:t>
            </a:r>
            <a:endParaRPr lang="de-DE" dirty="0"/>
          </a:p>
        </p:txBody>
      </p:sp>
      <p:sp>
        <p:nvSpPr>
          <p:cNvPr id="35" name="Textfeld 34"/>
          <p:cNvSpPr txBox="1"/>
          <p:nvPr/>
        </p:nvSpPr>
        <p:spPr>
          <a:xfrm>
            <a:off x="3643306" y="5934670"/>
            <a:ext cx="147829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err="1" smtClean="0"/>
              <a:t>Atrial</a:t>
            </a:r>
            <a:r>
              <a:rPr lang="de-DE" sz="2000" dirty="0" smtClean="0"/>
              <a:t> </a:t>
            </a:r>
            <a:r>
              <a:rPr lang="de-DE" sz="2000" dirty="0" err="1" smtClean="0"/>
              <a:t>flutter</a:t>
            </a:r>
            <a:endParaRPr lang="de-DE" sz="2000" dirty="0" smtClean="0"/>
          </a:p>
          <a:p>
            <a:r>
              <a:rPr lang="de-DE" sz="2000" dirty="0" err="1" smtClean="0"/>
              <a:t>with</a:t>
            </a:r>
            <a:r>
              <a:rPr lang="de-DE" sz="2000" dirty="0" smtClean="0"/>
              <a:t> </a:t>
            </a:r>
            <a:r>
              <a:rPr lang="de-DE" sz="2000" dirty="0" err="1" smtClean="0"/>
              <a:t>variabl</a:t>
            </a:r>
            <a:r>
              <a:rPr lang="de-DE" sz="2000" dirty="0" smtClean="0"/>
              <a:t> </a:t>
            </a:r>
          </a:p>
          <a:p>
            <a:r>
              <a:rPr lang="de-DE" sz="2000" dirty="0" err="1" smtClean="0"/>
              <a:t>conduction</a:t>
            </a:r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1533834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/>
      <p:bldP spid="24" grpId="0" animBg="1"/>
      <p:bldP spid="25" grpId="0"/>
      <p:bldP spid="37" grpId="0" animBg="1"/>
      <p:bldP spid="38" grpId="0"/>
      <p:bldP spid="44" grpId="0" animBg="1"/>
      <p:bldP spid="45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kumente und Einstellungen\saeed\Eigene Dateien\Downloads\ecg\AVNR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16596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3600" dirty="0"/>
              <a:t>Remember </a:t>
            </a:r>
            <a:r>
              <a:rPr lang="en-US" sz="3600" dirty="0" smtClean="0"/>
              <a:t>This    3</a:t>
            </a:r>
            <a:r>
              <a:rPr lang="en-US" sz="3600" dirty="0"/>
              <a:t>, 3, 3 and 5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P duration = 3 small </a:t>
            </a:r>
            <a:r>
              <a:rPr lang="en-US" sz="2800" dirty="0" err="1" smtClean="0"/>
              <a:t>sqs</a:t>
            </a:r>
            <a:r>
              <a:rPr lang="en-US" sz="2800" dirty="0" smtClean="0"/>
              <a:t> = 0.12 sec.</a:t>
            </a:r>
          </a:p>
          <a:p>
            <a:r>
              <a:rPr lang="en-US" sz="2800" dirty="0" smtClean="0"/>
              <a:t>P height = 3 small </a:t>
            </a:r>
            <a:r>
              <a:rPr lang="en-US" sz="2800" dirty="0" err="1" smtClean="0"/>
              <a:t>sqs</a:t>
            </a:r>
            <a:r>
              <a:rPr lang="en-US" sz="2800" dirty="0" smtClean="0"/>
              <a:t> = 0.12 sec.</a:t>
            </a:r>
          </a:p>
          <a:p>
            <a:r>
              <a:rPr lang="en-US" sz="2800" dirty="0" smtClean="0"/>
              <a:t>QRS duration = 3 small </a:t>
            </a:r>
            <a:r>
              <a:rPr lang="en-US" sz="2800" dirty="0" err="1" smtClean="0"/>
              <a:t>sq</a:t>
            </a:r>
            <a:r>
              <a:rPr lang="en-US" sz="2800" dirty="0" smtClean="0"/>
              <a:t> = 0.12 sec.</a:t>
            </a:r>
          </a:p>
          <a:p>
            <a:r>
              <a:rPr lang="en-US" sz="2800" dirty="0" smtClean="0"/>
              <a:t>P-R interval = 5 small </a:t>
            </a:r>
            <a:r>
              <a:rPr lang="en-US" sz="2800" dirty="0" err="1" smtClean="0"/>
              <a:t>sqs</a:t>
            </a:r>
            <a:r>
              <a:rPr lang="en-US" sz="2800" dirty="0" smtClean="0"/>
              <a:t> = 0.2 sec.</a:t>
            </a:r>
          </a:p>
          <a:p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1643042" y="357166"/>
            <a:ext cx="21431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/>
              <a:t>TACHYCARDIA</a:t>
            </a:r>
            <a:endParaRPr lang="de-DE" sz="2000" dirty="0"/>
          </a:p>
        </p:txBody>
      </p:sp>
      <p:sp>
        <p:nvSpPr>
          <p:cNvPr id="8" name="Textfeld 7"/>
          <p:cNvSpPr txBox="1"/>
          <p:nvPr/>
        </p:nvSpPr>
        <p:spPr>
          <a:xfrm>
            <a:off x="2928926" y="164305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2428860" y="1428736"/>
            <a:ext cx="641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QRS</a:t>
            </a:r>
            <a:endParaRPr lang="de-DE" dirty="0"/>
          </a:p>
        </p:txBody>
      </p:sp>
      <p:sp>
        <p:nvSpPr>
          <p:cNvPr id="14" name="Textfeld 13"/>
          <p:cNvSpPr txBox="1"/>
          <p:nvPr/>
        </p:nvSpPr>
        <p:spPr>
          <a:xfrm>
            <a:off x="2214546" y="2500306"/>
            <a:ext cx="10715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err="1" smtClean="0"/>
              <a:t>Narrow</a:t>
            </a:r>
            <a:endParaRPr lang="de-DE" sz="2000" dirty="0"/>
          </a:p>
        </p:txBody>
      </p:sp>
      <p:sp>
        <p:nvSpPr>
          <p:cNvPr id="16" name="Textfeld 15"/>
          <p:cNvSpPr txBox="1"/>
          <p:nvPr/>
        </p:nvSpPr>
        <p:spPr>
          <a:xfrm>
            <a:off x="1428728" y="3500438"/>
            <a:ext cx="2928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Irregular</a:t>
            </a:r>
            <a:r>
              <a:rPr lang="de-DE" dirty="0" smtClean="0"/>
              <a:t> R-R </a:t>
            </a:r>
            <a:r>
              <a:rPr lang="de-DE" dirty="0" err="1" smtClean="0"/>
              <a:t>interval</a:t>
            </a:r>
            <a:endParaRPr lang="de-DE" dirty="0"/>
          </a:p>
        </p:txBody>
      </p:sp>
      <p:sp>
        <p:nvSpPr>
          <p:cNvPr id="17" name="Pfeil nach unten 16"/>
          <p:cNvSpPr/>
          <p:nvPr/>
        </p:nvSpPr>
        <p:spPr>
          <a:xfrm rot="2127306">
            <a:off x="1540269" y="3996768"/>
            <a:ext cx="484632" cy="7858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Pfeil nach unten 17"/>
          <p:cNvSpPr/>
          <p:nvPr/>
        </p:nvSpPr>
        <p:spPr>
          <a:xfrm>
            <a:off x="2571736" y="2857496"/>
            <a:ext cx="484632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Pfeil nach unten 18"/>
          <p:cNvSpPr/>
          <p:nvPr/>
        </p:nvSpPr>
        <p:spPr>
          <a:xfrm>
            <a:off x="2500298" y="1857364"/>
            <a:ext cx="484632" cy="7143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Pfeil nach unten 19"/>
          <p:cNvSpPr/>
          <p:nvPr/>
        </p:nvSpPr>
        <p:spPr>
          <a:xfrm>
            <a:off x="2500298" y="857232"/>
            <a:ext cx="484632" cy="5715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Textfeld 20"/>
          <p:cNvSpPr txBox="1"/>
          <p:nvPr/>
        </p:nvSpPr>
        <p:spPr>
          <a:xfrm>
            <a:off x="0" y="6286520"/>
            <a:ext cx="1923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Atrial</a:t>
            </a:r>
            <a:r>
              <a:rPr lang="de-DE" dirty="0" smtClean="0"/>
              <a:t> </a:t>
            </a:r>
            <a:r>
              <a:rPr lang="de-DE" dirty="0" err="1" smtClean="0"/>
              <a:t>fibrillation</a:t>
            </a:r>
            <a:endParaRPr lang="de-DE" dirty="0"/>
          </a:p>
        </p:txBody>
      </p:sp>
      <p:sp>
        <p:nvSpPr>
          <p:cNvPr id="22" name="Pfeil nach rechts 21"/>
          <p:cNvSpPr/>
          <p:nvPr/>
        </p:nvSpPr>
        <p:spPr>
          <a:xfrm>
            <a:off x="3357554" y="250030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Textfeld 22"/>
          <p:cNvSpPr txBox="1"/>
          <p:nvPr/>
        </p:nvSpPr>
        <p:spPr>
          <a:xfrm>
            <a:off x="4357686" y="2500306"/>
            <a:ext cx="1433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Regular R-R</a:t>
            </a:r>
            <a:endParaRPr lang="de-DE" dirty="0"/>
          </a:p>
        </p:txBody>
      </p:sp>
      <p:sp>
        <p:nvSpPr>
          <p:cNvPr id="24" name="Pfeil nach rechts 23"/>
          <p:cNvSpPr/>
          <p:nvPr/>
        </p:nvSpPr>
        <p:spPr>
          <a:xfrm>
            <a:off x="6043527" y="2500306"/>
            <a:ext cx="721327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Textfeld 24"/>
          <p:cNvSpPr txBox="1"/>
          <p:nvPr/>
        </p:nvSpPr>
        <p:spPr>
          <a:xfrm>
            <a:off x="6858016" y="2500306"/>
            <a:ext cx="1027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P </a:t>
            </a:r>
            <a:r>
              <a:rPr lang="de-DE" dirty="0" err="1" smtClean="0"/>
              <a:t>waves</a:t>
            </a:r>
            <a:endParaRPr lang="de-DE" dirty="0"/>
          </a:p>
        </p:txBody>
      </p:sp>
      <p:sp>
        <p:nvSpPr>
          <p:cNvPr id="37" name="Pfeil nach unten 36"/>
          <p:cNvSpPr/>
          <p:nvPr/>
        </p:nvSpPr>
        <p:spPr>
          <a:xfrm rot="2206992">
            <a:off x="6602637" y="2905196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Textfeld 37"/>
          <p:cNvSpPr txBox="1"/>
          <p:nvPr/>
        </p:nvSpPr>
        <p:spPr>
          <a:xfrm>
            <a:off x="4786314" y="3500438"/>
            <a:ext cx="230063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Absent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</a:p>
          <a:p>
            <a:r>
              <a:rPr lang="de-DE" dirty="0" smtClean="0"/>
              <a:t>Retrograde</a:t>
            </a:r>
          </a:p>
          <a:p>
            <a:r>
              <a:rPr lang="de-DE" dirty="0" err="1" smtClean="0"/>
              <a:t>Uniformly</a:t>
            </a:r>
            <a:r>
              <a:rPr lang="de-DE" dirty="0" smtClean="0"/>
              <a:t> </a:t>
            </a:r>
            <a:r>
              <a:rPr lang="de-DE" dirty="0" err="1" smtClean="0"/>
              <a:t>abnormal</a:t>
            </a:r>
            <a:endParaRPr lang="de-DE" dirty="0"/>
          </a:p>
        </p:txBody>
      </p:sp>
      <p:sp>
        <p:nvSpPr>
          <p:cNvPr id="39" name="Pfeil nach unten 38"/>
          <p:cNvSpPr/>
          <p:nvPr/>
        </p:nvSpPr>
        <p:spPr>
          <a:xfrm rot="19321747">
            <a:off x="7536339" y="290303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0" name="Textfeld 39"/>
          <p:cNvSpPr txBox="1"/>
          <p:nvPr/>
        </p:nvSpPr>
        <p:spPr>
          <a:xfrm>
            <a:off x="7572396" y="3857628"/>
            <a:ext cx="14221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err="1" smtClean="0"/>
              <a:t>Sawtooth</a:t>
            </a:r>
            <a:r>
              <a:rPr lang="de-DE" sz="2000" dirty="0" smtClean="0"/>
              <a:t> ± </a:t>
            </a:r>
          </a:p>
          <a:p>
            <a:r>
              <a:rPr lang="de-DE" sz="2000" dirty="0" err="1" smtClean="0"/>
              <a:t>multiplicity</a:t>
            </a:r>
            <a:endParaRPr lang="de-DE" sz="2000" dirty="0"/>
          </a:p>
        </p:txBody>
      </p:sp>
      <p:sp>
        <p:nvSpPr>
          <p:cNvPr id="42" name="Pfeil nach unten 41"/>
          <p:cNvSpPr/>
          <p:nvPr/>
        </p:nvSpPr>
        <p:spPr>
          <a:xfrm>
            <a:off x="8143900" y="4572008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3" name="Textfeld 42"/>
          <p:cNvSpPr txBox="1"/>
          <p:nvPr/>
        </p:nvSpPr>
        <p:spPr>
          <a:xfrm>
            <a:off x="7420110" y="5695982"/>
            <a:ext cx="157447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Atrial</a:t>
            </a:r>
            <a:r>
              <a:rPr lang="de-DE" dirty="0" smtClean="0"/>
              <a:t> </a:t>
            </a:r>
            <a:r>
              <a:rPr lang="de-DE" dirty="0" err="1" smtClean="0"/>
              <a:t>flutter</a:t>
            </a:r>
            <a:endParaRPr lang="de-DE" dirty="0" smtClean="0"/>
          </a:p>
          <a:p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constant</a:t>
            </a:r>
            <a:endParaRPr lang="de-DE" dirty="0" smtClean="0"/>
          </a:p>
          <a:p>
            <a:r>
              <a:rPr lang="de-DE" dirty="0" err="1" smtClean="0"/>
              <a:t>conduction</a:t>
            </a:r>
            <a:endParaRPr lang="de-DE" dirty="0"/>
          </a:p>
        </p:txBody>
      </p:sp>
      <p:sp>
        <p:nvSpPr>
          <p:cNvPr id="44" name="Pfeil nach unten 43"/>
          <p:cNvSpPr/>
          <p:nvPr/>
        </p:nvSpPr>
        <p:spPr>
          <a:xfrm>
            <a:off x="5500694" y="4786322"/>
            <a:ext cx="484632" cy="150019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Textfeld 44"/>
          <p:cNvSpPr txBox="1"/>
          <p:nvPr/>
        </p:nvSpPr>
        <p:spPr>
          <a:xfrm>
            <a:off x="5429256" y="6215082"/>
            <a:ext cx="614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SVT</a:t>
            </a:r>
            <a:endParaRPr lang="de-DE" dirty="0"/>
          </a:p>
        </p:txBody>
      </p:sp>
      <p:sp>
        <p:nvSpPr>
          <p:cNvPr id="26" name="Textfeld 25"/>
          <p:cNvSpPr txBox="1"/>
          <p:nvPr/>
        </p:nvSpPr>
        <p:spPr>
          <a:xfrm>
            <a:off x="0" y="4786322"/>
            <a:ext cx="17540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Absent </a:t>
            </a:r>
            <a:r>
              <a:rPr lang="de-DE" dirty="0" err="1" smtClean="0"/>
              <a:t>Pwaves</a:t>
            </a:r>
            <a:endParaRPr lang="de-DE" dirty="0"/>
          </a:p>
        </p:txBody>
      </p:sp>
      <p:sp>
        <p:nvSpPr>
          <p:cNvPr id="27" name="Pfeil nach unten 26"/>
          <p:cNvSpPr/>
          <p:nvPr/>
        </p:nvSpPr>
        <p:spPr>
          <a:xfrm>
            <a:off x="785786" y="5214950"/>
            <a:ext cx="484632" cy="10001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Pfeil nach unten 27"/>
          <p:cNvSpPr/>
          <p:nvPr/>
        </p:nvSpPr>
        <p:spPr>
          <a:xfrm rot="19312413">
            <a:off x="3454947" y="4002466"/>
            <a:ext cx="484632" cy="7143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Textfeld 28"/>
          <p:cNvSpPr txBox="1"/>
          <p:nvPr/>
        </p:nvSpPr>
        <p:spPr>
          <a:xfrm>
            <a:off x="3714744" y="4714884"/>
            <a:ext cx="11528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Sawtooth</a:t>
            </a:r>
            <a:endParaRPr lang="de-DE" dirty="0" smtClean="0"/>
          </a:p>
          <a:p>
            <a:r>
              <a:rPr lang="de-DE" dirty="0" smtClean="0"/>
              <a:t>P </a:t>
            </a:r>
            <a:r>
              <a:rPr lang="de-DE" dirty="0" err="1" smtClean="0"/>
              <a:t>waves</a:t>
            </a:r>
            <a:endParaRPr lang="de-DE" dirty="0"/>
          </a:p>
        </p:txBody>
      </p:sp>
      <p:sp>
        <p:nvSpPr>
          <p:cNvPr id="30" name="Pfeil nach unten 29"/>
          <p:cNvSpPr/>
          <p:nvPr/>
        </p:nvSpPr>
        <p:spPr>
          <a:xfrm>
            <a:off x="2571736" y="4143380"/>
            <a:ext cx="484632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Textfeld 30"/>
          <p:cNvSpPr txBox="1"/>
          <p:nvPr/>
        </p:nvSpPr>
        <p:spPr>
          <a:xfrm>
            <a:off x="2000232" y="4857760"/>
            <a:ext cx="14879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Multiformed</a:t>
            </a:r>
            <a:endParaRPr lang="de-DE" dirty="0" smtClean="0"/>
          </a:p>
          <a:p>
            <a:r>
              <a:rPr lang="de-DE" dirty="0" smtClean="0"/>
              <a:t>P </a:t>
            </a:r>
            <a:r>
              <a:rPr lang="de-DE" dirty="0" err="1" smtClean="0"/>
              <a:t>waves</a:t>
            </a:r>
            <a:endParaRPr lang="de-DE" dirty="0"/>
          </a:p>
        </p:txBody>
      </p:sp>
      <p:sp>
        <p:nvSpPr>
          <p:cNvPr id="32" name="Pfeil nach unten 31"/>
          <p:cNvSpPr/>
          <p:nvPr/>
        </p:nvSpPr>
        <p:spPr>
          <a:xfrm>
            <a:off x="4000496" y="5504123"/>
            <a:ext cx="484632" cy="53578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Pfeil nach unten 32"/>
          <p:cNvSpPr/>
          <p:nvPr/>
        </p:nvSpPr>
        <p:spPr>
          <a:xfrm>
            <a:off x="2448470" y="5695982"/>
            <a:ext cx="484632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Textfeld 33"/>
          <p:cNvSpPr txBox="1"/>
          <p:nvPr/>
        </p:nvSpPr>
        <p:spPr>
          <a:xfrm>
            <a:off x="2357422" y="6286520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MAT</a:t>
            </a:r>
            <a:endParaRPr lang="de-DE" dirty="0"/>
          </a:p>
        </p:txBody>
      </p:sp>
      <p:sp>
        <p:nvSpPr>
          <p:cNvPr id="35" name="Textfeld 34"/>
          <p:cNvSpPr txBox="1"/>
          <p:nvPr/>
        </p:nvSpPr>
        <p:spPr>
          <a:xfrm>
            <a:off x="3643306" y="5934670"/>
            <a:ext cx="147829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err="1" smtClean="0"/>
              <a:t>Atrial</a:t>
            </a:r>
            <a:r>
              <a:rPr lang="de-DE" sz="2000" dirty="0" smtClean="0"/>
              <a:t> </a:t>
            </a:r>
            <a:r>
              <a:rPr lang="de-DE" sz="2000" dirty="0" err="1" smtClean="0"/>
              <a:t>flutter</a:t>
            </a:r>
            <a:endParaRPr lang="de-DE" sz="2000" dirty="0" smtClean="0"/>
          </a:p>
          <a:p>
            <a:r>
              <a:rPr lang="de-DE" sz="2000" dirty="0" err="1" smtClean="0"/>
              <a:t>with</a:t>
            </a:r>
            <a:r>
              <a:rPr lang="de-DE" sz="2000" dirty="0" smtClean="0"/>
              <a:t> </a:t>
            </a:r>
            <a:r>
              <a:rPr lang="de-DE" sz="2000" dirty="0" err="1" smtClean="0"/>
              <a:t>variabl</a:t>
            </a:r>
            <a:r>
              <a:rPr lang="de-DE" sz="2000" dirty="0" smtClean="0"/>
              <a:t> </a:t>
            </a:r>
          </a:p>
          <a:p>
            <a:r>
              <a:rPr lang="de-DE" sz="2000" dirty="0" err="1" smtClean="0"/>
              <a:t>conduction</a:t>
            </a:r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2177343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/>
      <p:bldP spid="42" grpId="0" animBg="1"/>
      <p:bldP spid="43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kumente und Einstellungen\saeed\Eigene Dateien\Downloads\ecg\Atrial-Flutter4to1-Bifascicula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4000" cy="68579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57441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84710" y="609601"/>
            <a:ext cx="7054644" cy="563880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de-DE" sz="2400" dirty="0" smtClean="0">
                <a:solidFill>
                  <a:srgbClr val="FF0000"/>
                </a:solidFill>
              </a:rPr>
              <a:t>Regular</a:t>
            </a:r>
            <a:r>
              <a:rPr lang="de-DE" sz="2400" dirty="0" smtClean="0"/>
              <a:t> </a:t>
            </a:r>
          </a:p>
          <a:p>
            <a:pPr>
              <a:buNone/>
            </a:pPr>
            <a:r>
              <a:rPr lang="de-DE" sz="2400" dirty="0" smtClean="0"/>
              <a:t>   </a:t>
            </a:r>
            <a:r>
              <a:rPr lang="de-DE" sz="2400" dirty="0" smtClean="0">
                <a:solidFill>
                  <a:schemeClr val="accent2">
                    <a:lumMod val="75000"/>
                  </a:schemeClr>
                </a:solidFill>
              </a:rPr>
              <a:t>SVT </a:t>
            </a:r>
          </a:p>
          <a:p>
            <a:r>
              <a:rPr lang="en-US" sz="2400" b="1" dirty="0" smtClean="0"/>
              <a:t>1) </a:t>
            </a:r>
            <a:r>
              <a:rPr lang="en-US" sz="2400" b="1" dirty="0" err="1" smtClean="0"/>
              <a:t>Vagal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manoeuvres</a:t>
            </a:r>
            <a:r>
              <a:rPr lang="en-US" sz="2400" b="1" dirty="0" smtClean="0"/>
              <a:t>: it is the 1st line </a:t>
            </a:r>
            <a:r>
              <a:rPr lang="en-US" sz="2400" b="1" dirty="0" err="1" smtClean="0"/>
              <a:t>ttt</a:t>
            </a:r>
            <a:r>
              <a:rPr lang="en-US" sz="2400" b="1" dirty="0" smtClean="0"/>
              <a:t> in stable patient e.g. Carotid sinus </a:t>
            </a:r>
            <a:r>
              <a:rPr lang="en-US" sz="2400" dirty="0" smtClean="0"/>
              <a:t>massage, </a:t>
            </a:r>
            <a:r>
              <a:rPr lang="en-US" sz="2400" dirty="0" err="1" smtClean="0"/>
              <a:t>Valsalva</a:t>
            </a:r>
            <a:r>
              <a:rPr lang="en-US" sz="2400" dirty="0" smtClean="0"/>
              <a:t> </a:t>
            </a:r>
            <a:r>
              <a:rPr lang="en-US" sz="2400" dirty="0" err="1" smtClean="0"/>
              <a:t>manoeuvre</a:t>
            </a:r>
            <a:r>
              <a:rPr lang="en-US" sz="2400" dirty="0" smtClean="0"/>
              <a:t>, ice swallowing.</a:t>
            </a:r>
          </a:p>
          <a:p>
            <a:r>
              <a:rPr lang="en-US" sz="2400" b="1" dirty="0" smtClean="0"/>
              <a:t>2) Adenosine IV: 6mg → 12mg → 12mg (total 30 mg IV).</a:t>
            </a:r>
          </a:p>
          <a:p>
            <a:r>
              <a:rPr lang="en-US" sz="2400" b="1" dirty="0" smtClean="0"/>
              <a:t>3) DC-</a:t>
            </a:r>
            <a:r>
              <a:rPr lang="en-US" sz="2400" b="1" dirty="0" err="1" smtClean="0"/>
              <a:t>cardioversion</a:t>
            </a:r>
            <a:r>
              <a:rPr lang="en-US" sz="2400" b="1" dirty="0" smtClean="0"/>
              <a:t> with very low energy (50-100 J), the patient should be </a:t>
            </a:r>
            <a:r>
              <a:rPr lang="en-US" sz="2400" dirty="0" smtClean="0"/>
              <a:t>sedated before </a:t>
            </a:r>
            <a:r>
              <a:rPr lang="en-US" sz="2400" dirty="0" err="1" smtClean="0"/>
              <a:t>cardioversion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Adenosine is contraindicated in asthmatics &gt;&gt; so, </a:t>
            </a:r>
            <a:r>
              <a:rPr lang="en-US" sz="2400" b="1" dirty="0" err="1" smtClean="0"/>
              <a:t>verapamil</a:t>
            </a:r>
            <a:r>
              <a:rPr lang="en-US" sz="2400" b="1" dirty="0" smtClean="0"/>
              <a:t> IV or </a:t>
            </a:r>
            <a:r>
              <a:rPr lang="en-US" sz="2400" b="1" dirty="0" err="1" smtClean="0"/>
              <a:t>flecainide</a:t>
            </a:r>
            <a:r>
              <a:rPr lang="en-US" sz="2400" b="1" dirty="0" smtClean="0"/>
              <a:t> IV is a </a:t>
            </a:r>
            <a:r>
              <a:rPr lang="en-US" sz="2400" dirty="0" smtClean="0"/>
              <a:t>preferable option</a:t>
            </a:r>
          </a:p>
          <a:p>
            <a:pPr>
              <a:buNone/>
            </a:pPr>
            <a:r>
              <a:rPr lang="de-DE" sz="2400" dirty="0" smtClean="0">
                <a:solidFill>
                  <a:schemeClr val="accent2">
                    <a:lumMod val="75000"/>
                  </a:schemeClr>
                </a:solidFill>
              </a:rPr>
              <a:t>Atrial flutter with stable A:V conduction</a:t>
            </a:r>
          </a:p>
          <a:p>
            <a:pPr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14755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1643042" y="357166"/>
            <a:ext cx="21431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/>
              <a:t>TACHYCARDIA</a:t>
            </a:r>
            <a:endParaRPr lang="de-DE" sz="2000" dirty="0"/>
          </a:p>
        </p:txBody>
      </p:sp>
      <p:sp>
        <p:nvSpPr>
          <p:cNvPr id="8" name="Textfeld 7"/>
          <p:cNvSpPr txBox="1"/>
          <p:nvPr/>
        </p:nvSpPr>
        <p:spPr>
          <a:xfrm>
            <a:off x="2928926" y="164305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2357422" y="1428736"/>
            <a:ext cx="641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QRS</a:t>
            </a:r>
            <a:endParaRPr lang="de-DE" dirty="0"/>
          </a:p>
        </p:txBody>
      </p:sp>
      <p:sp>
        <p:nvSpPr>
          <p:cNvPr id="14" name="Textfeld 13"/>
          <p:cNvSpPr txBox="1"/>
          <p:nvPr/>
        </p:nvSpPr>
        <p:spPr>
          <a:xfrm>
            <a:off x="2214546" y="2500306"/>
            <a:ext cx="10715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err="1" smtClean="0"/>
              <a:t>Narrow</a:t>
            </a:r>
            <a:endParaRPr lang="de-DE" sz="2000" dirty="0"/>
          </a:p>
        </p:txBody>
      </p:sp>
      <p:sp>
        <p:nvSpPr>
          <p:cNvPr id="16" name="Textfeld 15"/>
          <p:cNvSpPr txBox="1"/>
          <p:nvPr/>
        </p:nvSpPr>
        <p:spPr>
          <a:xfrm>
            <a:off x="1428728" y="3500438"/>
            <a:ext cx="2928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Irregular</a:t>
            </a:r>
            <a:r>
              <a:rPr lang="de-DE" dirty="0" smtClean="0"/>
              <a:t> R-R </a:t>
            </a:r>
            <a:r>
              <a:rPr lang="de-DE" dirty="0" err="1" smtClean="0"/>
              <a:t>interval</a:t>
            </a:r>
            <a:endParaRPr lang="de-DE" dirty="0"/>
          </a:p>
        </p:txBody>
      </p:sp>
      <p:sp>
        <p:nvSpPr>
          <p:cNvPr id="17" name="Pfeil nach unten 16"/>
          <p:cNvSpPr/>
          <p:nvPr/>
        </p:nvSpPr>
        <p:spPr>
          <a:xfrm rot="2127306">
            <a:off x="1540269" y="3996768"/>
            <a:ext cx="484632" cy="7858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Pfeil nach unten 17"/>
          <p:cNvSpPr/>
          <p:nvPr/>
        </p:nvSpPr>
        <p:spPr>
          <a:xfrm>
            <a:off x="2571736" y="2857496"/>
            <a:ext cx="484632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Pfeil nach unten 18"/>
          <p:cNvSpPr/>
          <p:nvPr/>
        </p:nvSpPr>
        <p:spPr>
          <a:xfrm>
            <a:off x="2500298" y="1857364"/>
            <a:ext cx="484632" cy="7143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Pfeil nach unten 19"/>
          <p:cNvSpPr/>
          <p:nvPr/>
        </p:nvSpPr>
        <p:spPr>
          <a:xfrm>
            <a:off x="2500298" y="857232"/>
            <a:ext cx="484632" cy="5715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Textfeld 20"/>
          <p:cNvSpPr txBox="1"/>
          <p:nvPr/>
        </p:nvSpPr>
        <p:spPr>
          <a:xfrm>
            <a:off x="0" y="6286520"/>
            <a:ext cx="1923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Atrial</a:t>
            </a:r>
            <a:r>
              <a:rPr lang="de-DE" dirty="0" smtClean="0"/>
              <a:t> </a:t>
            </a:r>
            <a:r>
              <a:rPr lang="de-DE" dirty="0" err="1" smtClean="0"/>
              <a:t>fibrillation</a:t>
            </a:r>
            <a:endParaRPr lang="de-DE" dirty="0"/>
          </a:p>
        </p:txBody>
      </p:sp>
      <p:sp>
        <p:nvSpPr>
          <p:cNvPr id="22" name="Pfeil nach rechts 21"/>
          <p:cNvSpPr/>
          <p:nvPr/>
        </p:nvSpPr>
        <p:spPr>
          <a:xfrm>
            <a:off x="3357554" y="250030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Textfeld 22"/>
          <p:cNvSpPr txBox="1"/>
          <p:nvPr/>
        </p:nvSpPr>
        <p:spPr>
          <a:xfrm>
            <a:off x="4357686" y="2500306"/>
            <a:ext cx="1433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Regular R-R</a:t>
            </a:r>
            <a:endParaRPr lang="de-DE" dirty="0"/>
          </a:p>
        </p:txBody>
      </p:sp>
      <p:sp>
        <p:nvSpPr>
          <p:cNvPr id="24" name="Pfeil nach rechts 23"/>
          <p:cNvSpPr/>
          <p:nvPr/>
        </p:nvSpPr>
        <p:spPr>
          <a:xfrm>
            <a:off x="6043526" y="2500306"/>
            <a:ext cx="721327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Textfeld 24"/>
          <p:cNvSpPr txBox="1"/>
          <p:nvPr/>
        </p:nvSpPr>
        <p:spPr>
          <a:xfrm>
            <a:off x="6858016" y="2500306"/>
            <a:ext cx="1027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P </a:t>
            </a:r>
            <a:r>
              <a:rPr lang="de-DE" dirty="0" err="1" smtClean="0"/>
              <a:t>waves</a:t>
            </a:r>
            <a:endParaRPr lang="de-DE" dirty="0"/>
          </a:p>
        </p:txBody>
      </p:sp>
      <p:sp>
        <p:nvSpPr>
          <p:cNvPr id="37" name="Pfeil nach unten 36"/>
          <p:cNvSpPr/>
          <p:nvPr/>
        </p:nvSpPr>
        <p:spPr>
          <a:xfrm rot="2206992">
            <a:off x="6602637" y="2905196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Textfeld 37"/>
          <p:cNvSpPr txBox="1"/>
          <p:nvPr/>
        </p:nvSpPr>
        <p:spPr>
          <a:xfrm>
            <a:off x="4786314" y="3500438"/>
            <a:ext cx="230063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Absent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</a:p>
          <a:p>
            <a:r>
              <a:rPr lang="de-DE" dirty="0" smtClean="0"/>
              <a:t>Retrograde</a:t>
            </a:r>
          </a:p>
          <a:p>
            <a:r>
              <a:rPr lang="de-DE" dirty="0" err="1" smtClean="0"/>
              <a:t>Uniformly</a:t>
            </a:r>
            <a:r>
              <a:rPr lang="de-DE" dirty="0" smtClean="0"/>
              <a:t> </a:t>
            </a:r>
            <a:r>
              <a:rPr lang="de-DE" dirty="0" err="1" smtClean="0"/>
              <a:t>abnormal</a:t>
            </a:r>
            <a:endParaRPr lang="de-DE" dirty="0"/>
          </a:p>
        </p:txBody>
      </p:sp>
      <p:sp>
        <p:nvSpPr>
          <p:cNvPr id="39" name="Pfeil nach unten 38"/>
          <p:cNvSpPr/>
          <p:nvPr/>
        </p:nvSpPr>
        <p:spPr>
          <a:xfrm rot="19321747">
            <a:off x="7536339" y="290303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0" name="Textfeld 39"/>
          <p:cNvSpPr txBox="1"/>
          <p:nvPr/>
        </p:nvSpPr>
        <p:spPr>
          <a:xfrm>
            <a:off x="7572396" y="3857628"/>
            <a:ext cx="13949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Sawtooth</a:t>
            </a:r>
            <a:r>
              <a:rPr lang="de-DE" dirty="0" smtClean="0"/>
              <a:t> ± </a:t>
            </a:r>
          </a:p>
          <a:p>
            <a:r>
              <a:rPr lang="de-DE" dirty="0" err="1" smtClean="0"/>
              <a:t>multiplicity</a:t>
            </a:r>
            <a:endParaRPr lang="de-DE" dirty="0"/>
          </a:p>
        </p:txBody>
      </p:sp>
      <p:sp>
        <p:nvSpPr>
          <p:cNvPr id="42" name="Pfeil nach unten 41"/>
          <p:cNvSpPr/>
          <p:nvPr/>
        </p:nvSpPr>
        <p:spPr>
          <a:xfrm>
            <a:off x="8134838" y="4691721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3" name="Textfeld 42"/>
          <p:cNvSpPr txBox="1"/>
          <p:nvPr/>
        </p:nvSpPr>
        <p:spPr>
          <a:xfrm>
            <a:off x="7362776" y="5710571"/>
            <a:ext cx="157447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Atrial</a:t>
            </a:r>
            <a:r>
              <a:rPr lang="de-DE" dirty="0" smtClean="0"/>
              <a:t> </a:t>
            </a:r>
            <a:r>
              <a:rPr lang="de-DE" dirty="0" err="1" smtClean="0"/>
              <a:t>flutter</a:t>
            </a:r>
            <a:endParaRPr lang="de-DE" dirty="0" smtClean="0"/>
          </a:p>
          <a:p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constant</a:t>
            </a:r>
            <a:endParaRPr lang="de-DE" dirty="0" smtClean="0"/>
          </a:p>
          <a:p>
            <a:r>
              <a:rPr lang="de-DE" dirty="0" err="1" smtClean="0"/>
              <a:t>conduction</a:t>
            </a:r>
            <a:endParaRPr lang="de-DE" dirty="0"/>
          </a:p>
        </p:txBody>
      </p:sp>
      <p:sp>
        <p:nvSpPr>
          <p:cNvPr id="44" name="Pfeil nach unten 43"/>
          <p:cNvSpPr/>
          <p:nvPr/>
        </p:nvSpPr>
        <p:spPr>
          <a:xfrm>
            <a:off x="5429256" y="4726514"/>
            <a:ext cx="484632" cy="157163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Textfeld 44"/>
          <p:cNvSpPr txBox="1"/>
          <p:nvPr/>
        </p:nvSpPr>
        <p:spPr>
          <a:xfrm>
            <a:off x="5429256" y="6286520"/>
            <a:ext cx="614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SVT</a:t>
            </a:r>
            <a:endParaRPr lang="de-DE" dirty="0"/>
          </a:p>
        </p:txBody>
      </p:sp>
      <p:sp>
        <p:nvSpPr>
          <p:cNvPr id="26" name="Textfeld 25"/>
          <p:cNvSpPr txBox="1"/>
          <p:nvPr/>
        </p:nvSpPr>
        <p:spPr>
          <a:xfrm>
            <a:off x="0" y="4786322"/>
            <a:ext cx="17540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Absent </a:t>
            </a:r>
            <a:r>
              <a:rPr lang="de-DE" dirty="0" err="1" smtClean="0"/>
              <a:t>Pwaves</a:t>
            </a:r>
            <a:endParaRPr lang="de-DE" dirty="0"/>
          </a:p>
        </p:txBody>
      </p:sp>
      <p:sp>
        <p:nvSpPr>
          <p:cNvPr id="27" name="Pfeil nach unten 26"/>
          <p:cNvSpPr/>
          <p:nvPr/>
        </p:nvSpPr>
        <p:spPr>
          <a:xfrm>
            <a:off x="785786" y="5214950"/>
            <a:ext cx="484632" cy="10001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Pfeil nach unten 27"/>
          <p:cNvSpPr/>
          <p:nvPr/>
        </p:nvSpPr>
        <p:spPr>
          <a:xfrm rot="19312413">
            <a:off x="3454947" y="4002466"/>
            <a:ext cx="484632" cy="7143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Textfeld 28"/>
          <p:cNvSpPr txBox="1"/>
          <p:nvPr/>
        </p:nvSpPr>
        <p:spPr>
          <a:xfrm>
            <a:off x="3714744" y="4714884"/>
            <a:ext cx="11528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Sawtooth</a:t>
            </a:r>
            <a:endParaRPr lang="de-DE" dirty="0" smtClean="0"/>
          </a:p>
          <a:p>
            <a:r>
              <a:rPr lang="de-DE" dirty="0" smtClean="0"/>
              <a:t>P </a:t>
            </a:r>
            <a:r>
              <a:rPr lang="de-DE" dirty="0" err="1" smtClean="0"/>
              <a:t>waves</a:t>
            </a:r>
            <a:endParaRPr lang="de-DE" dirty="0"/>
          </a:p>
        </p:txBody>
      </p:sp>
      <p:sp>
        <p:nvSpPr>
          <p:cNvPr id="30" name="Pfeil nach unten 29"/>
          <p:cNvSpPr/>
          <p:nvPr/>
        </p:nvSpPr>
        <p:spPr>
          <a:xfrm>
            <a:off x="2571736" y="4143380"/>
            <a:ext cx="484632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Textfeld 30"/>
          <p:cNvSpPr txBox="1"/>
          <p:nvPr/>
        </p:nvSpPr>
        <p:spPr>
          <a:xfrm>
            <a:off x="2000232" y="4857760"/>
            <a:ext cx="14879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Multiformed</a:t>
            </a:r>
            <a:endParaRPr lang="de-DE" dirty="0" smtClean="0"/>
          </a:p>
          <a:p>
            <a:r>
              <a:rPr lang="de-DE" dirty="0" smtClean="0"/>
              <a:t>P </a:t>
            </a:r>
            <a:r>
              <a:rPr lang="de-DE" dirty="0" err="1" smtClean="0"/>
              <a:t>waves</a:t>
            </a:r>
            <a:endParaRPr lang="de-DE" dirty="0"/>
          </a:p>
        </p:txBody>
      </p:sp>
      <p:sp>
        <p:nvSpPr>
          <p:cNvPr id="32" name="Pfeil nach unten 31"/>
          <p:cNvSpPr/>
          <p:nvPr/>
        </p:nvSpPr>
        <p:spPr>
          <a:xfrm>
            <a:off x="4000496" y="5512332"/>
            <a:ext cx="484632" cy="5715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Pfeil nach unten 32"/>
          <p:cNvSpPr/>
          <p:nvPr/>
        </p:nvSpPr>
        <p:spPr>
          <a:xfrm>
            <a:off x="2472296" y="5695982"/>
            <a:ext cx="484632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Textfeld 33"/>
          <p:cNvSpPr txBox="1"/>
          <p:nvPr/>
        </p:nvSpPr>
        <p:spPr>
          <a:xfrm>
            <a:off x="2357422" y="6286520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MAT</a:t>
            </a:r>
            <a:endParaRPr lang="de-DE" dirty="0"/>
          </a:p>
        </p:txBody>
      </p:sp>
      <p:sp>
        <p:nvSpPr>
          <p:cNvPr id="35" name="Textfeld 34"/>
          <p:cNvSpPr txBox="1"/>
          <p:nvPr/>
        </p:nvSpPr>
        <p:spPr>
          <a:xfrm>
            <a:off x="3643306" y="5934670"/>
            <a:ext cx="147829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err="1" smtClean="0"/>
              <a:t>Atrial</a:t>
            </a:r>
            <a:r>
              <a:rPr lang="de-DE" sz="2000" dirty="0" smtClean="0"/>
              <a:t> </a:t>
            </a:r>
            <a:r>
              <a:rPr lang="de-DE" sz="2000" dirty="0" err="1" smtClean="0"/>
              <a:t>flutter</a:t>
            </a:r>
            <a:endParaRPr lang="de-DE" sz="2000" dirty="0" smtClean="0"/>
          </a:p>
          <a:p>
            <a:r>
              <a:rPr lang="de-DE" sz="2000" dirty="0" err="1" smtClean="0"/>
              <a:t>with</a:t>
            </a:r>
            <a:r>
              <a:rPr lang="de-DE" sz="2000" dirty="0" smtClean="0"/>
              <a:t> </a:t>
            </a:r>
            <a:r>
              <a:rPr lang="de-DE" sz="2000" dirty="0" err="1" smtClean="0"/>
              <a:t>variabl</a:t>
            </a:r>
            <a:r>
              <a:rPr lang="de-DE" sz="2000" dirty="0" smtClean="0"/>
              <a:t> </a:t>
            </a:r>
          </a:p>
          <a:p>
            <a:r>
              <a:rPr lang="de-DE" sz="2000" dirty="0" err="1" smtClean="0"/>
              <a:t>conduction</a:t>
            </a:r>
            <a:endParaRPr lang="de-DE" sz="2000" dirty="0"/>
          </a:p>
        </p:txBody>
      </p:sp>
      <p:sp>
        <p:nvSpPr>
          <p:cNvPr id="41" name="Pfeil nach rechts 40"/>
          <p:cNvSpPr/>
          <p:nvPr/>
        </p:nvSpPr>
        <p:spPr>
          <a:xfrm>
            <a:off x="3214678" y="128586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46" name="Textfeld 45"/>
          <p:cNvSpPr txBox="1"/>
          <p:nvPr/>
        </p:nvSpPr>
        <p:spPr>
          <a:xfrm>
            <a:off x="4286248" y="1285860"/>
            <a:ext cx="792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Wide </a:t>
            </a:r>
            <a:endParaRPr lang="de-DE" dirty="0"/>
          </a:p>
        </p:txBody>
      </p:sp>
      <p:sp>
        <p:nvSpPr>
          <p:cNvPr id="47" name="Pfeil nach rechts 46"/>
          <p:cNvSpPr/>
          <p:nvPr/>
        </p:nvSpPr>
        <p:spPr>
          <a:xfrm>
            <a:off x="5072066" y="128586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8" name="Textfeld 47"/>
          <p:cNvSpPr txBox="1"/>
          <p:nvPr/>
        </p:nvSpPr>
        <p:spPr>
          <a:xfrm>
            <a:off x="6143636" y="697179"/>
            <a:ext cx="9433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VT</a:t>
            </a:r>
          </a:p>
          <a:p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49" name="Textfeld 48"/>
          <p:cNvSpPr txBox="1"/>
          <p:nvPr/>
        </p:nvSpPr>
        <p:spPr>
          <a:xfrm>
            <a:off x="6143636" y="1395699"/>
            <a:ext cx="258115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Supra </a:t>
            </a:r>
            <a:r>
              <a:rPr lang="de-DE" dirty="0" err="1" smtClean="0"/>
              <a:t>ventricular</a:t>
            </a:r>
            <a:r>
              <a:rPr lang="de-DE" dirty="0" smtClean="0"/>
              <a:t> </a:t>
            </a:r>
          </a:p>
          <a:p>
            <a:r>
              <a:rPr lang="de-DE" dirty="0" err="1" smtClean="0"/>
              <a:t>tachyarrhythmias</a:t>
            </a:r>
            <a:endParaRPr lang="de-DE" dirty="0" smtClean="0"/>
          </a:p>
          <a:p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abberancy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BBB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55853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6" grpId="0"/>
      <p:bldP spid="47" grpId="0" animBg="1"/>
      <p:bldP spid="48" grpId="0"/>
      <p:bldP spid="49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kumente und Einstellungen\saeed\Eigene Dateien\Downloads\ecg\MonomorphicVTac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83368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700" y="761994"/>
            <a:ext cx="7325700" cy="5562606"/>
          </a:xfrm>
        </p:spPr>
        <p:txBody>
          <a:bodyPr>
            <a:normAutofit/>
          </a:bodyPr>
          <a:lstStyle/>
          <a:p>
            <a:r>
              <a:rPr lang="en-US" sz="2800" dirty="0" smtClean="0"/>
              <a:t>Wide complex Tachycardia </a:t>
            </a:r>
          </a:p>
          <a:p>
            <a:r>
              <a:rPr lang="en-US" sz="2800" dirty="0" smtClean="0"/>
              <a:t>Regular:</a:t>
            </a:r>
          </a:p>
          <a:p>
            <a:r>
              <a:rPr lang="en-US" sz="2800" dirty="0" smtClean="0"/>
              <a:t>Assume ventricular tachycardia  VT (unless previously confirmed SVT with bundle branch block) &gt;&gt;&gt; loading dose of </a:t>
            </a:r>
            <a:r>
              <a:rPr lang="en-US" sz="2800" dirty="0" err="1" smtClean="0"/>
              <a:t>amiodarone</a:t>
            </a:r>
            <a:r>
              <a:rPr lang="en-US" sz="2800" dirty="0" smtClean="0"/>
              <a:t> followed by 24 hour infusion (Dextrose) 5mg / kg over 1hour followed by 15mg/kg over 23 hours.</a:t>
            </a:r>
          </a:p>
          <a:p>
            <a:r>
              <a:rPr lang="en-US" sz="2800" dirty="0" smtClean="0"/>
              <a:t>If </a:t>
            </a:r>
            <a:r>
              <a:rPr lang="en-US" sz="2800" dirty="0" err="1" smtClean="0"/>
              <a:t>haemodynamically</a:t>
            </a:r>
            <a:r>
              <a:rPr lang="en-US" sz="2800" dirty="0" smtClean="0"/>
              <a:t> unstable &gt;&gt;&gt;&gt;&gt; DC shock</a:t>
            </a:r>
          </a:p>
        </p:txBody>
      </p:sp>
    </p:spTree>
    <p:extLst>
      <p:ext uri="{BB962C8B-B14F-4D97-AF65-F5344CB8AC3E}">
        <p14:creationId xmlns:p14="http://schemas.microsoft.com/office/powerpoint/2010/main" val="1955080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Irregular:</a:t>
            </a:r>
          </a:p>
          <a:p>
            <a:r>
              <a:rPr lang="en-US" sz="3600" dirty="0" smtClean="0"/>
              <a:t> AF with bundle branch block - treat as for narrow complex tachycardia</a:t>
            </a: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110299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21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10765" y="3340258"/>
            <a:ext cx="6029325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525450" y="1981200"/>
            <a:ext cx="7416824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Polymorphic VT (e.g. Torsade de pointes) - IV magnesium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3903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err="1" smtClean="0"/>
              <a:t>Bradycardia</a:t>
            </a:r>
            <a:r>
              <a:rPr lang="en-US" b="1" dirty="0" smtClean="0"/>
              <a:t> and Conduction Blocks</a:t>
            </a:r>
            <a:endParaRPr lang="ar-LY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910" y="4572008"/>
            <a:ext cx="7772400" cy="1199704"/>
          </a:xfrm>
        </p:spPr>
        <p:txBody>
          <a:bodyPr/>
          <a:lstStyle/>
          <a:p>
            <a:pPr algn="ctr"/>
            <a:endParaRPr lang="ar-LY" b="1" dirty="0"/>
          </a:p>
        </p:txBody>
      </p:sp>
    </p:spTree>
    <p:extLst>
      <p:ext uri="{BB962C8B-B14F-4D97-AF65-F5344CB8AC3E}">
        <p14:creationId xmlns:p14="http://schemas.microsoft.com/office/powerpoint/2010/main" val="1584375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 rtl="0"/>
            <a:r>
              <a:rPr lang="en-US" sz="3200" dirty="0" smtClean="0"/>
              <a:t>Sinus </a:t>
            </a:r>
            <a:r>
              <a:rPr lang="en-US" sz="3200" dirty="0" err="1" smtClean="0"/>
              <a:t>bradycardia</a:t>
            </a:r>
            <a:endParaRPr lang="en-US" sz="3200" dirty="0" smtClean="0"/>
          </a:p>
          <a:p>
            <a:pPr algn="l" rtl="0"/>
            <a:endParaRPr lang="en-US" sz="3200" dirty="0" smtClean="0"/>
          </a:p>
          <a:p>
            <a:pPr algn="l" rtl="0"/>
            <a:r>
              <a:rPr lang="en-US" sz="3200" dirty="0" smtClean="0"/>
              <a:t>Sick sinus </a:t>
            </a:r>
            <a:r>
              <a:rPr lang="en-US" sz="3200" dirty="0" err="1" smtClean="0"/>
              <a:t>symdrome</a:t>
            </a:r>
            <a:endParaRPr lang="en-US" sz="3200" dirty="0" smtClean="0"/>
          </a:p>
          <a:p>
            <a:pPr algn="l" rtl="0"/>
            <a:endParaRPr lang="en-US" sz="3200" dirty="0" smtClean="0"/>
          </a:p>
          <a:p>
            <a:pPr algn="l" rtl="0"/>
            <a:r>
              <a:rPr lang="en-US" sz="3200" dirty="0" err="1" smtClean="0"/>
              <a:t>Atrioventricular</a:t>
            </a:r>
            <a:r>
              <a:rPr lang="en-US" sz="3200" dirty="0" smtClean="0"/>
              <a:t> blocks</a:t>
            </a:r>
          </a:p>
          <a:p>
            <a:pPr lvl="1" algn="l" rtl="0"/>
            <a:r>
              <a:rPr lang="en-US" sz="2800" dirty="0" smtClean="0"/>
              <a:t>First degree AV block</a:t>
            </a:r>
          </a:p>
          <a:p>
            <a:pPr lvl="1" algn="l" rtl="0"/>
            <a:r>
              <a:rPr lang="en-US" sz="2800" dirty="0" smtClean="0"/>
              <a:t>Second degree AV block</a:t>
            </a:r>
          </a:p>
          <a:p>
            <a:pPr lvl="1" algn="l" rtl="0"/>
            <a:r>
              <a:rPr lang="en-US" sz="2800" dirty="0" smtClean="0"/>
              <a:t>Third degree AV block</a:t>
            </a:r>
          </a:p>
        </p:txBody>
      </p:sp>
    </p:spTree>
    <p:extLst>
      <p:ext uri="{BB962C8B-B14F-4D97-AF65-F5344CB8AC3E}">
        <p14:creationId xmlns:p14="http://schemas.microsoft.com/office/powerpoint/2010/main" val="2145180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/>
              <a:t>Rhythm Analysis</a:t>
            </a:r>
          </a:p>
        </p:txBody>
      </p:sp>
      <p:sp>
        <p:nvSpPr>
          <p:cNvPr id="10035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  <a:p>
            <a:pPr eaLnBrk="1" hangingPunct="1"/>
            <a:r>
              <a:rPr lang="en-US" altLang="en-US" smtClean="0"/>
              <a:t>Step 1:	Calculate rate.</a:t>
            </a:r>
          </a:p>
          <a:p>
            <a:pPr eaLnBrk="1" hangingPunct="1"/>
            <a:r>
              <a:rPr lang="en-US" altLang="en-US" smtClean="0"/>
              <a:t>Step 2:	Determine regularity.</a:t>
            </a:r>
          </a:p>
          <a:p>
            <a:pPr eaLnBrk="1" hangingPunct="1"/>
            <a:r>
              <a:rPr lang="en-US" altLang="en-US" smtClean="0"/>
              <a:t>Step 3:	Assess the P waves.</a:t>
            </a:r>
          </a:p>
          <a:p>
            <a:pPr eaLnBrk="1" hangingPunct="1"/>
            <a:r>
              <a:rPr lang="en-US" altLang="en-US" smtClean="0"/>
              <a:t>Step 4:	Determine PR interval.</a:t>
            </a:r>
          </a:p>
          <a:p>
            <a:pPr eaLnBrk="1" hangingPunct="1"/>
            <a:r>
              <a:rPr lang="en-US" altLang="en-US" smtClean="0"/>
              <a:t>Step 5:	Determine QRS duration.</a:t>
            </a:r>
          </a:p>
        </p:txBody>
      </p:sp>
      <p:sp>
        <p:nvSpPr>
          <p:cNvPr id="28676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altLang="en-US" sz="1200" smtClean="0">
                <a:solidFill>
                  <a:schemeClr val="tx2"/>
                </a:solidFill>
              </a:rPr>
              <a:t>For more presentations www.medicalppt.blogspot.com</a:t>
            </a:r>
          </a:p>
        </p:txBody>
      </p:sp>
      <p:pic>
        <p:nvPicPr>
          <p:cNvPr id="28677" name="Picture 4" descr="nsr-m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905000"/>
            <a:ext cx="7772400" cy="91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3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03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03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03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03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55" grpId="0" build="p" autoUpdateAnimBg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Sinus </a:t>
            </a:r>
            <a:r>
              <a:rPr lang="en-US" dirty="0" err="1" smtClean="0"/>
              <a:t>Bradycardia</a:t>
            </a:r>
            <a:endParaRPr lang="ar-LY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3200" dirty="0" smtClean="0"/>
              <a:t>ECG Features</a:t>
            </a:r>
          </a:p>
          <a:p>
            <a:pPr lvl="1" algn="l" rtl="0"/>
            <a:r>
              <a:rPr lang="en-US" sz="2800" dirty="0" smtClean="0"/>
              <a:t>Heart rate &lt; 60</a:t>
            </a:r>
          </a:p>
          <a:p>
            <a:pPr lvl="1" algn="l" rtl="0"/>
            <a:r>
              <a:rPr lang="en-US" sz="2800" dirty="0" smtClean="0"/>
              <a:t>a P wave before each QRS complex</a:t>
            </a:r>
          </a:p>
          <a:p>
            <a:pPr lvl="1" algn="l" rtl="0"/>
            <a:r>
              <a:rPr lang="en-US" sz="2800" dirty="0" smtClean="0"/>
              <a:t>PR interval of at least 0.12s</a:t>
            </a:r>
            <a:endParaRPr lang="ar-LY" sz="2800" dirty="0"/>
          </a:p>
        </p:txBody>
      </p:sp>
    </p:spTree>
    <p:extLst>
      <p:ext uri="{BB962C8B-B14F-4D97-AF65-F5344CB8AC3E}">
        <p14:creationId xmlns:p14="http://schemas.microsoft.com/office/powerpoint/2010/main" val="1316167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Sinus </a:t>
            </a:r>
            <a:r>
              <a:rPr lang="en-US" dirty="0" err="1" smtClean="0"/>
              <a:t>Bradycardia</a:t>
            </a:r>
            <a:endParaRPr lang="ar-LY" dirty="0"/>
          </a:p>
        </p:txBody>
      </p:sp>
      <p:pic>
        <p:nvPicPr>
          <p:cNvPr id="1026" name="Picture 2" descr="C:\Dokumente und Einstellungen\saeed\Eigene Dateien\Downloads\ecg\SinusBrady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827088" y="2278593"/>
            <a:ext cx="6711950" cy="37438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62315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Sinus </a:t>
            </a:r>
            <a:r>
              <a:rPr lang="en-US" dirty="0" err="1" smtClean="0"/>
              <a:t>Bradycardia</a:t>
            </a:r>
            <a:endParaRPr lang="ar-LY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56573" y="990600"/>
            <a:ext cx="6711654" cy="4195481"/>
          </a:xfrm>
        </p:spPr>
        <p:txBody>
          <a:bodyPr>
            <a:noAutofit/>
          </a:bodyPr>
          <a:lstStyle/>
          <a:p>
            <a:pPr algn="l" rtl="0"/>
            <a:r>
              <a:rPr lang="en-US" sz="2400" dirty="0" smtClean="0"/>
              <a:t>Normal physiological finding</a:t>
            </a:r>
          </a:p>
          <a:p>
            <a:pPr lvl="1" algn="l" rtl="0"/>
            <a:r>
              <a:rPr lang="en-US" sz="2000" dirty="0" smtClean="0"/>
              <a:t>Athletes</a:t>
            </a:r>
          </a:p>
          <a:p>
            <a:pPr lvl="1" algn="l" rtl="0"/>
            <a:r>
              <a:rPr lang="en-US" sz="2000" dirty="0" smtClean="0"/>
              <a:t>Young health individuals</a:t>
            </a:r>
          </a:p>
          <a:p>
            <a:pPr algn="l" rtl="0"/>
            <a:r>
              <a:rPr lang="en-US" sz="2400" dirty="0" smtClean="0"/>
              <a:t>Pathological</a:t>
            </a:r>
          </a:p>
          <a:p>
            <a:pPr lvl="1" algn="l" rtl="0"/>
            <a:r>
              <a:rPr lang="en-US" sz="2000" dirty="0" smtClean="0"/>
              <a:t>Acute MI(particularly inferior MI)</a:t>
            </a:r>
          </a:p>
          <a:p>
            <a:pPr lvl="1" algn="l" rtl="0"/>
            <a:r>
              <a:rPr lang="en-US" sz="2000" dirty="0" smtClean="0"/>
              <a:t>Drugs: beta-blockers, </a:t>
            </a:r>
            <a:r>
              <a:rPr lang="en-US" sz="2000" dirty="0" err="1" smtClean="0"/>
              <a:t>digoxin</a:t>
            </a:r>
            <a:r>
              <a:rPr lang="en-US" sz="2000" dirty="0" smtClean="0"/>
              <a:t>, </a:t>
            </a:r>
            <a:r>
              <a:rPr lang="en-US" sz="2000" dirty="0" err="1" smtClean="0"/>
              <a:t>amiodarone</a:t>
            </a:r>
            <a:endParaRPr lang="en-US" sz="2000" dirty="0" smtClean="0"/>
          </a:p>
          <a:p>
            <a:pPr lvl="1" algn="l" rtl="0"/>
            <a:r>
              <a:rPr lang="en-US" sz="2000" dirty="0" smtClean="0"/>
              <a:t>Hypothyroidism</a:t>
            </a:r>
          </a:p>
          <a:p>
            <a:pPr lvl="1" algn="l" rtl="0"/>
            <a:r>
              <a:rPr lang="en-US" sz="2000" dirty="0" smtClean="0"/>
              <a:t>Hypothermia</a:t>
            </a:r>
          </a:p>
          <a:p>
            <a:pPr lvl="1" algn="l" rtl="0"/>
            <a:r>
              <a:rPr lang="en-US" sz="2000" dirty="0" smtClean="0"/>
              <a:t>Raised intracranial pressure</a:t>
            </a:r>
          </a:p>
          <a:p>
            <a:pPr lvl="1" algn="l" rtl="0"/>
            <a:r>
              <a:rPr lang="en-US" sz="2000" dirty="0" smtClean="0"/>
              <a:t>Obstructive jaundice</a:t>
            </a:r>
          </a:p>
          <a:p>
            <a:pPr lvl="1" algn="l" rtl="0"/>
            <a:r>
              <a:rPr lang="en-US" sz="2000" dirty="0" smtClean="0"/>
              <a:t>Sick sinus syndrome</a:t>
            </a:r>
            <a:endParaRPr lang="ar-LY" sz="2000" dirty="0"/>
          </a:p>
        </p:txBody>
      </p:sp>
    </p:spTree>
    <p:extLst>
      <p:ext uri="{BB962C8B-B14F-4D97-AF65-F5344CB8AC3E}">
        <p14:creationId xmlns:p14="http://schemas.microsoft.com/office/powerpoint/2010/main" val="2896457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Sick Sinus Syndrome</a:t>
            </a:r>
            <a:endParaRPr lang="ar-LY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83637" y="1524000"/>
            <a:ext cx="6711654" cy="4195481"/>
          </a:xfrm>
        </p:spPr>
        <p:txBody>
          <a:bodyPr>
            <a:noAutofit/>
          </a:bodyPr>
          <a:lstStyle/>
          <a:p>
            <a:pPr algn="l" rtl="0"/>
            <a:r>
              <a:rPr lang="en-US" sz="2400" dirty="0" smtClean="0"/>
              <a:t>Dysfunction of </a:t>
            </a:r>
            <a:r>
              <a:rPr lang="en-US" sz="2400" dirty="0" err="1" smtClean="0"/>
              <a:t>sinoatrial</a:t>
            </a:r>
            <a:r>
              <a:rPr lang="en-US" sz="2400" dirty="0" smtClean="0"/>
              <a:t> node</a:t>
            </a:r>
          </a:p>
          <a:p>
            <a:pPr algn="l" rtl="0"/>
            <a:r>
              <a:rPr lang="en-US" sz="2400" dirty="0" smtClean="0"/>
              <a:t>ECG features:</a:t>
            </a:r>
          </a:p>
          <a:p>
            <a:pPr lvl="1" algn="l" rtl="0"/>
            <a:r>
              <a:rPr lang="en-US" sz="2000" dirty="0" smtClean="0"/>
              <a:t>Persistent and often severe sinus </a:t>
            </a:r>
            <a:r>
              <a:rPr lang="en-US" sz="2000" dirty="0" err="1" smtClean="0"/>
              <a:t>bradycardia</a:t>
            </a:r>
            <a:endParaRPr lang="en-US" sz="2000" dirty="0" smtClean="0"/>
          </a:p>
          <a:p>
            <a:pPr lvl="1" algn="l" rtl="0"/>
            <a:r>
              <a:rPr lang="en-US" sz="2400" dirty="0" smtClean="0"/>
              <a:t>Periods of </a:t>
            </a:r>
          </a:p>
          <a:p>
            <a:pPr lvl="2" algn="l" rtl="0"/>
            <a:r>
              <a:rPr lang="en-US" sz="2000" dirty="0" err="1" smtClean="0"/>
              <a:t>sinoatrial</a:t>
            </a:r>
            <a:r>
              <a:rPr lang="en-US" sz="2000" dirty="0" smtClean="0"/>
              <a:t> block</a:t>
            </a:r>
          </a:p>
          <a:p>
            <a:pPr lvl="2" algn="l" rtl="0"/>
            <a:r>
              <a:rPr lang="en-US" sz="2000" dirty="0" smtClean="0"/>
              <a:t>sinus arrest</a:t>
            </a:r>
          </a:p>
          <a:p>
            <a:pPr lvl="2" algn="l" rtl="0"/>
            <a:r>
              <a:rPr lang="en-US" sz="2000" dirty="0" err="1" smtClean="0"/>
              <a:t>junctional</a:t>
            </a:r>
            <a:r>
              <a:rPr lang="en-US" sz="2000" dirty="0" smtClean="0"/>
              <a:t> or ventricular escape rhythms</a:t>
            </a:r>
          </a:p>
          <a:p>
            <a:pPr lvl="2" algn="l" rtl="0"/>
            <a:r>
              <a:rPr lang="en-US" sz="2000" dirty="0" smtClean="0"/>
              <a:t>Tachycardia ­</a:t>
            </a:r>
            <a:r>
              <a:rPr lang="en-US" sz="2000" dirty="0" err="1" smtClean="0"/>
              <a:t>bradycardia</a:t>
            </a:r>
            <a:r>
              <a:rPr lang="en-US" sz="2000" dirty="0" smtClean="0"/>
              <a:t> syndrome</a:t>
            </a:r>
          </a:p>
          <a:p>
            <a:pPr lvl="2" algn="l" rtl="0"/>
            <a:r>
              <a:rPr lang="en-US" sz="2000" dirty="0" smtClean="0"/>
              <a:t>paroxysmal </a:t>
            </a:r>
            <a:r>
              <a:rPr lang="en-US" sz="2000" dirty="0" err="1" smtClean="0"/>
              <a:t>atrial</a:t>
            </a:r>
            <a:r>
              <a:rPr lang="en-US" sz="2000" dirty="0" smtClean="0"/>
              <a:t> flutter</a:t>
            </a:r>
          </a:p>
          <a:p>
            <a:pPr lvl="2" algn="l" rtl="0"/>
            <a:r>
              <a:rPr lang="en-US" sz="2000" dirty="0" err="1" smtClean="0"/>
              <a:t>atrial</a:t>
            </a:r>
            <a:r>
              <a:rPr lang="en-US" sz="2000" dirty="0" smtClean="0"/>
              <a:t> fibrillation</a:t>
            </a:r>
            <a:endParaRPr lang="ar-LY" sz="2000" dirty="0"/>
          </a:p>
        </p:txBody>
      </p:sp>
    </p:spTree>
    <p:extLst>
      <p:ext uri="{BB962C8B-B14F-4D97-AF65-F5344CB8AC3E}">
        <p14:creationId xmlns:p14="http://schemas.microsoft.com/office/powerpoint/2010/main" val="2682877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Sick Sinus Syndrome</a:t>
            </a:r>
            <a:endParaRPr lang="ar-LY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LY"/>
          </a:p>
        </p:txBody>
      </p:sp>
      <p:pic>
        <p:nvPicPr>
          <p:cNvPr id="1028" name="Picture 4" descr="http://3.bp.blogspot.com/_ES0GyVWZYyw/TRIRfQ1lW_I/AAAAAAAAAks/58NEKocn1O4/s1600/sinoatrial%2Bbloc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" y="1285860"/>
            <a:ext cx="9183868" cy="55721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83515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Sick Sinus Syndrome</a:t>
            </a:r>
            <a:endParaRPr lang="ar-LY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 rtl="0"/>
            <a:r>
              <a:rPr lang="en-US" sz="3200" dirty="0" smtClean="0"/>
              <a:t>Conditions associated with </a:t>
            </a:r>
            <a:r>
              <a:rPr lang="en-US" sz="3200" dirty="0" err="1" smtClean="0"/>
              <a:t>sinoatrial</a:t>
            </a:r>
            <a:r>
              <a:rPr lang="en-US" sz="3200" dirty="0" smtClean="0"/>
              <a:t> node dysfunction</a:t>
            </a:r>
          </a:p>
          <a:p>
            <a:pPr lvl="1" algn="l" rtl="0"/>
            <a:r>
              <a:rPr lang="en-US" sz="2800" dirty="0" smtClean="0"/>
              <a:t>Age</a:t>
            </a:r>
          </a:p>
          <a:p>
            <a:pPr lvl="1" algn="l" rtl="0"/>
            <a:r>
              <a:rPr lang="en-US" sz="2800" dirty="0" smtClean="0"/>
              <a:t>Idiopathic fibrosis</a:t>
            </a:r>
          </a:p>
          <a:p>
            <a:pPr lvl="1" algn="l" rtl="0"/>
            <a:r>
              <a:rPr lang="en-US" sz="2800" dirty="0" err="1" smtClean="0"/>
              <a:t>Ischaemia</a:t>
            </a:r>
            <a:r>
              <a:rPr lang="en-US" sz="2800" dirty="0" smtClean="0"/>
              <a:t>, including myocardial infarction</a:t>
            </a:r>
          </a:p>
          <a:p>
            <a:pPr lvl="1" algn="l" rtl="0"/>
            <a:r>
              <a:rPr lang="en-US" sz="2800" dirty="0" smtClean="0"/>
              <a:t>High </a:t>
            </a:r>
            <a:r>
              <a:rPr lang="en-US" sz="2800" dirty="0" err="1" smtClean="0"/>
              <a:t>vagal</a:t>
            </a:r>
            <a:r>
              <a:rPr lang="en-US" sz="2800" dirty="0" smtClean="0"/>
              <a:t> tone</a:t>
            </a:r>
          </a:p>
          <a:p>
            <a:pPr lvl="1" algn="l" rtl="0"/>
            <a:r>
              <a:rPr lang="en-US" sz="2800" dirty="0" err="1" smtClean="0"/>
              <a:t>Myocarditis</a:t>
            </a:r>
            <a:endParaRPr lang="en-US" sz="2800" dirty="0" smtClean="0"/>
          </a:p>
          <a:p>
            <a:pPr lvl="1" algn="l" rtl="0"/>
            <a:r>
              <a:rPr lang="en-US" sz="2800" dirty="0" err="1" smtClean="0"/>
              <a:t>Digoxin</a:t>
            </a:r>
            <a:r>
              <a:rPr lang="en-US" sz="2800" dirty="0" smtClean="0"/>
              <a:t> toxicity</a:t>
            </a:r>
            <a:endParaRPr lang="ar-LY" sz="2800" dirty="0"/>
          </a:p>
        </p:txBody>
      </p:sp>
    </p:spTree>
    <p:extLst>
      <p:ext uri="{BB962C8B-B14F-4D97-AF65-F5344CB8AC3E}">
        <p14:creationId xmlns:p14="http://schemas.microsoft.com/office/powerpoint/2010/main" val="731351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Atrioventricular</a:t>
            </a:r>
            <a:r>
              <a:rPr lang="en-US" dirty="0" smtClean="0"/>
              <a:t> conduction block</a:t>
            </a:r>
            <a:endParaRPr lang="ar-LY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800" dirty="0" smtClean="0"/>
              <a:t>First degree AV block: delayed conduction</a:t>
            </a:r>
          </a:p>
          <a:p>
            <a:pPr algn="l" rtl="0"/>
            <a:endParaRPr lang="en-US" sz="2800" dirty="0" smtClean="0"/>
          </a:p>
          <a:p>
            <a:pPr algn="l" rtl="0"/>
            <a:r>
              <a:rPr lang="en-US" sz="2800" dirty="0" smtClean="0"/>
              <a:t>Second degree AV block: intermittent conduction</a:t>
            </a:r>
          </a:p>
          <a:p>
            <a:pPr algn="l" rtl="0"/>
            <a:endParaRPr lang="en-US" sz="2800" dirty="0" smtClean="0"/>
          </a:p>
          <a:p>
            <a:pPr algn="l" rtl="0"/>
            <a:r>
              <a:rPr lang="en-US" sz="2800" dirty="0" smtClean="0"/>
              <a:t>Third degree AV block: complete block</a:t>
            </a:r>
            <a:endParaRPr lang="ar-LY" sz="2800" dirty="0"/>
          </a:p>
        </p:txBody>
      </p:sp>
    </p:spTree>
    <p:extLst>
      <p:ext uri="{BB962C8B-B14F-4D97-AF65-F5344CB8AC3E}">
        <p14:creationId xmlns:p14="http://schemas.microsoft.com/office/powerpoint/2010/main" val="241892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degree AV block</a:t>
            </a:r>
            <a:endParaRPr lang="ar-LY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/>
            <a:r>
              <a:rPr lang="en-US" sz="3200" dirty="0" smtClean="0"/>
              <a:t>ECG features</a:t>
            </a:r>
          </a:p>
          <a:p>
            <a:pPr lvl="1" algn="l" rtl="0"/>
            <a:r>
              <a:rPr lang="en-US" sz="2800" dirty="0" smtClean="0"/>
              <a:t>Prolongation of the PR interval to &gt; 0.2 s</a:t>
            </a:r>
          </a:p>
          <a:p>
            <a:pPr lvl="1" algn="l" rtl="0"/>
            <a:endParaRPr lang="en-US" sz="2800" dirty="0" smtClean="0"/>
          </a:p>
          <a:p>
            <a:pPr lvl="1" algn="l" rtl="0"/>
            <a:r>
              <a:rPr lang="en-US" sz="2800" dirty="0" smtClean="0"/>
              <a:t>PR interval remains constant.</a:t>
            </a:r>
            <a:endParaRPr lang="ar-LY" sz="2800" dirty="0" smtClean="0"/>
          </a:p>
          <a:p>
            <a:pPr lvl="1" algn="l" rtl="0"/>
            <a:endParaRPr lang="en-US" sz="2800" dirty="0" smtClean="0"/>
          </a:p>
          <a:p>
            <a:pPr lvl="1" algn="l" rtl="0"/>
            <a:r>
              <a:rPr lang="en-US" sz="2800" dirty="0" smtClean="0"/>
              <a:t>QRS complex follows each P wave</a:t>
            </a:r>
          </a:p>
        </p:txBody>
      </p:sp>
    </p:spTree>
    <p:extLst>
      <p:ext uri="{BB962C8B-B14F-4D97-AF65-F5344CB8AC3E}">
        <p14:creationId xmlns:p14="http://schemas.microsoft.com/office/powerpoint/2010/main" val="1330674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degree AV block</a:t>
            </a:r>
            <a:endParaRPr lang="ar-LY" dirty="0"/>
          </a:p>
        </p:txBody>
      </p:sp>
      <p:pic>
        <p:nvPicPr>
          <p:cNvPr id="1026" name="Picture 2" descr="C:\Dokumente und Einstellungen\saeed\Eigene Dateien\Downloads\ecg\1stDegreeAVB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966963" y="1752600"/>
            <a:ext cx="7750477" cy="4267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1764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Second degree AV block</a:t>
            </a:r>
            <a:endParaRPr lang="ar-LY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800" dirty="0" err="1" smtClean="0"/>
              <a:t>Mobitz</a:t>
            </a:r>
            <a:r>
              <a:rPr lang="en-US" sz="2800" dirty="0" smtClean="0"/>
              <a:t> type I block (</a:t>
            </a:r>
            <a:r>
              <a:rPr lang="en-US" sz="2800" dirty="0" err="1" smtClean="0"/>
              <a:t>Wenckebach</a:t>
            </a:r>
            <a:r>
              <a:rPr lang="en-US" sz="2800" dirty="0" smtClean="0"/>
              <a:t> phenomenon) </a:t>
            </a:r>
          </a:p>
          <a:p>
            <a:pPr lvl="1" algn="l" rtl="0"/>
            <a:r>
              <a:rPr lang="en-US" sz="2400" dirty="0" smtClean="0"/>
              <a:t>usually at the level of the AV node, producing intermittent failure of transmission of the </a:t>
            </a:r>
            <a:r>
              <a:rPr lang="en-US" sz="2400" dirty="0" err="1" smtClean="0"/>
              <a:t>atrial</a:t>
            </a:r>
            <a:r>
              <a:rPr lang="en-US" sz="2400" dirty="0" smtClean="0"/>
              <a:t> impulse to the ventricles.</a:t>
            </a:r>
          </a:p>
        </p:txBody>
      </p:sp>
    </p:spTree>
    <p:extLst>
      <p:ext uri="{BB962C8B-B14F-4D97-AF65-F5344CB8AC3E}">
        <p14:creationId xmlns:p14="http://schemas.microsoft.com/office/powerpoint/2010/main" val="2237669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/>
              <a:t>Step 1: Calculate Rate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endParaRPr lang="en-US" altLang="en-US" dirty="0" smtClean="0"/>
          </a:p>
          <a:p>
            <a:pPr eaLnBrk="1" hangingPunct="1">
              <a:defRPr/>
            </a:pPr>
            <a:endParaRPr lang="en-US" altLang="en-US" dirty="0" smtClean="0"/>
          </a:p>
          <a:p>
            <a:pPr eaLnBrk="1" hangingPunct="1">
              <a:defRPr/>
            </a:pPr>
            <a:endParaRPr lang="en-US" altLang="en-US" dirty="0" smtClean="0"/>
          </a:p>
          <a:p>
            <a:pPr eaLnBrk="1" hangingPunct="1">
              <a:defRPr/>
            </a:pPr>
            <a:r>
              <a:rPr lang="en-US" altLang="en-US" dirty="0" smtClean="0"/>
              <a:t>Option 1</a:t>
            </a:r>
          </a:p>
          <a:p>
            <a:pPr lvl="1" eaLnBrk="1" hangingPunct="1">
              <a:defRPr/>
            </a:pPr>
            <a:r>
              <a:rPr lang="en-US" altLang="en-US" dirty="0" smtClean="0"/>
              <a:t>Count the # of R waves in a 6 second rhythm strip, then multiply by 10.</a:t>
            </a:r>
          </a:p>
          <a:p>
            <a:pPr marL="366713" lvl="1" indent="0" eaLnBrk="1" hangingPunct="1">
              <a:buFont typeface="Wingdings 2" pitchFamily="18" charset="2"/>
              <a:buNone/>
              <a:defRPr/>
            </a:pPr>
            <a:endParaRPr lang="en-US" altLang="en-US" dirty="0" smtClean="0"/>
          </a:p>
          <a:p>
            <a:pPr eaLnBrk="1" hangingPunct="1">
              <a:buFontTx/>
              <a:buNone/>
              <a:defRPr/>
            </a:pPr>
            <a:r>
              <a:rPr lang="en-US" altLang="en-US" dirty="0" smtClean="0"/>
              <a:t>Interpretation?</a:t>
            </a:r>
          </a:p>
          <a:p>
            <a:pPr algn="ctr" eaLnBrk="1" hangingPunct="1">
              <a:buFontTx/>
              <a:buNone/>
              <a:defRPr/>
            </a:pPr>
            <a:endParaRPr lang="en-US" altLang="en-US" dirty="0" smtClean="0"/>
          </a:p>
        </p:txBody>
      </p:sp>
      <p:sp>
        <p:nvSpPr>
          <p:cNvPr id="30724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altLang="en-US" sz="1200" smtClean="0">
                <a:solidFill>
                  <a:schemeClr val="tx2"/>
                </a:solidFill>
              </a:rPr>
              <a:t>For more presentations www.medicalppt.blogspot.com</a:t>
            </a:r>
          </a:p>
        </p:txBody>
      </p:sp>
      <p:sp>
        <p:nvSpPr>
          <p:cNvPr id="30725" name="Line 4"/>
          <p:cNvSpPr>
            <a:spLocks noChangeShapeType="1"/>
          </p:cNvSpPr>
          <p:nvPr/>
        </p:nvSpPr>
        <p:spPr bwMode="auto">
          <a:xfrm flipV="1">
            <a:off x="8458200" y="1676400"/>
            <a:ext cx="0" cy="381000"/>
          </a:xfrm>
          <a:prstGeom prst="line">
            <a:avLst/>
          </a:prstGeom>
          <a:noFill/>
          <a:ln w="57150">
            <a:solidFill>
              <a:srgbClr val="FFFF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26" name="Line 5"/>
          <p:cNvSpPr>
            <a:spLocks noChangeShapeType="1"/>
          </p:cNvSpPr>
          <p:nvPr/>
        </p:nvSpPr>
        <p:spPr bwMode="auto">
          <a:xfrm flipV="1">
            <a:off x="4495800" y="1676400"/>
            <a:ext cx="0" cy="381000"/>
          </a:xfrm>
          <a:prstGeom prst="line">
            <a:avLst/>
          </a:prstGeom>
          <a:noFill/>
          <a:ln w="57150">
            <a:solidFill>
              <a:srgbClr val="FFFF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27" name="Line 6"/>
          <p:cNvSpPr>
            <a:spLocks noChangeShapeType="1"/>
          </p:cNvSpPr>
          <p:nvPr/>
        </p:nvSpPr>
        <p:spPr bwMode="auto">
          <a:xfrm flipV="1">
            <a:off x="685800" y="1676400"/>
            <a:ext cx="0" cy="381000"/>
          </a:xfrm>
          <a:prstGeom prst="line">
            <a:avLst/>
          </a:prstGeom>
          <a:noFill/>
          <a:ln w="57150">
            <a:solidFill>
              <a:srgbClr val="FFFF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1383" name="Text Box 7"/>
          <p:cNvSpPr txBox="1">
            <a:spLocks noChangeArrowheads="1"/>
          </p:cNvSpPr>
          <p:nvPr/>
        </p:nvSpPr>
        <p:spPr bwMode="auto">
          <a:xfrm>
            <a:off x="3581400" y="5715000"/>
            <a:ext cx="3886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 b="1" i="1" dirty="0">
                <a:solidFill>
                  <a:schemeClr val="bg2">
                    <a:lumMod val="50000"/>
                  </a:schemeClr>
                </a:solidFill>
                <a:latin typeface="Arial" charset="0"/>
              </a:rPr>
              <a:t>9 x 10 = 90 bpm</a:t>
            </a:r>
          </a:p>
        </p:txBody>
      </p:sp>
      <p:sp>
        <p:nvSpPr>
          <p:cNvPr id="30729" name="Line 8"/>
          <p:cNvSpPr>
            <a:spLocks noChangeShapeType="1"/>
          </p:cNvSpPr>
          <p:nvPr/>
        </p:nvSpPr>
        <p:spPr bwMode="auto">
          <a:xfrm>
            <a:off x="838200" y="1752600"/>
            <a:ext cx="35052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30" name="Text Box 9"/>
          <p:cNvSpPr txBox="1">
            <a:spLocks noChangeArrowheads="1"/>
          </p:cNvSpPr>
          <p:nvPr/>
        </p:nvSpPr>
        <p:spPr bwMode="auto">
          <a:xfrm>
            <a:off x="2133600" y="1538288"/>
            <a:ext cx="990600" cy="51911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800" b="1">
                <a:solidFill>
                  <a:srgbClr val="FF5050"/>
                </a:solidFill>
              </a:rPr>
              <a:t>3 sec</a:t>
            </a:r>
          </a:p>
        </p:txBody>
      </p:sp>
      <p:sp>
        <p:nvSpPr>
          <p:cNvPr id="30731" name="Line 10"/>
          <p:cNvSpPr>
            <a:spLocks noChangeShapeType="1"/>
          </p:cNvSpPr>
          <p:nvPr/>
        </p:nvSpPr>
        <p:spPr bwMode="auto">
          <a:xfrm>
            <a:off x="4724400" y="1752600"/>
            <a:ext cx="35052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32" name="Text Box 11"/>
          <p:cNvSpPr txBox="1">
            <a:spLocks noChangeArrowheads="1"/>
          </p:cNvSpPr>
          <p:nvPr/>
        </p:nvSpPr>
        <p:spPr bwMode="auto">
          <a:xfrm>
            <a:off x="5943600" y="1524000"/>
            <a:ext cx="990600" cy="5191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800" b="1">
                <a:solidFill>
                  <a:srgbClr val="FF5050"/>
                </a:solidFill>
              </a:rPr>
              <a:t>3 sec</a:t>
            </a:r>
          </a:p>
        </p:txBody>
      </p:sp>
      <p:pic>
        <p:nvPicPr>
          <p:cNvPr id="30733" name="Picture 12" descr="nsr-m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981200"/>
            <a:ext cx="7772400" cy="91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1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1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13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01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79" grpId="0" build="p" autoUpdateAnimBg="0"/>
      <p:bldP spid="101383" grpId="0" autoUpdateAnimBg="0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Second degree AV block</a:t>
            </a:r>
            <a:endParaRPr lang="ar-LY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LY"/>
          </a:p>
        </p:txBody>
      </p:sp>
      <p:pic>
        <p:nvPicPr>
          <p:cNvPr id="14338" name="Picture 2" descr="http://www.ovc.uoguelph.ca/ClinStudies/courses/Public/Cardiology/Images/Mobitz%20type%201%20(Wenckebach)%20-%202nd%20degree%20heart%20bloc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2492896"/>
            <a:ext cx="5829300" cy="16192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64355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Second degree AV block</a:t>
            </a:r>
            <a:endParaRPr lang="ar-LY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376672"/>
          </a:xfrm>
        </p:spPr>
        <p:txBody>
          <a:bodyPr>
            <a:noAutofit/>
          </a:bodyPr>
          <a:lstStyle/>
          <a:p>
            <a:pPr algn="l" rtl="0"/>
            <a:r>
              <a:rPr lang="en-US" sz="3200" dirty="0" err="1" smtClean="0"/>
              <a:t>Mobitz</a:t>
            </a:r>
            <a:r>
              <a:rPr lang="en-US" sz="3200" dirty="0" smtClean="0"/>
              <a:t> type II block</a:t>
            </a:r>
          </a:p>
          <a:p>
            <a:pPr lvl="1" algn="l" rtl="0"/>
            <a:r>
              <a:rPr lang="en-US" sz="2800" dirty="0" smtClean="0"/>
              <a:t>less common but is more likely to produce symptoms</a:t>
            </a:r>
          </a:p>
        </p:txBody>
      </p:sp>
    </p:spTree>
    <p:extLst>
      <p:ext uri="{BB962C8B-B14F-4D97-AF65-F5344CB8AC3E}">
        <p14:creationId xmlns:p14="http://schemas.microsoft.com/office/powerpoint/2010/main" val="2798257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Second degree AV block</a:t>
            </a:r>
            <a:endParaRPr lang="ar-LY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LY"/>
          </a:p>
        </p:txBody>
      </p:sp>
      <p:pic>
        <p:nvPicPr>
          <p:cNvPr id="12290" name="Picture 2" descr="http://www.emedu.org/ecg/images/avblk_2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" y="1500174"/>
            <a:ext cx="9172575" cy="53578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08874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Third degree AV block</a:t>
            </a:r>
            <a:endParaRPr lang="ar-LY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84710" y="2129119"/>
            <a:ext cx="8354490" cy="4195481"/>
          </a:xfrm>
        </p:spPr>
        <p:txBody>
          <a:bodyPr>
            <a:normAutofit/>
          </a:bodyPr>
          <a:lstStyle/>
          <a:p>
            <a:pPr algn="l" rtl="0"/>
            <a:r>
              <a:rPr lang="en-US" sz="2800" dirty="0" smtClean="0"/>
              <a:t>complete failure of conduction between the atria and ventricles, with complete  independence of </a:t>
            </a:r>
            <a:r>
              <a:rPr lang="en-US" sz="2800" dirty="0" err="1" smtClean="0"/>
              <a:t>atrial</a:t>
            </a:r>
            <a:r>
              <a:rPr lang="en-US" sz="2800" dirty="0" smtClean="0"/>
              <a:t> and ventricular contractions.</a:t>
            </a:r>
          </a:p>
          <a:p>
            <a:pPr algn="l" rtl="0"/>
            <a:r>
              <a:rPr lang="en-US" sz="2800" dirty="0" smtClean="0"/>
              <a:t>The P waves has no relation to the QRS complexes and usually proceed at a faster rate.</a:t>
            </a:r>
            <a:endParaRPr lang="ar-LY" sz="2800" dirty="0"/>
          </a:p>
        </p:txBody>
      </p:sp>
    </p:spTree>
    <p:extLst>
      <p:ext uri="{BB962C8B-B14F-4D97-AF65-F5344CB8AC3E}">
        <p14:creationId xmlns:p14="http://schemas.microsoft.com/office/powerpoint/2010/main" val="849278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arm3.staticflickr.com/2454/3991774417_7a0c2a9601_z.jpg?zz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2" y="1770425"/>
            <a:ext cx="9129370" cy="42508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27010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4" descr="questions-and-answer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9368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/>
              <a:t>Step 1: Calculate Rate</a:t>
            </a:r>
          </a:p>
        </p:txBody>
      </p:sp>
      <p:sp>
        <p:nvSpPr>
          <p:cNvPr id="102404" name="Rectangle 4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  <a:p>
            <a:pPr eaLnBrk="1" hangingPunct="1"/>
            <a:endParaRPr lang="en-US" altLang="en-US" sz="1200" smtClean="0"/>
          </a:p>
          <a:p>
            <a:pPr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  <a:p>
            <a:pPr eaLnBrk="1" hangingPunct="1"/>
            <a:r>
              <a:rPr lang="en-US" altLang="en-US" smtClean="0"/>
              <a:t>Option 2 (cont) </a:t>
            </a:r>
          </a:p>
          <a:p>
            <a:pPr lvl="1" eaLnBrk="1" hangingPunct="1"/>
            <a:r>
              <a:rPr lang="en-US" altLang="en-US" smtClean="0"/>
              <a:t>Memorize the sequence:</a:t>
            </a:r>
          </a:p>
          <a:p>
            <a:pPr lvl="1" algn="ctr" eaLnBrk="1" hangingPunct="1">
              <a:buFontTx/>
              <a:buNone/>
            </a:pPr>
            <a:r>
              <a:rPr lang="en-US" altLang="en-US" smtClean="0"/>
              <a:t>300 - 150 - 100 - 75 - 60 - 50</a:t>
            </a:r>
          </a:p>
          <a:p>
            <a:pPr lvl="1" eaLnBrk="1" hangingPunct="1">
              <a:buFontTx/>
              <a:buNone/>
            </a:pPr>
            <a:endParaRPr lang="en-US" altLang="en-US" smtClean="0"/>
          </a:p>
          <a:p>
            <a:pPr eaLnBrk="1" hangingPunct="1">
              <a:buFontTx/>
              <a:buNone/>
            </a:pPr>
            <a:r>
              <a:rPr lang="en-US" altLang="en-US" smtClean="0"/>
              <a:t>Interpretation?</a:t>
            </a:r>
          </a:p>
          <a:p>
            <a:pPr lvl="1" eaLnBrk="1" hangingPunct="1"/>
            <a:endParaRPr lang="en-US" altLang="en-US" sz="1200" smtClean="0"/>
          </a:p>
          <a:p>
            <a:pPr algn="ctr" eaLnBrk="1" hangingPunct="1">
              <a:buFontTx/>
              <a:buNone/>
            </a:pPr>
            <a:endParaRPr lang="en-US" altLang="en-US" smtClean="0"/>
          </a:p>
        </p:txBody>
      </p:sp>
      <p:sp>
        <p:nvSpPr>
          <p:cNvPr id="32772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altLang="en-US" sz="1200" smtClean="0">
                <a:solidFill>
                  <a:schemeClr val="tx2"/>
                </a:solidFill>
              </a:rPr>
              <a:t>For more presentations www.medicalppt.blogspot.com</a:t>
            </a:r>
          </a:p>
        </p:txBody>
      </p:sp>
      <p:pic>
        <p:nvPicPr>
          <p:cNvPr id="32773" name="Picture 2" descr="nsr-m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362200"/>
            <a:ext cx="7772400" cy="91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4" name="Line 5"/>
          <p:cNvSpPr>
            <a:spLocks noChangeShapeType="1"/>
          </p:cNvSpPr>
          <p:nvPr/>
        </p:nvSpPr>
        <p:spPr bwMode="auto">
          <a:xfrm>
            <a:off x="2514600" y="2057400"/>
            <a:ext cx="0" cy="304800"/>
          </a:xfrm>
          <a:prstGeom prst="line">
            <a:avLst/>
          </a:prstGeom>
          <a:noFill/>
          <a:ln w="57150">
            <a:solidFill>
              <a:srgbClr val="FF5050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775" name="Text Box 6"/>
          <p:cNvSpPr txBox="1">
            <a:spLocks noChangeArrowheads="1"/>
          </p:cNvSpPr>
          <p:nvPr/>
        </p:nvSpPr>
        <p:spPr bwMode="auto">
          <a:xfrm>
            <a:off x="2590800" y="1524000"/>
            <a:ext cx="30480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600" b="1">
                <a:latin typeface="Arial" charset="0"/>
              </a:rPr>
              <a:t>300</a:t>
            </a:r>
          </a:p>
        </p:txBody>
      </p:sp>
      <p:sp>
        <p:nvSpPr>
          <p:cNvPr id="32776" name="Text Box 7"/>
          <p:cNvSpPr txBox="1">
            <a:spLocks noChangeArrowheads="1"/>
          </p:cNvSpPr>
          <p:nvPr/>
        </p:nvSpPr>
        <p:spPr bwMode="auto">
          <a:xfrm>
            <a:off x="2895600" y="1524000"/>
            <a:ext cx="30480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600" b="1">
                <a:latin typeface="Arial" charset="0"/>
              </a:rPr>
              <a:t>150</a:t>
            </a:r>
          </a:p>
        </p:txBody>
      </p:sp>
      <p:sp>
        <p:nvSpPr>
          <p:cNvPr id="32777" name="Text Box 8"/>
          <p:cNvSpPr txBox="1">
            <a:spLocks noChangeArrowheads="1"/>
          </p:cNvSpPr>
          <p:nvPr/>
        </p:nvSpPr>
        <p:spPr bwMode="auto">
          <a:xfrm>
            <a:off x="3124200" y="1524000"/>
            <a:ext cx="30480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600" b="1">
                <a:latin typeface="Arial" charset="0"/>
              </a:rPr>
              <a:t>100</a:t>
            </a:r>
          </a:p>
        </p:txBody>
      </p:sp>
      <p:sp>
        <p:nvSpPr>
          <p:cNvPr id="32778" name="Text Box 9"/>
          <p:cNvSpPr txBox="1">
            <a:spLocks noChangeArrowheads="1"/>
          </p:cNvSpPr>
          <p:nvPr/>
        </p:nvSpPr>
        <p:spPr bwMode="auto">
          <a:xfrm>
            <a:off x="3352800" y="1524000"/>
            <a:ext cx="30480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600" b="1">
                <a:latin typeface="Arial" charset="0"/>
              </a:rPr>
              <a:t> 75</a:t>
            </a:r>
          </a:p>
        </p:txBody>
      </p:sp>
      <p:sp>
        <p:nvSpPr>
          <p:cNvPr id="32779" name="Text Box 10"/>
          <p:cNvSpPr txBox="1">
            <a:spLocks noChangeArrowheads="1"/>
          </p:cNvSpPr>
          <p:nvPr/>
        </p:nvSpPr>
        <p:spPr bwMode="auto">
          <a:xfrm>
            <a:off x="3657600" y="1524000"/>
            <a:ext cx="30480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600" b="1">
                <a:latin typeface="Arial" charset="0"/>
              </a:rPr>
              <a:t> 60</a:t>
            </a:r>
          </a:p>
        </p:txBody>
      </p:sp>
      <p:sp>
        <p:nvSpPr>
          <p:cNvPr id="32780" name="Text Box 11"/>
          <p:cNvSpPr txBox="1">
            <a:spLocks noChangeArrowheads="1"/>
          </p:cNvSpPr>
          <p:nvPr/>
        </p:nvSpPr>
        <p:spPr bwMode="auto">
          <a:xfrm>
            <a:off x="3886200" y="1524000"/>
            <a:ext cx="30480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600" b="1">
                <a:latin typeface="Arial" charset="0"/>
              </a:rPr>
              <a:t> 50</a:t>
            </a:r>
          </a:p>
        </p:txBody>
      </p:sp>
      <p:sp>
        <p:nvSpPr>
          <p:cNvPr id="32781" name="Line 12"/>
          <p:cNvSpPr>
            <a:spLocks noChangeShapeType="1"/>
          </p:cNvSpPr>
          <p:nvPr/>
        </p:nvSpPr>
        <p:spPr bwMode="auto">
          <a:xfrm>
            <a:off x="3048000" y="2286000"/>
            <a:ext cx="0" cy="22860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782" name="Line 13"/>
          <p:cNvSpPr>
            <a:spLocks noChangeShapeType="1"/>
          </p:cNvSpPr>
          <p:nvPr/>
        </p:nvSpPr>
        <p:spPr bwMode="auto">
          <a:xfrm>
            <a:off x="2743200" y="2286000"/>
            <a:ext cx="0" cy="22860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783" name="Line 14"/>
          <p:cNvSpPr>
            <a:spLocks noChangeShapeType="1"/>
          </p:cNvSpPr>
          <p:nvPr/>
        </p:nvSpPr>
        <p:spPr bwMode="auto">
          <a:xfrm>
            <a:off x="3276600" y="2286000"/>
            <a:ext cx="0" cy="22860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784" name="Line 15"/>
          <p:cNvSpPr>
            <a:spLocks noChangeShapeType="1"/>
          </p:cNvSpPr>
          <p:nvPr/>
        </p:nvSpPr>
        <p:spPr bwMode="auto">
          <a:xfrm>
            <a:off x="3505200" y="2286000"/>
            <a:ext cx="0" cy="22860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785" name="Line 16"/>
          <p:cNvSpPr>
            <a:spLocks noChangeShapeType="1"/>
          </p:cNvSpPr>
          <p:nvPr/>
        </p:nvSpPr>
        <p:spPr bwMode="auto">
          <a:xfrm>
            <a:off x="3810000" y="2286000"/>
            <a:ext cx="0" cy="22860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786" name="Line 17"/>
          <p:cNvSpPr>
            <a:spLocks noChangeShapeType="1"/>
          </p:cNvSpPr>
          <p:nvPr/>
        </p:nvSpPr>
        <p:spPr bwMode="auto">
          <a:xfrm>
            <a:off x="4038600" y="2286000"/>
            <a:ext cx="0" cy="22860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418" name="Text Box 18"/>
          <p:cNvSpPr txBox="1">
            <a:spLocks noChangeArrowheads="1"/>
          </p:cNvSpPr>
          <p:nvPr/>
        </p:nvSpPr>
        <p:spPr bwMode="auto">
          <a:xfrm>
            <a:off x="3124200" y="5562600"/>
            <a:ext cx="5486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lvl="1"/>
            <a:r>
              <a:rPr lang="en-US" altLang="en-US" sz="3200" i="1" dirty="0">
                <a:solidFill>
                  <a:schemeClr val="bg2">
                    <a:lumMod val="50000"/>
                  </a:schemeClr>
                </a:solidFill>
                <a:latin typeface="Arial" charset="0"/>
              </a:rPr>
              <a:t>Approx. 1 box less than 100 = 95 bpm </a:t>
            </a:r>
          </a:p>
        </p:txBody>
      </p:sp>
      <p:sp>
        <p:nvSpPr>
          <p:cNvPr id="102419" name="Line 19"/>
          <p:cNvSpPr>
            <a:spLocks noChangeShapeType="1"/>
          </p:cNvSpPr>
          <p:nvPr/>
        </p:nvSpPr>
        <p:spPr bwMode="auto">
          <a:xfrm flipV="1">
            <a:off x="2514600" y="3124200"/>
            <a:ext cx="0" cy="381000"/>
          </a:xfrm>
          <a:prstGeom prst="line">
            <a:avLst/>
          </a:prstGeom>
          <a:noFill/>
          <a:ln w="57150">
            <a:solidFill>
              <a:srgbClr val="FF5050"/>
            </a:solidFill>
            <a:round/>
            <a:headEnd type="none" w="sm" len="sm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420" name="Line 20"/>
          <p:cNvSpPr>
            <a:spLocks noChangeShapeType="1"/>
          </p:cNvSpPr>
          <p:nvPr/>
        </p:nvSpPr>
        <p:spPr bwMode="auto">
          <a:xfrm flipV="1">
            <a:off x="3352800" y="3124200"/>
            <a:ext cx="0" cy="381000"/>
          </a:xfrm>
          <a:prstGeom prst="line">
            <a:avLst/>
          </a:prstGeom>
          <a:noFill/>
          <a:ln w="57150">
            <a:solidFill>
              <a:srgbClr val="FF5050"/>
            </a:solidFill>
            <a:round/>
            <a:headEnd type="none" w="sm" len="sm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4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240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240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240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02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04" grpId="0" build="p" autoUpdateAnimBg="0"/>
      <p:bldP spid="102418" grpId="0" autoUpdateAnimBg="0"/>
      <p:bldP spid="102419" grpId="0" animBg="1"/>
      <p:bldP spid="102420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2380</TotalTime>
  <Words>2291</Words>
  <Application>Microsoft Office PowerPoint</Application>
  <PresentationFormat>On-screen Show (4:3)</PresentationFormat>
  <Paragraphs>666</Paragraphs>
  <Slides>85</Slides>
  <Notes>43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85</vt:i4>
      </vt:variant>
    </vt:vector>
  </HeadingPairs>
  <TitlesOfParts>
    <vt:vector size="95" baseType="lpstr">
      <vt:lpstr>Arial</vt:lpstr>
      <vt:lpstr>Century Gothic</vt:lpstr>
      <vt:lpstr>Comic Sans MS</vt:lpstr>
      <vt:lpstr>Monotype Sorts</vt:lpstr>
      <vt:lpstr>Times</vt:lpstr>
      <vt:lpstr>Times New Roman</vt:lpstr>
      <vt:lpstr>Wingdings</vt:lpstr>
      <vt:lpstr>Wingdings 2</vt:lpstr>
      <vt:lpstr>Wingdings 3</vt:lpstr>
      <vt:lpstr>Ion</vt:lpstr>
      <vt:lpstr> ARRYTHEMIA</vt:lpstr>
      <vt:lpstr>PowerPoint Presentation</vt:lpstr>
      <vt:lpstr>Anatomy of Heart and ECG signal</vt:lpstr>
      <vt:lpstr>PowerPoint Presentation</vt:lpstr>
      <vt:lpstr>The ECG Complex with Interval and Segment Measurements</vt:lpstr>
      <vt:lpstr>Remember This    3, 3, 3 and 5</vt:lpstr>
      <vt:lpstr>Rhythm Analysis</vt:lpstr>
      <vt:lpstr>Step 1: Calculate Rate</vt:lpstr>
      <vt:lpstr>Step 1: Calculate Rate</vt:lpstr>
      <vt:lpstr>Rate:</vt:lpstr>
      <vt:lpstr>Step 2: Determine regularity</vt:lpstr>
      <vt:lpstr>Step 3: Assess the P waves</vt:lpstr>
      <vt:lpstr>Step 4: Determine PR interval</vt:lpstr>
      <vt:lpstr>Step 5: QRS duration</vt:lpstr>
      <vt:lpstr>Rhythm Summary</vt:lpstr>
      <vt:lpstr>Normal Sinus Rhythm (NSR)</vt:lpstr>
      <vt:lpstr>NSR Parameters</vt:lpstr>
      <vt:lpstr>PowerPoint Presentation</vt:lpstr>
      <vt:lpstr>Sinus Bradycardia</vt:lpstr>
      <vt:lpstr>PowerPoint Presentation</vt:lpstr>
      <vt:lpstr>Sinus Tachycardia</vt:lpstr>
      <vt:lpstr>PowerPoint Presentation</vt:lpstr>
      <vt:lpstr>PowerPoint Presentation</vt:lpstr>
      <vt:lpstr>PVCs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AV Nodal Blocks </vt:lpstr>
      <vt:lpstr>PowerPoint Presentation</vt:lpstr>
      <vt:lpstr>PowerPoint Presentation</vt:lpstr>
      <vt:lpstr>PowerPoint Presentation</vt:lpstr>
      <vt:lpstr>PowerPoint Presentation</vt:lpstr>
      <vt:lpstr>Left Bundle Branch Block (LBBB)</vt:lpstr>
      <vt:lpstr>Left Bundle Branch Block (LBBB)</vt:lpstr>
      <vt:lpstr>Right Bundle Branch Block (RBBB)</vt:lpstr>
      <vt:lpstr>Right Bundle Branch Block (RBBB)</vt:lpstr>
      <vt:lpstr>case</vt:lpstr>
      <vt:lpstr>ECG</vt:lpstr>
      <vt:lpstr>arrhythmia</vt:lpstr>
      <vt:lpstr>Clinical presentation &amp; symptomatology </vt:lpstr>
      <vt:lpstr>Eitiology</vt:lpstr>
      <vt:lpstr>COMPLICATIONS</vt:lpstr>
      <vt:lpstr>Diagnosis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Bradycardia and Conduction Blocks</vt:lpstr>
      <vt:lpstr>PowerPoint Presentation</vt:lpstr>
      <vt:lpstr>Sinus Bradycardia</vt:lpstr>
      <vt:lpstr>Sinus Bradycardia</vt:lpstr>
      <vt:lpstr>Sinus Bradycardia</vt:lpstr>
      <vt:lpstr>Sick Sinus Syndrome</vt:lpstr>
      <vt:lpstr>Sick Sinus Syndrome</vt:lpstr>
      <vt:lpstr>Sick Sinus Syndrome</vt:lpstr>
      <vt:lpstr>Atrioventricular conduction block</vt:lpstr>
      <vt:lpstr>First degree AV block</vt:lpstr>
      <vt:lpstr>First degree AV block</vt:lpstr>
      <vt:lpstr>Second degree AV block</vt:lpstr>
      <vt:lpstr>Second degree AV block</vt:lpstr>
      <vt:lpstr>Second degree AV block</vt:lpstr>
      <vt:lpstr>Second degree AV block</vt:lpstr>
      <vt:lpstr>Third degree AV block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Anne Catherine Kim</dc:creator>
  <cp:lastModifiedBy>SARA</cp:lastModifiedBy>
  <cp:revision>248</cp:revision>
  <dcterms:created xsi:type="dcterms:W3CDTF">2001-03-01T01:04:48Z</dcterms:created>
  <dcterms:modified xsi:type="dcterms:W3CDTF">2020-06-22T07:55:42Z</dcterms:modified>
</cp:coreProperties>
</file>