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90" r:id="rId4"/>
    <p:sldId id="281" r:id="rId5"/>
    <p:sldId id="282" r:id="rId6"/>
    <p:sldId id="283" r:id="rId7"/>
    <p:sldId id="286" r:id="rId8"/>
    <p:sldId id="287" r:id="rId9"/>
    <p:sldId id="260" r:id="rId10"/>
    <p:sldId id="289" r:id="rId11"/>
    <p:sldId id="264" r:id="rId12"/>
    <p:sldId id="284" r:id="rId13"/>
    <p:sldId id="265" r:id="rId14"/>
    <p:sldId id="285" r:id="rId15"/>
    <p:sldId id="268" r:id="rId16"/>
    <p:sldId id="267" r:id="rId17"/>
    <p:sldId id="288" r:id="rId18"/>
    <p:sldId id="269" r:id="rId19"/>
    <p:sldId id="27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5846998-AA90-43DB-9EDD-C8011385064A}" type="datetimeFigureOut">
              <a:rPr lang="ar-SA" smtClean="0"/>
              <a:pPr/>
              <a:t>02/11/1441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0ABD212-2665-4CA4-88C7-2F8F30CDA7C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47284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BD212-2665-4CA4-88C7-2F8F30CDA7CF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900479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BD212-2665-4CA4-88C7-2F8F30CDA7CF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365966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BD212-2665-4CA4-88C7-2F8F30CDA7CF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41610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314EA7-C3EF-4483-996D-61BB0FB8521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5973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BD212-2665-4CA4-88C7-2F8F30CDA7CF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664525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C8FB29-8C32-48DE-B7F3-E005E3BBA4C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4834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BD212-2665-4CA4-88C7-2F8F30CDA7CF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93108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BD212-2665-4CA4-88C7-2F8F30CDA7CF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408749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BD212-2665-4CA4-88C7-2F8F30CDA7CF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865745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BD212-2665-4CA4-88C7-2F8F30CDA7CF}" type="slidenum">
              <a:rPr lang="ar-SA" smtClean="0"/>
              <a:pPr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891391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BD212-2665-4CA4-88C7-2F8F30CDA7CF}" type="slidenum">
              <a:rPr lang="ar-SA" smtClean="0"/>
              <a:pPr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97668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BD212-2665-4CA4-88C7-2F8F30CDA7CF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315378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BD212-2665-4CA4-88C7-2F8F30CDA7CF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81242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BDF8F4-A9E5-41B4-9D47-3C35DC6E9A5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5990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41B4A8F-3383-4E72-9477-FD3F1774154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7408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B70A1D6-340C-4FF9-9EA7-1BA96D22F3A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7961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BD212-2665-4CA4-88C7-2F8F30CDA7CF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623501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BD212-2665-4CA4-88C7-2F8F30CDA7CF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350781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BD212-2665-4CA4-88C7-2F8F30CDA7CF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13871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Majed\Desktop\UpToDate%2021.6\contents\mobipreview.htm%3f29\57\mobipreview.htm%3f14\32\14852%3fsource=see_link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hyperlink" Target="file:///C:\Users\Majed\Desktop\UpToDate%2021.6\contents\mobipreview.htm%3f29\57\mobipreview.htm%3f13\0\13316%3fsource=see_link" TargetMode="External"/><Relationship Id="rId4" Type="http://schemas.openxmlformats.org/officeDocument/2006/relationships/hyperlink" Target="file:///C:\Users\Majed\Desktop\UpToDate%2021.6\contents\mobipreview.htm%3f29\57\mobipreview.htm%3f6\4\6213%3fsource=see_link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1981201"/>
          </a:xfrm>
        </p:spPr>
        <p:txBody>
          <a:bodyPr/>
          <a:lstStyle/>
          <a:p>
            <a:r>
              <a:rPr lang="en-US" dirty="0" smtClean="0"/>
              <a:t>Constipation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43200"/>
            <a:ext cx="6400800" cy="2895600"/>
          </a:xfrm>
        </p:spPr>
        <p:txBody>
          <a:bodyPr/>
          <a:lstStyle/>
          <a:p>
            <a:pPr algn="l"/>
            <a:r>
              <a:rPr lang="en-US" dirty="0" err="1" smtClean="0"/>
              <a:t>Dr.nadia</a:t>
            </a:r>
            <a:r>
              <a:rPr lang="en-US" dirty="0" smtClean="0"/>
              <a:t> </a:t>
            </a:r>
            <a:r>
              <a:rPr lang="en-US" dirty="0" err="1" smtClean="0"/>
              <a:t>farhat</a:t>
            </a:r>
            <a:r>
              <a:rPr lang="en-US" dirty="0" smtClean="0"/>
              <a:t> </a:t>
            </a:r>
            <a:r>
              <a:rPr lang="en-US" dirty="0" err="1" smtClean="0"/>
              <a:t>ezzawi</a:t>
            </a:r>
            <a:endParaRPr lang="en-US" dirty="0" smtClean="0"/>
          </a:p>
          <a:p>
            <a:pPr algn="l"/>
            <a:r>
              <a:rPr lang="en-US" dirty="0" smtClean="0"/>
              <a:t>Gastroenterology</a:t>
            </a:r>
          </a:p>
          <a:p>
            <a:pPr algn="l"/>
            <a:r>
              <a:rPr lang="en-US" dirty="0" smtClean="0"/>
              <a:t>BMC</a:t>
            </a:r>
            <a:endParaRPr lang="ar-SA" dirty="0"/>
          </a:p>
        </p:txBody>
      </p:sp>
      <p:pic>
        <p:nvPicPr>
          <p:cNvPr id="1027" name="Picture 3" descr="C:\Users\Majed\Desktop\i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362200"/>
            <a:ext cx="32385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b="1" dirty="0" smtClean="0"/>
              <a:t>endoscopic evaluation </a:t>
            </a:r>
            <a:r>
              <a:rPr lang="en-US" dirty="0" smtClean="0"/>
              <a:t>: </a:t>
            </a:r>
          </a:p>
          <a:p>
            <a:pPr>
              <a:buNone/>
            </a:pPr>
            <a:r>
              <a:rPr lang="en-US" dirty="0" smtClean="0"/>
              <a:t>                     </a:t>
            </a:r>
            <a:r>
              <a:rPr lang="en-US" dirty="0" err="1" smtClean="0"/>
              <a:t>Sigmoidoscopy</a:t>
            </a:r>
            <a:r>
              <a:rPr lang="en-US" dirty="0" smtClean="0"/>
              <a:t>, Colonoscopy</a:t>
            </a:r>
          </a:p>
          <a:p>
            <a:r>
              <a:rPr lang="en-US" dirty="0" smtClean="0"/>
              <a:t> </a:t>
            </a:r>
            <a:r>
              <a:rPr lang="en-US" b="1" dirty="0" smtClean="0"/>
              <a:t>Radiology studies </a:t>
            </a:r>
            <a:r>
              <a:rPr lang="en-US" dirty="0" smtClean="0"/>
              <a:t>.</a:t>
            </a:r>
          </a:p>
          <a:p>
            <a:r>
              <a:rPr lang="en-US" dirty="0" smtClean="0"/>
              <a:t>    </a:t>
            </a:r>
            <a:r>
              <a:rPr lang="en-US" i="1" dirty="0" smtClean="0"/>
              <a:t>Barium enema</a:t>
            </a:r>
            <a:r>
              <a:rPr lang="en-US" dirty="0" smtClean="0"/>
              <a:t>: measuring movement of </a:t>
            </a:r>
            <a:r>
              <a:rPr lang="en-US" dirty="0" err="1" smtClean="0"/>
              <a:t>radiopaque</a:t>
            </a:r>
            <a:r>
              <a:rPr lang="en-US" dirty="0" smtClean="0"/>
              <a:t> markers through the gut that  are swallowed and their passage through the colon is monitored by abdominal radiographs.</a:t>
            </a:r>
          </a:p>
          <a:p>
            <a:r>
              <a:rPr lang="en-US" dirty="0" smtClean="0"/>
              <a:t>Patient should be off laxative 3 days before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Motility studies  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err="1" smtClean="0">
                <a:solidFill>
                  <a:srgbClr val="C00000"/>
                </a:solidFill>
              </a:rPr>
              <a:t>Anorectal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manometry</a:t>
            </a:r>
            <a:r>
              <a:rPr lang="en-US" b="1" dirty="0" smtClean="0"/>
              <a:t>:</a:t>
            </a:r>
          </a:p>
          <a:p>
            <a:r>
              <a:rPr lang="en-US" dirty="0" smtClean="0"/>
              <a:t>Assess anal sphincter function at rest and during </a:t>
            </a:r>
            <a:r>
              <a:rPr lang="en-US" dirty="0" err="1" smtClean="0"/>
              <a:t>defecatory</a:t>
            </a:r>
            <a:r>
              <a:rPr lang="en-US" dirty="0" smtClean="0"/>
              <a:t> maneuvers. </a:t>
            </a:r>
            <a:r>
              <a:rPr lang="en-US" dirty="0" err="1" smtClean="0"/>
              <a:t>Intrarectal</a:t>
            </a:r>
            <a:r>
              <a:rPr lang="en-US" dirty="0" smtClean="0"/>
              <a:t> pressure increases &gt;40 </a:t>
            </a:r>
            <a:r>
              <a:rPr lang="en-US" dirty="0" err="1" smtClean="0"/>
              <a:t>mmhg</a:t>
            </a:r>
            <a:r>
              <a:rPr lang="en-US" dirty="0" smtClean="0"/>
              <a:t>.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Colonic </a:t>
            </a:r>
            <a:r>
              <a:rPr lang="en-US" b="1" dirty="0" err="1" smtClean="0">
                <a:solidFill>
                  <a:srgbClr val="C00000"/>
                </a:solidFill>
              </a:rPr>
              <a:t>manometry</a:t>
            </a:r>
            <a:r>
              <a:rPr lang="en-US" b="1" dirty="0" smtClean="0"/>
              <a:t>:</a:t>
            </a:r>
          </a:p>
          <a:p>
            <a:r>
              <a:rPr lang="en-US" dirty="0" smtClean="0"/>
              <a:t>assess resting colonic motility &amp; pressure changes after stimulation  by meal or </a:t>
            </a:r>
            <a:r>
              <a:rPr lang="en-US" dirty="0" err="1" smtClean="0"/>
              <a:t>drugs.multisensor</a:t>
            </a:r>
            <a:r>
              <a:rPr lang="en-US" dirty="0" smtClean="0"/>
              <a:t> solid state probe record over 8 hrs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Balloon expulsion</a:t>
            </a:r>
            <a:r>
              <a:rPr lang="en-US" b="1" dirty="0" smtClean="0"/>
              <a:t> </a:t>
            </a:r>
          </a:p>
          <a:p>
            <a:r>
              <a:rPr lang="en-US" dirty="0" smtClean="0"/>
              <a:t>physiologic assessment of defecation that assesses a subject's ability to expel simulated stool </a:t>
            </a:r>
          </a:p>
          <a:p>
            <a:r>
              <a:rPr lang="en-US" dirty="0" smtClean="0"/>
              <a:t> If the balloon is expelled in less than one minute, it is unlikely that dysfunction exists.</a:t>
            </a:r>
          </a:p>
          <a:p>
            <a:r>
              <a:rPr lang="en-US" dirty="0" smtClean="0"/>
              <a:t>Expulsion time of &gt; 2 min is considered abnormal.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Treatment of constipation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428750"/>
            <a:ext cx="8229600" cy="51689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detect of underlying disease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600" dirty="0" smtClean="0"/>
              <a:t>    </a:t>
            </a:r>
            <a:r>
              <a:rPr lang="en-US" sz="2400" dirty="0" smtClean="0"/>
              <a:t>(Malignancies, Hypothyroidism,…)</a:t>
            </a:r>
            <a:r>
              <a:rPr lang="en-US" sz="4800" dirty="0" smtClean="0"/>
              <a:t> </a:t>
            </a:r>
          </a:p>
          <a:p>
            <a:pPr eaLnBrk="1" hangingPunct="1">
              <a:defRPr/>
            </a:pPr>
            <a:r>
              <a:rPr lang="en-US" sz="3600" dirty="0" smtClean="0"/>
              <a:t>Alteration of lifestyle (</a:t>
            </a:r>
            <a:r>
              <a:rPr lang="en-US" sz="2400" dirty="0" smtClean="0"/>
              <a:t>Diet, Exercise, Liquids)</a:t>
            </a:r>
            <a:endParaRPr lang="en-US" sz="3600" dirty="0" smtClean="0"/>
          </a:p>
          <a:p>
            <a:pPr eaLnBrk="1" hangingPunct="1">
              <a:defRPr/>
            </a:pPr>
            <a:r>
              <a:rPr lang="en-US" sz="3600" dirty="0" smtClean="0"/>
              <a:t>Laxatives</a:t>
            </a:r>
          </a:p>
          <a:p>
            <a:pPr eaLnBrk="1" hangingPunct="1">
              <a:defRPr/>
            </a:pPr>
            <a:endParaRPr lang="en-US" sz="3600" dirty="0" smtClean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r>
              <a:rPr lang="en-US" dirty="0" smtClean="0"/>
              <a:t>The approach to a patient with chronic constipation will depend on whether studies indicate normal or slowed colonic transit 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Management of normal and slow transit chronic constipation includes</a:t>
            </a:r>
          </a:p>
          <a:p>
            <a:r>
              <a:rPr lang="en-US" dirty="0" smtClean="0"/>
              <a:t> patient education,</a:t>
            </a:r>
          </a:p>
          <a:p>
            <a:r>
              <a:rPr lang="en-US" dirty="0" smtClean="0"/>
              <a:t> behavior modification, </a:t>
            </a:r>
          </a:p>
          <a:p>
            <a:r>
              <a:rPr lang="en-US" dirty="0" smtClean="0"/>
              <a:t>dietary changes, and </a:t>
            </a:r>
          </a:p>
          <a:p>
            <a:r>
              <a:rPr lang="en-US" dirty="0" smtClean="0"/>
              <a:t>laxative therapy.</a:t>
            </a:r>
          </a:p>
          <a:p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laxatives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43925" cy="4525963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US" b="1" i="1" dirty="0" smtClean="0">
                <a:solidFill>
                  <a:srgbClr val="C00000"/>
                </a:solidFill>
              </a:rPr>
              <a:t>Those causing water evacuation in 1-6 hr</a:t>
            </a:r>
          </a:p>
          <a:p>
            <a:pPr>
              <a:buNone/>
              <a:defRPr/>
            </a:pPr>
            <a:r>
              <a:rPr lang="en-US" dirty="0" smtClean="0"/>
              <a:t>   Caster oil, Saline cathartics, PEG Polyethylene glycol lavage solutions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b="1" i="1" dirty="0" smtClean="0">
                <a:solidFill>
                  <a:srgbClr val="C00000"/>
                </a:solidFill>
              </a:rPr>
              <a:t>Those causing soft or semi fluid stool in  6-8 hr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    C-lax, Bisacodyl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b="1" i="1" dirty="0" smtClean="0">
                <a:solidFill>
                  <a:srgbClr val="C00000"/>
                </a:solidFill>
              </a:rPr>
              <a:t>Those causing softening of stool in 1-3 days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Psyllium, Lactulose, Mineral oil, Decussate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 initial management bulk forming laxatives together with adequate fluids</a:t>
            </a:r>
          </a:p>
          <a:p>
            <a:r>
              <a:rPr lang="en-US" dirty="0" smtClean="0"/>
              <a:t> patients who do not tolerate bulk forming laxatives  osmotic laxative  stool softeners, stimulant laxatives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MANAGEMENT OF SEVERE CONSTIPATION </a:t>
            </a:r>
            <a:r>
              <a:rPr lang="en-US" dirty="0" smtClean="0"/>
              <a:t> —  failure of above measures </a:t>
            </a:r>
          </a:p>
          <a:p>
            <a:r>
              <a:rPr lang="en-US" dirty="0" smtClean="0"/>
              <a:t> require a different approach to therapy.</a:t>
            </a:r>
          </a:p>
          <a:p>
            <a:r>
              <a:rPr lang="en-US" dirty="0" smtClean="0"/>
              <a:t> </a:t>
            </a:r>
            <a:r>
              <a:rPr lang="en-US" dirty="0" smtClean="0">
                <a:hlinkClick r:id="rId3" action="ppaction://hlinkfile"/>
              </a:rPr>
              <a:t>glycerin </a:t>
            </a:r>
            <a:r>
              <a:rPr lang="en-US" dirty="0" smtClean="0"/>
              <a:t>or </a:t>
            </a:r>
            <a:r>
              <a:rPr lang="en-US" dirty="0" err="1" smtClean="0">
                <a:hlinkClick r:id="rId4" action="ppaction://hlinkfile"/>
              </a:rPr>
              <a:t>bisacodyl</a:t>
            </a:r>
            <a:r>
              <a:rPr lang="en-US" dirty="0" smtClean="0"/>
              <a:t> suppositories.</a:t>
            </a:r>
          </a:p>
          <a:p>
            <a:r>
              <a:rPr lang="en-US" dirty="0" err="1" smtClean="0"/>
              <a:t>Disimpaction</a:t>
            </a:r>
            <a:r>
              <a:rPr lang="en-US" dirty="0" smtClean="0"/>
              <a:t> ; manual fragmentation ,or </a:t>
            </a:r>
            <a:r>
              <a:rPr lang="en-US" dirty="0" smtClean="0">
                <a:hlinkClick r:id="rId5" action="ppaction://hlinkfile"/>
              </a:rPr>
              <a:t>mineral oil</a:t>
            </a:r>
            <a:r>
              <a:rPr lang="en-US" dirty="0" smtClean="0"/>
              <a:t> enema.</a:t>
            </a:r>
          </a:p>
          <a:p>
            <a:r>
              <a:rPr lang="en-US" dirty="0" err="1" smtClean="0"/>
              <a:t>botulinum</a:t>
            </a:r>
            <a:r>
              <a:rPr lang="en-US" dirty="0" smtClean="0"/>
              <a:t> toxin injections into the </a:t>
            </a:r>
            <a:r>
              <a:rPr lang="en-US" dirty="0" err="1" smtClean="0"/>
              <a:t>puborectalis</a:t>
            </a:r>
            <a:r>
              <a:rPr lang="en-US" dirty="0" smtClean="0"/>
              <a:t> muscle.</a:t>
            </a:r>
          </a:p>
          <a:p>
            <a:r>
              <a:rPr lang="en-US" dirty="0" err="1" smtClean="0"/>
              <a:t>Surgery:in</a:t>
            </a:r>
            <a:r>
              <a:rPr lang="en-US" dirty="0" smtClean="0"/>
              <a:t> patient has slow colonic transit of the inertia pattern</a:t>
            </a:r>
          </a:p>
          <a:p>
            <a:r>
              <a:rPr lang="en-US" dirty="0" smtClean="0"/>
              <a:t>Subtotal </a:t>
            </a:r>
            <a:r>
              <a:rPr lang="en-US" dirty="0" err="1" smtClean="0"/>
              <a:t>colectomy</a:t>
            </a:r>
            <a:r>
              <a:rPr lang="en-US" dirty="0" smtClean="0"/>
              <a:t> with </a:t>
            </a:r>
            <a:r>
              <a:rPr lang="en-US" dirty="0" err="1" smtClean="0"/>
              <a:t>ileorectal</a:t>
            </a:r>
            <a:r>
              <a:rPr lang="en-US" dirty="0" smtClean="0"/>
              <a:t> </a:t>
            </a:r>
            <a:r>
              <a:rPr lang="en-US" dirty="0" err="1" smtClean="0"/>
              <a:t>anastomosis</a:t>
            </a:r>
            <a:r>
              <a:rPr lang="en-US" dirty="0" smtClean="0"/>
              <a:t> 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Surgical </a:t>
            </a:r>
            <a:r>
              <a:rPr lang="en-US" sz="3200" dirty="0" err="1" smtClean="0">
                <a:solidFill>
                  <a:srgbClr val="C00000"/>
                </a:solidFill>
              </a:rPr>
              <a:t>manangment</a:t>
            </a:r>
            <a:r>
              <a:rPr lang="en-US" sz="3200" dirty="0" smtClean="0">
                <a:solidFill>
                  <a:srgbClr val="C00000"/>
                </a:solidFill>
              </a:rPr>
              <a:t> of constipation</a:t>
            </a:r>
            <a:endParaRPr lang="ar-SA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At least five criteria should be met prior to consideration of surgery:</a:t>
            </a:r>
          </a:p>
          <a:p>
            <a:r>
              <a:rPr lang="en-US" dirty="0" smtClean="0"/>
              <a:t>The patient has chronic, severe, and disabling symptoms from constipation that are unresponsive to medical therapy.</a:t>
            </a:r>
          </a:p>
          <a:p>
            <a:r>
              <a:rPr lang="en-US" dirty="0" smtClean="0"/>
              <a:t>The patient has slow colonic transit of the inertia pattern.</a:t>
            </a:r>
          </a:p>
          <a:p>
            <a:r>
              <a:rPr lang="en-US" dirty="0" smtClean="0"/>
              <a:t>The patient does </a:t>
            </a:r>
            <a:r>
              <a:rPr lang="en-US" b="1" dirty="0" smtClean="0"/>
              <a:t>not </a:t>
            </a:r>
            <a:r>
              <a:rPr lang="en-US" dirty="0" smtClean="0"/>
              <a:t>have intestinal </a:t>
            </a:r>
            <a:r>
              <a:rPr lang="en-US" dirty="0" err="1" smtClean="0"/>
              <a:t>pseudoobstruction</a:t>
            </a:r>
            <a:r>
              <a:rPr lang="en-US" dirty="0" smtClean="0"/>
              <a:t>, as demonstrated by radiologic or </a:t>
            </a:r>
            <a:r>
              <a:rPr lang="en-US" dirty="0" err="1" smtClean="0"/>
              <a:t>manometric</a:t>
            </a:r>
            <a:r>
              <a:rPr lang="en-US" dirty="0" smtClean="0"/>
              <a:t> studies.</a:t>
            </a:r>
          </a:p>
          <a:p>
            <a:r>
              <a:rPr lang="en-US" dirty="0" smtClean="0"/>
              <a:t>The patient does </a:t>
            </a:r>
            <a:r>
              <a:rPr lang="en-US" b="1" dirty="0" smtClean="0"/>
              <a:t>not </a:t>
            </a:r>
            <a:r>
              <a:rPr lang="en-US" dirty="0" smtClean="0"/>
              <a:t>have pelvic floor dysfunction based on </a:t>
            </a:r>
            <a:r>
              <a:rPr lang="en-US" dirty="0" err="1" smtClean="0"/>
              <a:t>anorectal</a:t>
            </a:r>
            <a:r>
              <a:rPr lang="en-US" dirty="0" smtClean="0"/>
              <a:t> </a:t>
            </a:r>
            <a:r>
              <a:rPr lang="en-US" dirty="0" err="1" smtClean="0"/>
              <a:t>manometry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patient does </a:t>
            </a:r>
            <a:r>
              <a:rPr lang="en-US" b="1" dirty="0" smtClean="0"/>
              <a:t>not </a:t>
            </a:r>
            <a:r>
              <a:rPr lang="en-US" dirty="0" smtClean="0"/>
              <a:t>have abdominal pain as a prominent symptom.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  Constipation is a symptom  not a disease.</a:t>
            </a:r>
          </a:p>
          <a:p>
            <a:r>
              <a:rPr lang="en-US" dirty="0" smtClean="0"/>
              <a:t>Patients definition &amp; concept about constipation can be different.</a:t>
            </a:r>
          </a:p>
          <a:p>
            <a:r>
              <a:rPr lang="en-US" dirty="0" smtClean="0"/>
              <a:t>Underlying causes of constipation should be considered.</a:t>
            </a:r>
          </a:p>
          <a:p>
            <a:r>
              <a:rPr lang="en-US" dirty="0" smtClean="0"/>
              <a:t>The approach to a patient with chronic constipation will depend on whether studies indicate normal or slowed colonic transit.</a:t>
            </a:r>
          </a:p>
          <a:p>
            <a:r>
              <a:rPr lang="en-US" dirty="0" smtClean="0"/>
              <a:t>Careful use of  laxative type </a:t>
            </a:r>
            <a:r>
              <a:rPr lang="en-US" smtClean="0"/>
              <a:t>, considering </a:t>
            </a:r>
            <a:r>
              <a:rPr lang="en-US" dirty="0" smtClean="0"/>
              <a:t>their side effects 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Thank you</a:t>
            </a:r>
            <a:endParaRPr lang="ar-SA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Definition</a:t>
            </a:r>
            <a:r>
              <a:rPr lang="en-US" b="1" dirty="0" smtClean="0"/>
              <a:t> </a:t>
            </a:r>
            <a:r>
              <a:rPr lang="en-US" dirty="0" smtClean="0"/>
              <a:t> 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term constipation has varied meanings for different people</a:t>
            </a:r>
          </a:p>
          <a:p>
            <a:r>
              <a:rPr lang="en-US" sz="2800" dirty="0" smtClean="0"/>
              <a:t> Straining 52%.</a:t>
            </a:r>
          </a:p>
          <a:p>
            <a:r>
              <a:rPr lang="en-US" sz="2800" dirty="0" smtClean="0"/>
              <a:t> hard stools 44%.</a:t>
            </a:r>
          </a:p>
          <a:p>
            <a:r>
              <a:rPr lang="en-US" sz="2800" dirty="0" smtClean="0"/>
              <a:t> infrequent stool 32%.</a:t>
            </a:r>
          </a:p>
          <a:p>
            <a:pPr>
              <a:defRPr/>
            </a:pPr>
            <a:r>
              <a:rPr lang="en-US" sz="2800" b="1" i="1" dirty="0" smtClean="0">
                <a:solidFill>
                  <a:schemeClr val="tx2">
                    <a:lumMod val="10000"/>
                  </a:schemeClr>
                </a:solidFill>
              </a:rPr>
              <a:t>Misconception: </a:t>
            </a:r>
          </a:p>
          <a:p>
            <a:pPr>
              <a:buNone/>
              <a:defRPr/>
            </a:pPr>
            <a:r>
              <a:rPr lang="en-US" sz="2800" dirty="0" smtClean="0"/>
              <a:t>        62% believe that daily defecation is necessary to good digestive health</a:t>
            </a:r>
          </a:p>
          <a:p>
            <a:pPr>
              <a:buNone/>
            </a:pPr>
            <a:r>
              <a:rPr lang="en-US" sz="2800" dirty="0" smtClean="0"/>
              <a:t> 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Normal defecation </a:t>
            </a:r>
            <a:endParaRPr lang="ar-SA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Infant : 4 per day</a:t>
            </a:r>
          </a:p>
          <a:p>
            <a:r>
              <a:rPr lang="en-US" dirty="0" smtClean="0"/>
              <a:t>Children (2 yrs) : 1-2 per day</a:t>
            </a:r>
          </a:p>
          <a:p>
            <a:r>
              <a:rPr lang="en-US" dirty="0" smtClean="0"/>
              <a:t>Adult : 3 per day    ----- </a:t>
            </a:r>
            <a:r>
              <a:rPr lang="en-US" smtClean="0"/>
              <a:t>3 per week.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Clinical definition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602163"/>
          </a:xfrm>
        </p:spPr>
        <p:txBody>
          <a:bodyPr>
            <a:normAutofit fontScale="85000" lnSpcReduction="20000"/>
          </a:bodyPr>
          <a:lstStyle/>
          <a:p>
            <a:pPr>
              <a:buNone/>
              <a:defRPr/>
            </a:pPr>
            <a:r>
              <a:rPr lang="en-US" sz="2800" dirty="0" smtClean="0"/>
              <a:t>An international working committee recommended diagnostic criteria (Rome III) for functional constipation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b="1" dirty="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rgbClr val="FF0000"/>
                </a:solidFill>
              </a:rPr>
              <a:t>Any of two of following symptoms for at least 3 month (not necessarily consecutive) in a year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b="1" dirty="0" smtClean="0">
              <a:solidFill>
                <a:schemeClr val="hlink"/>
              </a:solidFill>
            </a:endParaRPr>
          </a:p>
          <a:p>
            <a:pPr eaLnBrk="1" hangingPunct="1">
              <a:defRPr/>
            </a:pPr>
            <a:r>
              <a:rPr lang="en-US" dirty="0" smtClean="0"/>
              <a:t>Straining.</a:t>
            </a:r>
          </a:p>
          <a:p>
            <a:pPr eaLnBrk="1" hangingPunct="1">
              <a:defRPr/>
            </a:pPr>
            <a:r>
              <a:rPr lang="en-US" dirty="0" smtClean="0"/>
              <a:t>Hard or lumpy stool.</a:t>
            </a:r>
          </a:p>
          <a:p>
            <a:pPr eaLnBrk="1" hangingPunct="1">
              <a:defRPr/>
            </a:pPr>
            <a:r>
              <a:rPr lang="en-US" dirty="0" smtClean="0"/>
              <a:t>Sensation of incomplete evacuation.</a:t>
            </a:r>
          </a:p>
          <a:p>
            <a:pPr eaLnBrk="1" hangingPunct="1">
              <a:defRPr/>
            </a:pPr>
            <a:r>
              <a:rPr lang="en-US" dirty="0" smtClean="0"/>
              <a:t>Fewer than 3 defecation per week.</a:t>
            </a:r>
          </a:p>
          <a:p>
            <a:pPr>
              <a:defRPr/>
            </a:pPr>
            <a:r>
              <a:rPr lang="en-US" dirty="0" smtClean="0"/>
              <a:t>Manual maneuvers to facilitate at least 25 percent of defecations.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Causes of constipation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smtClean="0"/>
              <a:t> </a:t>
            </a:r>
            <a:r>
              <a:rPr lang="en-US" b="1" dirty="0" smtClean="0"/>
              <a:t>primary colorectal dysfunction</a:t>
            </a:r>
            <a:r>
              <a:rPr lang="en-US" dirty="0" smtClean="0"/>
              <a:t> </a:t>
            </a:r>
          </a:p>
          <a:p>
            <a:pPr>
              <a:defRPr/>
            </a:pPr>
            <a:r>
              <a:rPr lang="en-US" b="1" dirty="0" smtClean="0"/>
              <a:t>secondary to several etiologic factors</a:t>
            </a:r>
            <a:r>
              <a:rPr lang="en-US" dirty="0" smtClean="0"/>
              <a:t>:</a:t>
            </a:r>
            <a:endParaRPr lang="en-US" dirty="0" smtClean="0">
              <a:solidFill>
                <a:srgbClr val="C00000"/>
              </a:solidFill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↓ fiber </a:t>
            </a:r>
            <a:r>
              <a:rPr lang="en-US" dirty="0" smtClean="0"/>
              <a:t>:(most common)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↓ liquid :</a:t>
            </a:r>
            <a:r>
              <a:rPr lang="en-US" dirty="0" smtClean="0"/>
              <a:t>( 8 glasses/d  is needed for constipated)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↓ Exercise </a:t>
            </a:r>
            <a:r>
              <a:rPr lang="en-US" dirty="0" smtClean="0"/>
              <a:t>: bedridden, coma</a:t>
            </a:r>
          </a:p>
          <a:p>
            <a:pPr eaLnBrk="1" hangingPunct="1">
              <a:defRPr/>
            </a:pPr>
            <a:r>
              <a:rPr lang="en-US" dirty="0" smtClean="0"/>
              <a:t>Ignoring  </a:t>
            </a:r>
            <a:r>
              <a:rPr lang="en-US" dirty="0" smtClean="0">
                <a:solidFill>
                  <a:srgbClr val="C00000"/>
                </a:solidFill>
              </a:rPr>
              <a:t>urge</a:t>
            </a:r>
            <a:r>
              <a:rPr lang="en-US" dirty="0" smtClean="0"/>
              <a:t>  to  defecate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Systemic</a:t>
            </a:r>
            <a:r>
              <a:rPr lang="en-US" dirty="0" smtClean="0"/>
              <a:t>: Hypothyroidism, DM, Uremia, pregnancy, hypercalcemia, Hypokalemia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Neurological</a:t>
            </a:r>
            <a:r>
              <a:rPr lang="en-US" dirty="0" smtClean="0"/>
              <a:t>: Stroke, Parkinsonism, Multiple sclerosis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09601"/>
            <a:ext cx="8218488" cy="5124450"/>
          </a:xfrm>
        </p:spPr>
        <p:txBody>
          <a:bodyPr>
            <a:normAutofit fontScale="550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6700" dirty="0" smtClean="0">
                <a:solidFill>
                  <a:srgbClr val="C00000"/>
                </a:solidFill>
              </a:rPr>
              <a:t>GI-related</a:t>
            </a:r>
            <a:r>
              <a:rPr lang="en-US" sz="6700" dirty="0" smtClean="0"/>
              <a:t>: IBS, Hemorrhoid, Anal fissure, </a:t>
            </a:r>
            <a:r>
              <a:rPr lang="en-US" sz="6700" dirty="0" err="1" smtClean="0"/>
              <a:t>Anorectal</a:t>
            </a:r>
            <a:r>
              <a:rPr lang="en-US" sz="6700" dirty="0" smtClean="0"/>
              <a:t> &amp; Colorectal carcinoma ,obstruction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67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6700" dirty="0" smtClean="0">
                <a:solidFill>
                  <a:srgbClr val="C00000"/>
                </a:solidFill>
              </a:rPr>
              <a:t>Medication</a:t>
            </a:r>
            <a:r>
              <a:rPr lang="en-US" sz="6700" dirty="0" smtClean="0"/>
              <a:t>: Opiate, Anticholinergics,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6700" dirty="0" smtClean="0"/>
              <a:t>       Iron, cholestyramine, Antihypertensive drugs (CCBs, diuretics), relaxants, chronic use of laxatives, Antiepileptics, </a:t>
            </a:r>
            <a:r>
              <a:rPr lang="en-US" sz="6700" dirty="0" err="1" smtClean="0"/>
              <a:t>progestron</a:t>
            </a:r>
            <a:r>
              <a:rPr lang="en-US" sz="6700" dirty="0" smtClean="0"/>
              <a:t> 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75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 smtClean="0"/>
              <a:t>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b="1" dirty="0" smtClean="0">
                <a:solidFill>
                  <a:srgbClr val="C00000"/>
                </a:solidFill>
              </a:rPr>
              <a:t>primary colorectal dysfunction</a:t>
            </a:r>
          </a:p>
          <a:p>
            <a:r>
              <a:rPr lang="en-US" dirty="0" smtClean="0"/>
              <a:t> Patient complaints include infrequent defecation, excessive straining when defecating, or both; these symptoms often fail to improve with fiber.</a:t>
            </a:r>
          </a:p>
          <a:p>
            <a:r>
              <a:rPr lang="en-US" dirty="0" smtClean="0"/>
              <a:t>Primary colorectal dysfunction can be further categorized into</a:t>
            </a:r>
            <a:r>
              <a:rPr lang="en-US" dirty="0" smtClean="0">
                <a:solidFill>
                  <a:srgbClr val="C00000"/>
                </a:solidFill>
              </a:rPr>
              <a:t> three </a:t>
            </a:r>
            <a:r>
              <a:rPr lang="en-US" dirty="0" smtClean="0"/>
              <a:t>broad subtypes: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Slow transit constipation</a:t>
            </a:r>
            <a:r>
              <a:rPr lang="en-US" b="1" dirty="0" smtClean="0"/>
              <a:t> </a:t>
            </a:r>
            <a:r>
              <a:rPr lang="en-US" dirty="0" smtClean="0"/>
              <a:t> — Slow transit constipation (STC) is characterized by prolonged delay in stool transit throughout the colon. This could be due to a primary dysfunction of colonic smooth muscle (</a:t>
            </a:r>
            <a:r>
              <a:rPr lang="en-US" dirty="0" err="1" smtClean="0"/>
              <a:t>myopathy</a:t>
            </a:r>
            <a:r>
              <a:rPr lang="en-US" dirty="0" smtClean="0"/>
              <a:t>) or neuronal </a:t>
            </a:r>
            <a:r>
              <a:rPr lang="en-US" dirty="0" err="1" smtClean="0"/>
              <a:t>innervation</a:t>
            </a:r>
            <a:r>
              <a:rPr lang="en-US" dirty="0" smtClean="0"/>
              <a:t>  .</a:t>
            </a:r>
          </a:p>
          <a:p>
            <a:r>
              <a:rPr lang="en-US" b="1" dirty="0" err="1" smtClean="0">
                <a:solidFill>
                  <a:srgbClr val="C00000"/>
                </a:solidFill>
              </a:rPr>
              <a:t>Dyssynergic</a:t>
            </a:r>
            <a:r>
              <a:rPr lang="en-US" b="1" dirty="0" smtClean="0">
                <a:solidFill>
                  <a:srgbClr val="C00000"/>
                </a:solidFill>
              </a:rPr>
              <a:t> defecation</a:t>
            </a:r>
            <a:r>
              <a:rPr lang="en-US" b="1" dirty="0" smtClean="0"/>
              <a:t> </a:t>
            </a:r>
            <a:r>
              <a:rPr lang="en-US" dirty="0" smtClean="0"/>
              <a:t> — </a:t>
            </a:r>
            <a:r>
              <a:rPr lang="en-US" dirty="0" err="1" smtClean="0"/>
              <a:t>Dyssynergic</a:t>
            </a:r>
            <a:r>
              <a:rPr lang="en-US" dirty="0" smtClean="0"/>
              <a:t> defecation (DD) is caused by difficulty with or inability expelling stool from the </a:t>
            </a:r>
            <a:r>
              <a:rPr lang="en-US" dirty="0" err="1" smtClean="0"/>
              <a:t>anorectum</a:t>
            </a:r>
            <a:r>
              <a:rPr lang="en-US" dirty="0" smtClean="0"/>
              <a:t>. Many of these patients may also have prolonged colonic transit time .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Irritable bowel syndrome</a:t>
            </a:r>
            <a:r>
              <a:rPr lang="en-US" b="1" dirty="0" smtClean="0"/>
              <a:t> </a:t>
            </a:r>
            <a:r>
              <a:rPr lang="en-US" dirty="0" smtClean="0"/>
              <a:t> — Irritable bowel syndrome with predominant constipation (IBS-C) is characterized by abdominal pain with altered bowel habits. 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EVALUATION of patient with constipation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careful history </a:t>
            </a:r>
          </a:p>
          <a:p>
            <a:pPr>
              <a:buNone/>
            </a:pPr>
            <a:r>
              <a:rPr lang="en-US" dirty="0" smtClean="0"/>
              <a:t>     The main symptoms are abdominal pain, </a:t>
            </a:r>
            <a:r>
              <a:rPr lang="en-US" dirty="0" err="1" smtClean="0"/>
              <a:t>headach</a:t>
            </a:r>
            <a:r>
              <a:rPr lang="en-US" dirty="0" smtClean="0"/>
              <a:t>, anorexia. </a:t>
            </a:r>
          </a:p>
          <a:p>
            <a:pPr>
              <a:buNone/>
            </a:pPr>
            <a:r>
              <a:rPr lang="en-US" dirty="0" smtClean="0"/>
              <a:t>     (Duration, frequency, Consistency, blood in the stool, weight loss, Diet, Exercise, Toilet habits, Laxative use (what), other drugs)  </a:t>
            </a:r>
          </a:p>
          <a:p>
            <a:r>
              <a:rPr lang="en-US" b="1" dirty="0" smtClean="0"/>
              <a:t>physical examination</a:t>
            </a:r>
            <a:r>
              <a:rPr lang="en-US" dirty="0" smtClean="0"/>
              <a:t>(including rectal examination; fissures or hemorrhoids , impairing sphincter function</a:t>
            </a:r>
          </a:p>
          <a:p>
            <a:pPr>
              <a:defRPr/>
            </a:pPr>
            <a:r>
              <a:rPr lang="en-US" dirty="0" smtClean="0"/>
              <a:t> </a:t>
            </a:r>
            <a:r>
              <a:rPr lang="en-US" b="1" dirty="0" smtClean="0"/>
              <a:t>Laboratory evaluation</a:t>
            </a:r>
            <a:r>
              <a:rPr lang="en-US" sz="3100" dirty="0" smtClean="0"/>
              <a:t>: Basic laboratory tests</a:t>
            </a:r>
            <a:r>
              <a:rPr lang="en-US" b="1" i="1" dirty="0" smtClean="0"/>
              <a:t>:</a:t>
            </a:r>
            <a:r>
              <a:rPr lang="en-US" dirty="0" smtClean="0"/>
              <a:t> </a:t>
            </a:r>
          </a:p>
          <a:p>
            <a:pPr>
              <a:buNone/>
              <a:defRPr/>
            </a:pPr>
            <a:r>
              <a:rPr lang="en-US" dirty="0" smtClean="0"/>
              <a:t>       CBC, Electrolytes, BS, BUN, Cr, TSH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604</Words>
  <Application>Microsoft Office PowerPoint</Application>
  <PresentationFormat>On-screen Show (4:3)</PresentationFormat>
  <Paragraphs>135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Times New Roman</vt:lpstr>
      <vt:lpstr>Wingdings</vt:lpstr>
      <vt:lpstr>Office Theme</vt:lpstr>
      <vt:lpstr>Constipation</vt:lpstr>
      <vt:lpstr>Definition  </vt:lpstr>
      <vt:lpstr>Normal defecation </vt:lpstr>
      <vt:lpstr>Clinical definition</vt:lpstr>
      <vt:lpstr>Causes of constipation</vt:lpstr>
      <vt:lpstr>PowerPoint Presentation</vt:lpstr>
      <vt:lpstr>PowerPoint Presentation</vt:lpstr>
      <vt:lpstr>PowerPoint Presentation</vt:lpstr>
      <vt:lpstr>EVALUATION of patient with constipation</vt:lpstr>
      <vt:lpstr>PowerPoint Presentation</vt:lpstr>
      <vt:lpstr>Motility studies  </vt:lpstr>
      <vt:lpstr>Treatment of constipation</vt:lpstr>
      <vt:lpstr>PowerPoint Presentation</vt:lpstr>
      <vt:lpstr>laxatives</vt:lpstr>
      <vt:lpstr>PowerPoint Presentation</vt:lpstr>
      <vt:lpstr>PowerPoint Presentation</vt:lpstr>
      <vt:lpstr>Surgical manangment of constipation</vt:lpstr>
      <vt:lpstr>Summary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Majed</dc:creator>
  <cp:lastModifiedBy>SARA</cp:lastModifiedBy>
  <cp:revision>46</cp:revision>
  <dcterms:created xsi:type="dcterms:W3CDTF">2006-08-16T00:00:00Z</dcterms:created>
  <dcterms:modified xsi:type="dcterms:W3CDTF">2020-06-22T07:56:09Z</dcterms:modified>
</cp:coreProperties>
</file>