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1" r:id="rId1"/>
  </p:sldMasterIdLst>
  <p:notesMasterIdLst>
    <p:notesMasterId r:id="rId10"/>
  </p:notesMasterIdLst>
  <p:sldIdLst>
    <p:sldId id="256" r:id="rId2"/>
    <p:sldId id="311" r:id="rId3"/>
    <p:sldId id="257" r:id="rId4"/>
    <p:sldId id="258" r:id="rId5"/>
    <p:sldId id="264" r:id="rId6"/>
    <p:sldId id="312" r:id="rId7"/>
    <p:sldId id="259" r:id="rId8"/>
    <p:sldId id="260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rahbettamer" initials="f" lastIdx="3" clrIdx="0">
    <p:extLst>
      <p:ext uri="{19B8F6BF-5375-455C-9EA6-DF929625EA0E}">
        <p15:presenceInfo xmlns:p15="http://schemas.microsoft.com/office/powerpoint/2012/main" userId="farahbettam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33AC7F2-C495-43B9-B176-459C77F570C1}">
  <a:tblStyle styleId="{633AC7F2-C495-43B9-B176-459C77F570C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2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10-19T14:16:04.882" idx="3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10-19T01:15:37.828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  <p:cm authorId="1" dt="2021-10-19T01:42:18.138" idx="2">
    <p:pos x="106" y="106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9515736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cc7554a049_0_3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cc7554a049_0_3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cf7a3c503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cf7a3c503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cc7554a049_0_3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cc7554a049_0_3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cd8a80d6bc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cd8a80d6bc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cd8a80d6b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cd8a80d6b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039975" y="1324500"/>
            <a:ext cx="70641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040000" y="3377100"/>
            <a:ext cx="7064100" cy="44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Google Shape;12;p2"/>
          <p:cNvCxnSpPr/>
          <p:nvPr/>
        </p:nvCxnSpPr>
        <p:spPr>
          <a:xfrm flipH="1">
            <a:off x="-257975" y="-72550"/>
            <a:ext cx="3047400" cy="13464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" name="Google Shape;13;p2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" name="Google Shape;14;p2"/>
          <p:cNvCxnSpPr/>
          <p:nvPr/>
        </p:nvCxnSpPr>
        <p:spPr>
          <a:xfrm flipH="1">
            <a:off x="6467450" y="3935375"/>
            <a:ext cx="3047400" cy="13464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0_1"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3" name="Google Shape;233;p32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4" name="Google Shape;234;p32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5" name="Google Shape;235;p32"/>
          <p:cNvCxnSpPr/>
          <p:nvPr/>
        </p:nvCxnSpPr>
        <p:spPr>
          <a:xfrm>
            <a:off x="7434175" y="-125600"/>
            <a:ext cx="1993200" cy="13302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6" name="Google Shape;236;p32"/>
          <p:cNvCxnSpPr/>
          <p:nvPr/>
        </p:nvCxnSpPr>
        <p:spPr>
          <a:xfrm>
            <a:off x="-147275" y="3943475"/>
            <a:ext cx="1993200" cy="13302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10_1_1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8" name="Google Shape;238;p33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9" name="Google Shape;239;p33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0" name="Google Shape;240;p33"/>
          <p:cNvCxnSpPr/>
          <p:nvPr/>
        </p:nvCxnSpPr>
        <p:spPr>
          <a:xfrm flipH="1">
            <a:off x="6772150" y="3663450"/>
            <a:ext cx="2823300" cy="16332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2714550" y="2543963"/>
            <a:ext cx="3714900" cy="648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title" idx="2" hasCustomPrompt="1"/>
          </p:nvPr>
        </p:nvSpPr>
        <p:spPr>
          <a:xfrm>
            <a:off x="3746550" y="1478925"/>
            <a:ext cx="1650900" cy="97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7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9pPr>
          </a:lstStyle>
          <a:p>
            <a:r>
              <a:t>xx%</a:t>
            </a:r>
          </a:p>
        </p:txBody>
      </p:sp>
      <p:sp>
        <p:nvSpPr>
          <p:cNvPr id="18" name="Google Shape;18;p3"/>
          <p:cNvSpPr txBox="1">
            <a:spLocks noGrp="1"/>
          </p:cNvSpPr>
          <p:nvPr>
            <p:ph type="subTitle" idx="1"/>
          </p:nvPr>
        </p:nvSpPr>
        <p:spPr>
          <a:xfrm>
            <a:off x="2291400" y="3279625"/>
            <a:ext cx="4561200" cy="39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9" name="Google Shape;19;p3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" name="Google Shape;20;p3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" name="Google Shape;21;p3"/>
          <p:cNvCxnSpPr/>
          <p:nvPr/>
        </p:nvCxnSpPr>
        <p:spPr>
          <a:xfrm flipH="1">
            <a:off x="7948925" y="3979775"/>
            <a:ext cx="1378500" cy="12363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" name="Google Shape;22;p3"/>
          <p:cNvCxnSpPr/>
          <p:nvPr/>
        </p:nvCxnSpPr>
        <p:spPr>
          <a:xfrm flipH="1">
            <a:off x="-112875" y="-88700"/>
            <a:ext cx="1418700" cy="10644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4711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713250" y="1272925"/>
            <a:ext cx="7717500" cy="329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/>
            </a:lvl9pPr>
          </a:lstStyle>
          <a:p>
            <a:endParaRPr/>
          </a:p>
        </p:txBody>
      </p:sp>
      <p:cxnSp>
        <p:nvCxnSpPr>
          <p:cNvPr id="26" name="Google Shape;26;p4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" name="Google Shape;27;p4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" name="Google Shape;28;p4"/>
          <p:cNvCxnSpPr/>
          <p:nvPr/>
        </p:nvCxnSpPr>
        <p:spPr>
          <a:xfrm>
            <a:off x="6884900" y="-113600"/>
            <a:ext cx="2565600" cy="13062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5681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subTitle" idx="1"/>
          </p:nvPr>
        </p:nvSpPr>
        <p:spPr>
          <a:xfrm>
            <a:off x="5038975" y="2649025"/>
            <a:ext cx="2486100" cy="35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sz="2400" b="1">
                <a:latin typeface="Vidaloka"/>
                <a:ea typeface="Vidaloka"/>
                <a:cs typeface="Vidaloka"/>
                <a:sym typeface="Vidalok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sz="2400" b="1">
                <a:latin typeface="Vidaloka"/>
                <a:ea typeface="Vidaloka"/>
                <a:cs typeface="Vidaloka"/>
                <a:sym typeface="Vidalok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sz="2400" b="1">
                <a:latin typeface="Vidaloka"/>
                <a:ea typeface="Vidaloka"/>
                <a:cs typeface="Vidaloka"/>
                <a:sym typeface="Vidalok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sz="2400" b="1">
                <a:latin typeface="Vidaloka"/>
                <a:ea typeface="Vidaloka"/>
                <a:cs typeface="Vidaloka"/>
                <a:sym typeface="Vidalok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sz="2400" b="1">
                <a:latin typeface="Vidaloka"/>
                <a:ea typeface="Vidaloka"/>
                <a:cs typeface="Vidaloka"/>
                <a:sym typeface="Vidalok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sz="2400" b="1">
                <a:latin typeface="Vidaloka"/>
                <a:ea typeface="Vidaloka"/>
                <a:cs typeface="Vidaloka"/>
                <a:sym typeface="Vidalok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sz="2400" b="1">
                <a:latin typeface="Vidaloka"/>
                <a:ea typeface="Vidaloka"/>
                <a:cs typeface="Vidaloka"/>
                <a:sym typeface="Vidalok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sz="2400" b="1">
                <a:latin typeface="Vidaloka"/>
                <a:ea typeface="Vidaloka"/>
                <a:cs typeface="Vidaloka"/>
                <a:sym typeface="Vidaloka"/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ubTitle" idx="2"/>
          </p:nvPr>
        </p:nvSpPr>
        <p:spPr>
          <a:xfrm>
            <a:off x="5038975" y="2961200"/>
            <a:ext cx="2486100" cy="90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ubTitle" idx="3"/>
          </p:nvPr>
        </p:nvSpPr>
        <p:spPr>
          <a:xfrm>
            <a:off x="1693175" y="2649025"/>
            <a:ext cx="2486100" cy="35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sz="2400" b="1">
                <a:latin typeface="Vidaloka"/>
                <a:ea typeface="Vidaloka"/>
                <a:cs typeface="Vidaloka"/>
                <a:sym typeface="Vidalok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sz="2400" b="1">
                <a:latin typeface="Vidaloka"/>
                <a:ea typeface="Vidaloka"/>
                <a:cs typeface="Vidaloka"/>
                <a:sym typeface="Vidalok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sz="2400" b="1">
                <a:latin typeface="Vidaloka"/>
                <a:ea typeface="Vidaloka"/>
                <a:cs typeface="Vidaloka"/>
                <a:sym typeface="Vidalok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sz="2400" b="1">
                <a:latin typeface="Vidaloka"/>
                <a:ea typeface="Vidaloka"/>
                <a:cs typeface="Vidaloka"/>
                <a:sym typeface="Vidalok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sz="2400" b="1">
                <a:latin typeface="Vidaloka"/>
                <a:ea typeface="Vidaloka"/>
                <a:cs typeface="Vidaloka"/>
                <a:sym typeface="Vidalok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sz="2400" b="1">
                <a:latin typeface="Vidaloka"/>
                <a:ea typeface="Vidaloka"/>
                <a:cs typeface="Vidaloka"/>
                <a:sym typeface="Vidalok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sz="2400" b="1">
                <a:latin typeface="Vidaloka"/>
                <a:ea typeface="Vidaloka"/>
                <a:cs typeface="Vidaloka"/>
                <a:sym typeface="Vidalok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sz="2400" b="1">
                <a:latin typeface="Vidaloka"/>
                <a:ea typeface="Vidaloka"/>
                <a:cs typeface="Vidaloka"/>
                <a:sym typeface="Vidaloka"/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ubTitle" idx="4"/>
          </p:nvPr>
        </p:nvSpPr>
        <p:spPr>
          <a:xfrm>
            <a:off x="1693175" y="2961200"/>
            <a:ext cx="2486100" cy="90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35" name="Google Shape;35;p5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" name="Google Shape;36;p5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7" name="Google Shape;37;p5"/>
          <p:cNvCxnSpPr/>
          <p:nvPr/>
        </p:nvCxnSpPr>
        <p:spPr>
          <a:xfrm flipH="1">
            <a:off x="6935750" y="3931325"/>
            <a:ext cx="2549400" cy="13545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subTitle" idx="1"/>
          </p:nvPr>
        </p:nvSpPr>
        <p:spPr>
          <a:xfrm>
            <a:off x="895950" y="1682000"/>
            <a:ext cx="3847200" cy="237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5679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cxnSp>
        <p:nvCxnSpPr>
          <p:cNvPr id="57" name="Google Shape;57;p9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8" name="Google Shape;58;p9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9" name="Google Shape;59;p9"/>
          <p:cNvCxnSpPr/>
          <p:nvPr/>
        </p:nvCxnSpPr>
        <p:spPr>
          <a:xfrm flipH="1">
            <a:off x="5925450" y="2797500"/>
            <a:ext cx="3378000" cy="24669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">
  <p:cSld name="CUSTOM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3583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subTitle" idx="1"/>
          </p:nvPr>
        </p:nvSpPr>
        <p:spPr>
          <a:xfrm>
            <a:off x="5001000" y="1942925"/>
            <a:ext cx="2486100" cy="35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subTitle" idx="2"/>
          </p:nvPr>
        </p:nvSpPr>
        <p:spPr>
          <a:xfrm>
            <a:off x="5001000" y="2255100"/>
            <a:ext cx="2486100" cy="6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subTitle" idx="3"/>
          </p:nvPr>
        </p:nvSpPr>
        <p:spPr>
          <a:xfrm>
            <a:off x="1655200" y="1942925"/>
            <a:ext cx="2486100" cy="35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subTitle" idx="4"/>
          </p:nvPr>
        </p:nvSpPr>
        <p:spPr>
          <a:xfrm>
            <a:off x="1655200" y="2255100"/>
            <a:ext cx="2486100" cy="6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ubTitle" idx="5"/>
          </p:nvPr>
        </p:nvSpPr>
        <p:spPr>
          <a:xfrm>
            <a:off x="5001000" y="3723950"/>
            <a:ext cx="2486100" cy="35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subTitle" idx="6"/>
          </p:nvPr>
        </p:nvSpPr>
        <p:spPr>
          <a:xfrm>
            <a:off x="5001000" y="4036125"/>
            <a:ext cx="2486100" cy="6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subTitle" idx="7"/>
          </p:nvPr>
        </p:nvSpPr>
        <p:spPr>
          <a:xfrm>
            <a:off x="1655200" y="3723950"/>
            <a:ext cx="2486100" cy="35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subTitle" idx="8"/>
          </p:nvPr>
        </p:nvSpPr>
        <p:spPr>
          <a:xfrm>
            <a:off x="1655250" y="4036125"/>
            <a:ext cx="2486100" cy="6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title" idx="9" hasCustomPrompt="1"/>
          </p:nvPr>
        </p:nvSpPr>
        <p:spPr>
          <a:xfrm>
            <a:off x="2378650" y="1303588"/>
            <a:ext cx="1039200" cy="66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4" name="Google Shape;84;p13"/>
          <p:cNvSpPr txBox="1">
            <a:spLocks noGrp="1"/>
          </p:cNvSpPr>
          <p:nvPr>
            <p:ph type="title" idx="13" hasCustomPrompt="1"/>
          </p:nvPr>
        </p:nvSpPr>
        <p:spPr>
          <a:xfrm>
            <a:off x="5724450" y="1303588"/>
            <a:ext cx="1039200" cy="66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5" name="Google Shape;85;p13"/>
          <p:cNvSpPr txBox="1">
            <a:spLocks noGrp="1"/>
          </p:cNvSpPr>
          <p:nvPr>
            <p:ph type="title" idx="14" hasCustomPrompt="1"/>
          </p:nvPr>
        </p:nvSpPr>
        <p:spPr>
          <a:xfrm>
            <a:off x="2378700" y="3082738"/>
            <a:ext cx="1039200" cy="66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 idx="15" hasCustomPrompt="1"/>
          </p:nvPr>
        </p:nvSpPr>
        <p:spPr>
          <a:xfrm>
            <a:off x="5724450" y="3082738"/>
            <a:ext cx="1039200" cy="66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cxnSp>
        <p:nvCxnSpPr>
          <p:cNvPr id="87" name="Google Shape;87;p13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8" name="Google Shape;88;p13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2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>
            <a:spLocks noGrp="1"/>
          </p:cNvSpPr>
          <p:nvPr>
            <p:ph type="title"/>
          </p:nvPr>
        </p:nvSpPr>
        <p:spPr>
          <a:xfrm>
            <a:off x="2410500" y="2932775"/>
            <a:ext cx="4323000" cy="49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subTitle" idx="1"/>
          </p:nvPr>
        </p:nvSpPr>
        <p:spPr>
          <a:xfrm>
            <a:off x="1842900" y="1661963"/>
            <a:ext cx="5458200" cy="9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92" name="Google Shape;92;p14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3" name="Google Shape;93;p14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0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0" name="Google Shape;230;p31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1" name="Google Shape;231;p31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idaloka"/>
              <a:buNone/>
              <a:defRPr sz="30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i="1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i="1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i="1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i="1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i="1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i="1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i="1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i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50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5" r:id="rId5"/>
    <p:sldLayoutId id="2147483658" r:id="rId6"/>
    <p:sldLayoutId id="2147483659" r:id="rId7"/>
    <p:sldLayoutId id="2147483660" r:id="rId8"/>
    <p:sldLayoutId id="2147483677" r:id="rId9"/>
    <p:sldLayoutId id="2147483678" r:id="rId10"/>
    <p:sldLayoutId id="214748367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Rudena_2886@limu.edu.ly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alkforbiz.com/the-importance-of-information-in-gaining-insights-about-the-marketplace-and-customers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E20ED617-DC71-4E33-A40E-80B8798282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5175" y="577742"/>
            <a:ext cx="775752" cy="754064"/>
          </a:xfrm>
          <a:prstGeom prst="rect">
            <a:avLst/>
          </a:prstGeom>
        </p:spPr>
      </p:pic>
      <p:pic>
        <p:nvPicPr>
          <p:cNvPr id="4" name="صورة 3">
            <a:extLst>
              <a:ext uri="{FF2B5EF4-FFF2-40B4-BE49-F238E27FC236}">
                <a16:creationId xmlns:a16="http://schemas.microsoft.com/office/drawing/2014/main" id="{14E79AAE-FE09-42A8-88C6-A3A373E3EF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1374" y="586419"/>
            <a:ext cx="745387" cy="745387"/>
          </a:xfrm>
          <a:prstGeom prst="rect">
            <a:avLst/>
          </a:prstGeom>
        </p:spPr>
      </p:pic>
      <p:sp>
        <p:nvSpPr>
          <p:cNvPr id="5" name="مربع نص 4">
            <a:extLst>
              <a:ext uri="{FF2B5EF4-FFF2-40B4-BE49-F238E27FC236}">
                <a16:creationId xmlns:a16="http://schemas.microsoft.com/office/drawing/2014/main" id="{E7680260-E2C5-468F-9120-6E41A36955B9}"/>
              </a:ext>
            </a:extLst>
          </p:cNvPr>
          <p:cNvSpPr txBox="1"/>
          <p:nvPr/>
        </p:nvSpPr>
        <p:spPr>
          <a:xfrm>
            <a:off x="2352505" y="2048790"/>
            <a:ext cx="4667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chemeClr val="bg1">
                    <a:lumMod val="50000"/>
                  </a:schemeClr>
                </a:solidFill>
              </a:rPr>
              <a:t>Customer </a:t>
            </a:r>
            <a:r>
              <a:rPr lang="en-US" sz="2800" b="1" i="1" dirty="0" smtClean="0">
                <a:solidFill>
                  <a:schemeClr val="bg1">
                    <a:lumMod val="50000"/>
                  </a:schemeClr>
                </a:solidFill>
              </a:rPr>
              <a:t>Insights</a:t>
            </a:r>
            <a:endParaRPr lang="en-US" sz="28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1A174417-2B9F-4FDC-B97B-A828AEEC6156}"/>
              </a:ext>
            </a:extLst>
          </p:cNvPr>
          <p:cNvSpPr txBox="1"/>
          <p:nvPr/>
        </p:nvSpPr>
        <p:spPr>
          <a:xfrm>
            <a:off x="212285" y="4082505"/>
            <a:ext cx="2374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BY: </a:t>
            </a:r>
            <a:r>
              <a:rPr lang="en-US" sz="1100" dirty="0" err="1" smtClean="0"/>
              <a:t>Rudena</a:t>
            </a:r>
            <a:r>
              <a:rPr lang="en-US" sz="1100" dirty="0" smtClean="0"/>
              <a:t> </a:t>
            </a:r>
            <a:r>
              <a:rPr lang="en-US" sz="1100" dirty="0" err="1" smtClean="0"/>
              <a:t>Bettamer</a:t>
            </a:r>
            <a:r>
              <a:rPr lang="en-US" sz="1100" dirty="0" smtClean="0"/>
              <a:t> </a:t>
            </a:r>
            <a:endParaRPr lang="en-US" sz="1100" dirty="0"/>
          </a:p>
          <a:p>
            <a:r>
              <a:rPr lang="en-US" sz="1100" dirty="0" smtClean="0"/>
              <a:t>ID:2886</a:t>
            </a:r>
          </a:p>
          <a:p>
            <a:endParaRPr lang="en-US" dirty="0"/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E75FF435-E530-428D-AFE3-3AB451157632}"/>
              </a:ext>
            </a:extLst>
          </p:cNvPr>
          <p:cNvSpPr txBox="1"/>
          <p:nvPr/>
        </p:nvSpPr>
        <p:spPr>
          <a:xfrm>
            <a:off x="3223538" y="651335"/>
            <a:ext cx="36366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Libyan I</a:t>
            </a:r>
            <a:r>
              <a:rPr lang="en-US" sz="1200" dirty="0" smtClean="0"/>
              <a:t>nternational </a:t>
            </a:r>
            <a:r>
              <a:rPr lang="en-US" sz="1200" dirty="0"/>
              <a:t>M</a:t>
            </a:r>
            <a:r>
              <a:rPr lang="en-US" sz="1200" dirty="0" smtClean="0"/>
              <a:t>edical </a:t>
            </a:r>
            <a:r>
              <a:rPr lang="en-US" sz="1200" dirty="0"/>
              <a:t>University</a:t>
            </a:r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BEEB4752-8EA6-442D-8F59-A2D28DEA97D4}"/>
              </a:ext>
            </a:extLst>
          </p:cNvPr>
          <p:cNvSpPr txBox="1"/>
          <p:nvPr/>
        </p:nvSpPr>
        <p:spPr>
          <a:xfrm>
            <a:off x="3296226" y="918242"/>
            <a:ext cx="29969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Faculty of </a:t>
            </a:r>
            <a:r>
              <a:rPr lang="en-US" sz="1200" dirty="0" smtClean="0"/>
              <a:t>Business </a:t>
            </a:r>
            <a:r>
              <a:rPr lang="en-US" sz="1200" dirty="0"/>
              <a:t>A</a:t>
            </a:r>
            <a:r>
              <a:rPr lang="en-US" sz="1200" dirty="0" smtClean="0"/>
              <a:t>dministration </a:t>
            </a:r>
            <a:endParaRPr lang="en-US" sz="1200" dirty="0"/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4BECB125-C63C-447C-B5C4-3D966831AB4E}"/>
              </a:ext>
            </a:extLst>
          </p:cNvPr>
          <p:cNvSpPr txBox="1"/>
          <p:nvPr/>
        </p:nvSpPr>
        <p:spPr>
          <a:xfrm>
            <a:off x="198787" y="4433562"/>
            <a:ext cx="28680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Student email: </a:t>
            </a:r>
            <a:r>
              <a:rPr lang="en-US" sz="1100" dirty="0" smtClean="0">
                <a:hlinkClick r:id="rId5"/>
              </a:rPr>
              <a:t>Rudena_2886@limu.edu.ly</a:t>
            </a:r>
            <a:r>
              <a:rPr lang="en-US" sz="1100" dirty="0" smtClean="0"/>
              <a:t> </a:t>
            </a:r>
            <a:endParaRPr lang="en-US" sz="1100" dirty="0"/>
          </a:p>
        </p:txBody>
      </p:sp>
    </p:spTree>
  </p:cSld>
  <p:clrMapOvr>
    <a:masterClrMapping/>
  </p:clrMapOvr>
  <p:transition spd="slow" advTm="5127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>
            <a:extLst>
              <a:ext uri="{FF2B5EF4-FFF2-40B4-BE49-F238E27FC236}">
                <a16:creationId xmlns:a16="http://schemas.microsoft.com/office/drawing/2014/main" id="{1918BDB9-F8CD-4B46-BB55-DDB1B32ADE60}"/>
              </a:ext>
            </a:extLst>
          </p:cNvPr>
          <p:cNvSpPr txBox="1"/>
          <p:nvPr/>
        </p:nvSpPr>
        <p:spPr>
          <a:xfrm>
            <a:off x="8795657" y="457822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2</a:t>
            </a: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295BBF6B-040E-4587-9C6F-8297C58BA2DA}"/>
              </a:ext>
            </a:extLst>
          </p:cNvPr>
          <p:cNvSpPr txBox="1"/>
          <p:nvPr/>
        </p:nvSpPr>
        <p:spPr>
          <a:xfrm>
            <a:off x="629374" y="575196"/>
            <a:ext cx="5104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000" b="1" dirty="0">
                <a:solidFill>
                  <a:schemeClr val="bg1">
                    <a:lumMod val="50000"/>
                  </a:schemeClr>
                </a:solidFill>
                <a:latin typeface="Vidaloka"/>
              </a:rPr>
              <a:t>Table of content :</a:t>
            </a:r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BF948646-1076-41EA-AEB8-844A38395720}"/>
              </a:ext>
            </a:extLst>
          </p:cNvPr>
          <p:cNvSpPr txBox="1"/>
          <p:nvPr/>
        </p:nvSpPr>
        <p:spPr>
          <a:xfrm>
            <a:off x="1487207" y="1851801"/>
            <a:ext cx="1794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2400" dirty="0" smtClean="0"/>
              <a:t>Introduction</a:t>
            </a:r>
            <a:endParaRPr lang="en-US" sz="2400" dirty="0"/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E8D28BD4-4C3D-429B-B76B-B705CE7BABED}"/>
              </a:ext>
            </a:extLst>
          </p:cNvPr>
          <p:cNvSpPr txBox="1"/>
          <p:nvPr/>
        </p:nvSpPr>
        <p:spPr>
          <a:xfrm>
            <a:off x="4772206" y="1782551"/>
            <a:ext cx="3423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schemeClr val="tx1"/>
                </a:solidFill>
              </a:rPr>
              <a:t>Customer insights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6" name="مربع نص 15">
            <a:extLst>
              <a:ext uri="{FF2B5EF4-FFF2-40B4-BE49-F238E27FC236}">
                <a16:creationId xmlns:a16="http://schemas.microsoft.com/office/drawing/2014/main" id="{A79CDEF9-AE74-43DD-8CA9-49BADFA4D11A}"/>
              </a:ext>
            </a:extLst>
          </p:cNvPr>
          <p:cNvSpPr txBox="1"/>
          <p:nvPr/>
        </p:nvSpPr>
        <p:spPr>
          <a:xfrm flipH="1">
            <a:off x="1560746" y="2903588"/>
            <a:ext cx="239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Conclusion</a:t>
            </a:r>
            <a:endParaRPr lang="en-US" sz="2400" dirty="0"/>
          </a:p>
        </p:txBody>
      </p:sp>
      <p:sp>
        <p:nvSpPr>
          <p:cNvPr id="18" name="مربع نص 17">
            <a:extLst>
              <a:ext uri="{FF2B5EF4-FFF2-40B4-BE49-F238E27FC236}">
                <a16:creationId xmlns:a16="http://schemas.microsoft.com/office/drawing/2014/main" id="{023255D4-4972-4E1A-BEFF-147EB33600EF}"/>
              </a:ext>
            </a:extLst>
          </p:cNvPr>
          <p:cNvSpPr txBox="1"/>
          <p:nvPr/>
        </p:nvSpPr>
        <p:spPr>
          <a:xfrm>
            <a:off x="3525700" y="4011285"/>
            <a:ext cx="1711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Reference</a:t>
            </a:r>
            <a:endParaRPr lang="en-US" sz="2400" dirty="0"/>
          </a:p>
        </p:txBody>
      </p:sp>
      <p:sp>
        <p:nvSpPr>
          <p:cNvPr id="3" name="شكل بيضاوي 2"/>
          <p:cNvSpPr/>
          <p:nvPr/>
        </p:nvSpPr>
        <p:spPr>
          <a:xfrm>
            <a:off x="1219923" y="1949562"/>
            <a:ext cx="267283" cy="230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شكل بيضاوي 3"/>
          <p:cNvSpPr/>
          <p:nvPr/>
        </p:nvSpPr>
        <p:spPr>
          <a:xfrm>
            <a:off x="4419510" y="3027795"/>
            <a:ext cx="247740" cy="256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شكل بيضاوي 8"/>
          <p:cNvSpPr/>
          <p:nvPr/>
        </p:nvSpPr>
        <p:spPr>
          <a:xfrm>
            <a:off x="1219922" y="3021238"/>
            <a:ext cx="267284" cy="2263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شكل بيضاوي 9"/>
          <p:cNvSpPr/>
          <p:nvPr/>
        </p:nvSpPr>
        <p:spPr>
          <a:xfrm>
            <a:off x="4381682" y="1931909"/>
            <a:ext cx="285568" cy="2484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مربع نص 1"/>
          <p:cNvSpPr txBox="1"/>
          <p:nvPr/>
        </p:nvSpPr>
        <p:spPr>
          <a:xfrm>
            <a:off x="4772206" y="2925433"/>
            <a:ext cx="1604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Reflection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شكل بيضاوي 6"/>
          <p:cNvSpPr/>
          <p:nvPr/>
        </p:nvSpPr>
        <p:spPr>
          <a:xfrm>
            <a:off x="3181712" y="4095750"/>
            <a:ext cx="247288" cy="2952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93105"/>
      </p:ext>
    </p:extLst>
  </p:cSld>
  <p:clrMapOvr>
    <a:masterClrMapping/>
  </p:clrMapOvr>
  <p:transition spd="slow" advTm="92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7"/>
          <p:cNvSpPr txBox="1">
            <a:spLocks noGrp="1"/>
          </p:cNvSpPr>
          <p:nvPr>
            <p:ph type="title"/>
          </p:nvPr>
        </p:nvSpPr>
        <p:spPr>
          <a:xfrm>
            <a:off x="196849" y="662738"/>
            <a:ext cx="3527425" cy="6062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bg1">
                    <a:lumMod val="50000"/>
                  </a:schemeClr>
                </a:solidFill>
              </a:rPr>
              <a:t>Introduction:</a:t>
            </a:r>
            <a:endParaRPr sz="4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7FA13101-E816-4D45-ACF8-9F892B278713}"/>
              </a:ext>
            </a:extLst>
          </p:cNvPr>
          <p:cNvSpPr txBox="1"/>
          <p:nvPr/>
        </p:nvSpPr>
        <p:spPr>
          <a:xfrm>
            <a:off x="8891050" y="459688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600075" y="1694647"/>
            <a:ext cx="75056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/>
              <a:t>Customer insights is the fresh marketing information-based understandings of customers and the marketplace that become the basis for creating customer value, engagement, and relationships.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4"/>
    </mc:Choice>
    <mc:Fallback xmlns="">
      <p:transition spd="slow" advTm="224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ربع نص 22">
            <a:extLst>
              <a:ext uri="{FF2B5EF4-FFF2-40B4-BE49-F238E27FC236}">
                <a16:creationId xmlns:a16="http://schemas.microsoft.com/office/drawing/2014/main" id="{2FEB09D0-D943-411A-ABD0-152F04A5CE0E}"/>
              </a:ext>
            </a:extLst>
          </p:cNvPr>
          <p:cNvSpPr txBox="1"/>
          <p:nvPr/>
        </p:nvSpPr>
        <p:spPr>
          <a:xfrm>
            <a:off x="8859948" y="4558648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46524" y="445025"/>
            <a:ext cx="7764025" cy="572700"/>
          </a:xfrm>
        </p:spPr>
        <p:txBody>
          <a:bodyPr/>
          <a:lstStyle/>
          <a:p>
            <a:pPr algn="just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</a:rPr>
              <a:t>Customer insights:</a:t>
            </a:r>
            <a:endParaRPr lang="en-US" sz="3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شكل بيضاوي 4"/>
          <p:cNvSpPr/>
          <p:nvPr/>
        </p:nvSpPr>
        <p:spPr>
          <a:xfrm flipH="1">
            <a:off x="492444" y="1847850"/>
            <a:ext cx="45719" cy="571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شكل بيضاوي 5"/>
          <p:cNvSpPr/>
          <p:nvPr/>
        </p:nvSpPr>
        <p:spPr>
          <a:xfrm>
            <a:off x="538163" y="3369944"/>
            <a:ext cx="8238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مستطيل 1"/>
          <p:cNvSpPr/>
          <p:nvPr/>
        </p:nvSpPr>
        <p:spPr>
          <a:xfrm>
            <a:off x="620552" y="1695331"/>
            <a:ext cx="80867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/>
              <a:t>Marketers must first get fresh, deep insights into what customers need and want in order to provide value for them and form meaningful relationships with them. </a:t>
            </a:r>
          </a:p>
          <a:p>
            <a:pPr algn="just"/>
            <a:endParaRPr lang="en-US" sz="2400" dirty="0"/>
          </a:p>
          <a:p>
            <a:pPr algn="just"/>
            <a:r>
              <a:rPr lang="en-US" sz="2400" dirty="0"/>
              <a:t>Good marketing data provides such customer insights. and These customer insights are used by businesses to gain a competitive advantage.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16"/>
    </mc:Choice>
    <mc:Fallback xmlns="">
      <p:transition spd="slow" advTm="2816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>
            <a:extLst>
              <a:ext uri="{FF2B5EF4-FFF2-40B4-BE49-F238E27FC236}">
                <a16:creationId xmlns:a16="http://schemas.microsoft.com/office/drawing/2014/main" id="{0CC4210B-E46A-4B26-8890-FFF44F8683F2}"/>
              </a:ext>
            </a:extLst>
          </p:cNvPr>
          <p:cNvSpPr txBox="1"/>
          <p:nvPr/>
        </p:nvSpPr>
        <p:spPr>
          <a:xfrm flipH="1">
            <a:off x="2545603" y="1035698"/>
            <a:ext cx="34336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>
                    <a:lumMod val="50000"/>
                  </a:schemeClr>
                </a:solidFill>
              </a:rPr>
              <a:t>Conclusion :</a:t>
            </a: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8DB49A89-77E5-4DF5-9CCC-34DCA745EC74}"/>
              </a:ext>
            </a:extLst>
          </p:cNvPr>
          <p:cNvSpPr txBox="1"/>
          <p:nvPr/>
        </p:nvSpPr>
        <p:spPr>
          <a:xfrm>
            <a:off x="8683690" y="457200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285750" y="1771531"/>
            <a:ext cx="85399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/>
              <a:t>Marketers know well that marketing information &amp; customer insights are the key elements for building customers value &amp; relationships. But achieving these insights can be a very difficult task. No customers will say what they think, why they buy. For gaining customer insights, marketers need to work so effectively.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895950" y="1682000"/>
            <a:ext cx="7276500" cy="2379900"/>
          </a:xfrm>
        </p:spPr>
        <p:txBody>
          <a:bodyPr/>
          <a:lstStyle/>
          <a:p>
            <a:pPr algn="just"/>
            <a:r>
              <a:rPr lang="en-US" sz="2400" dirty="0"/>
              <a:t>Marketers constantly strive to deliver value to their customers and develop meaningful relationships with them.  So marketers must first get new and in-depth insights into what customers demand and desire.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chemeClr val="bg1">
                    <a:lumMod val="50000"/>
                  </a:schemeClr>
                </a:solidFill>
              </a:rPr>
              <a:t>Reflection:</a:t>
            </a:r>
            <a:endParaRPr lang="en-US" sz="4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8905875" y="458152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151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14300" y="285750"/>
            <a:ext cx="29514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References:</a:t>
            </a:r>
            <a:endParaRPr lang="en-US" sz="4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8773374" y="452288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6" name="مستطيل 5"/>
          <p:cNvSpPr/>
          <p:nvPr/>
        </p:nvSpPr>
        <p:spPr>
          <a:xfrm>
            <a:off x="400050" y="1193453"/>
            <a:ext cx="58864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 err="1"/>
              <a:t>Turza</a:t>
            </a:r>
            <a:r>
              <a:rPr lang="en-US" sz="1600" dirty="0"/>
              <a:t>. (2019, March 8). The importance of information in gaining insights about the marketplace and customers. Discussion on </a:t>
            </a:r>
            <a:r>
              <a:rPr lang="en-US" sz="1600" dirty="0" err="1"/>
              <a:t>Business,Finance</a:t>
            </a:r>
            <a:r>
              <a:rPr lang="en-US" sz="1600" dirty="0"/>
              <a:t> and Marketing. Retrieved May 10, 2022, from </a:t>
            </a:r>
            <a:r>
              <a:rPr lang="en-US" sz="1600" dirty="0">
                <a:hlinkClick r:id="rId3"/>
              </a:rPr>
              <a:t>https://talkforbiz.com/the-importance-of-information-in-gaining-insights-about-the-marketplace-and-customers</a:t>
            </a:r>
            <a:r>
              <a:rPr lang="en-US" sz="1600" dirty="0" smtClean="0">
                <a:hlinkClick r:id="rId3"/>
              </a:rPr>
              <a:t>/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438275" y="1781175"/>
            <a:ext cx="64556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>
                    <a:lumMod val="50000"/>
                  </a:schemeClr>
                </a:solidFill>
              </a:rPr>
              <a:t>THANK YOU </a:t>
            </a:r>
            <a:endParaRPr lang="en-US" sz="8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inimalist Business Slides by Slidesgo">
  <a:themeElements>
    <a:clrScheme name="Simple Light">
      <a:dk1>
        <a:srgbClr val="000000"/>
      </a:dk1>
      <a:lt1>
        <a:srgbClr val="F5F2EE"/>
      </a:lt1>
      <a:dk2>
        <a:srgbClr val="000000"/>
      </a:dk2>
      <a:lt2>
        <a:srgbClr val="EEEEEE"/>
      </a:lt2>
      <a:accent1>
        <a:srgbClr val="3F3533"/>
      </a:accent1>
      <a:accent2>
        <a:srgbClr val="3F3533"/>
      </a:accent2>
      <a:accent3>
        <a:srgbClr val="3F3533"/>
      </a:accent3>
      <a:accent4>
        <a:srgbClr val="3F3533"/>
      </a:accent4>
      <a:accent5>
        <a:srgbClr val="3F3533"/>
      </a:accent5>
      <a:accent6>
        <a:srgbClr val="3F3533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1033</TotalTime>
  <Words>250</Words>
  <Application>Microsoft Office PowerPoint</Application>
  <PresentationFormat>On-screen Show (16:9)</PresentationFormat>
  <Paragraphs>31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Crimson Text</vt:lpstr>
      <vt:lpstr>Lato</vt:lpstr>
      <vt:lpstr>Montserrat</vt:lpstr>
      <vt:lpstr>Vidaloka</vt:lpstr>
      <vt:lpstr>Minimalist Business Slides by Slidesgo</vt:lpstr>
      <vt:lpstr>PowerPoint Presentation</vt:lpstr>
      <vt:lpstr>PowerPoint Presentation</vt:lpstr>
      <vt:lpstr>Introduction:</vt:lpstr>
      <vt:lpstr>Customer insights:</vt:lpstr>
      <vt:lpstr>PowerPoint Presentation</vt:lpstr>
      <vt:lpstr>Reflection: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farahbettamer</dc:creator>
  <cp:lastModifiedBy>Maher Fattouh</cp:lastModifiedBy>
  <cp:revision>56</cp:revision>
  <dcterms:modified xsi:type="dcterms:W3CDTF">2022-05-30T09:35:51Z</dcterms:modified>
</cp:coreProperties>
</file>