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97" r:id="rId5"/>
    <p:sldId id="289" r:id="rId6"/>
    <p:sldId id="290" r:id="rId7"/>
    <p:sldId id="291" r:id="rId8"/>
    <p:sldId id="298" r:id="rId9"/>
    <p:sldId id="292" r:id="rId10"/>
    <p:sldId id="266" r:id="rId11"/>
    <p:sldId id="293" r:id="rId12"/>
    <p:sldId id="296" r:id="rId13"/>
    <p:sldId id="295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9E7"/>
    <a:srgbClr val="EC3A3B"/>
    <a:srgbClr val="FCBD24"/>
    <a:srgbClr val="69E781"/>
    <a:srgbClr val="5EB2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12" autoAdjust="0"/>
  </p:normalViewPr>
  <p:slideViewPr>
    <p:cSldViewPr snapToGrid="0">
      <p:cViewPr varScale="1">
        <p:scale>
          <a:sx n="100" d="100"/>
          <a:sy n="100" d="100"/>
        </p:scale>
        <p:origin x="300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9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865547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14319bb1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g114319bb12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7ae687167_0_1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77ae687167_0_1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7840acf42f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7840acf42f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420209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8729d97241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8729d97241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Google Shape;1875;g1083f33e91c_2_5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6" name="Google Shape;1876;g1083f33e91c_2_5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566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3" name="Google Shape;1483;g8b74fefb28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4" name="Google Shape;1484;g8b74fefb28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423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86400" y="1531900"/>
            <a:ext cx="3351600" cy="16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86400" y="3196700"/>
            <a:ext cx="3351600" cy="41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1_One column 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2247500" y="1433050"/>
            <a:ext cx="1838100" cy="35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 b="1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 b="1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 b="1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 b="1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 b="1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 b="1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 b="1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idaloka"/>
              <a:buNone/>
              <a:defRPr sz="2400" b="1">
                <a:solidFill>
                  <a:schemeClr val="accent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ubTitle" idx="2"/>
          </p:nvPr>
        </p:nvSpPr>
        <p:spPr>
          <a:xfrm>
            <a:off x="2247500" y="1790050"/>
            <a:ext cx="5160300" cy="27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50800" lvl="0" rtl="0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400">
                <a:solidFill>
                  <a:srgbClr val="374957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429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46" name="Google Shape;46;p7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" name="Google Shape;47;p7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19229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ctrTitle"/>
          </p:nvPr>
        </p:nvSpPr>
        <p:spPr>
          <a:xfrm>
            <a:off x="817316" y="647854"/>
            <a:ext cx="6315150" cy="291371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000" dirty="0">
                <a:solidFill>
                  <a:srgbClr val="4949E7"/>
                </a:solidFill>
                <a:latin typeface="Bahnschrift SemiBold Condensed" panose="020B0502040204020203" pitchFamily="34" charset="0"/>
              </a:rPr>
              <a:t>The Difference Between Issue-Based and Context-Based Factors</a:t>
            </a:r>
            <a:endParaRPr sz="4000" dirty="0">
              <a:solidFill>
                <a:srgbClr val="4949E7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56" name="Google Shape;56;p15"/>
          <p:cNvSpPr txBox="1">
            <a:spLocks noGrp="1"/>
          </p:cNvSpPr>
          <p:nvPr>
            <p:ph type="subTitle" idx="1"/>
          </p:nvPr>
        </p:nvSpPr>
        <p:spPr>
          <a:xfrm>
            <a:off x="595715" y="3613016"/>
            <a:ext cx="3746164" cy="13060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SzPts val="1100"/>
            </a:pPr>
            <a:r>
              <a:rPr lang="en-US" sz="2400" b="1" i="1" dirty="0">
                <a:solidFill>
                  <a:schemeClr val="tx1"/>
                </a:solidFill>
                <a:latin typeface="Bahnschrift SemiBold Condensed" panose="020B0502040204020203" pitchFamily="34" charset="0"/>
              </a:rPr>
              <a:t>Name : Aml Mohammed</a:t>
            </a:r>
          </a:p>
          <a:p>
            <a:pPr marL="0" lvl="0" indent="0" algn="ctr">
              <a:buSzPts val="1100"/>
            </a:pPr>
            <a:r>
              <a:rPr lang="en-US" sz="2400" b="1" i="1" dirty="0">
                <a:solidFill>
                  <a:schemeClr val="tx1"/>
                </a:solidFill>
                <a:latin typeface="Bahnschrift SemiBold Condensed" panose="020B0502040204020203" pitchFamily="34" charset="0"/>
              </a:rPr>
              <a:t>ID : 4407</a:t>
            </a:r>
          </a:p>
          <a:p>
            <a:pPr marL="0" lvl="0" indent="0" algn="ctr">
              <a:buSzPts val="1100"/>
            </a:pPr>
            <a:r>
              <a:rPr lang="en-US" sz="2400" b="1" i="1" dirty="0">
                <a:solidFill>
                  <a:schemeClr val="tx1"/>
                </a:solidFill>
                <a:latin typeface="Bahnschrift SemiBold Condensed" panose="020B0502040204020203" pitchFamily="34" charset="0"/>
              </a:rPr>
              <a:t>Email : Aml_4407@limu.edu.ly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57" name="Google Shape;57;p15"/>
          <p:cNvGrpSpPr/>
          <p:nvPr/>
        </p:nvGrpSpPr>
        <p:grpSpPr>
          <a:xfrm>
            <a:off x="5070163" y="2661028"/>
            <a:ext cx="3385475" cy="2276150"/>
            <a:chOff x="4354079" y="1172964"/>
            <a:chExt cx="3974549" cy="2797572"/>
          </a:xfrm>
        </p:grpSpPr>
        <p:sp>
          <p:nvSpPr>
            <p:cNvPr id="58" name="Google Shape;58;p15"/>
            <p:cNvSpPr/>
            <p:nvPr/>
          </p:nvSpPr>
          <p:spPr>
            <a:xfrm>
              <a:off x="4354079" y="3145666"/>
              <a:ext cx="2315949" cy="824870"/>
            </a:xfrm>
            <a:custGeom>
              <a:avLst/>
              <a:gdLst/>
              <a:ahLst/>
              <a:cxnLst/>
              <a:rect l="l" t="t" r="r" b="b"/>
              <a:pathLst>
                <a:path w="102193" h="36398" extrusionOk="0">
                  <a:moveTo>
                    <a:pt x="18194" y="0"/>
                  </a:moveTo>
                  <a:cubicBezTo>
                    <a:pt x="8145" y="0"/>
                    <a:pt x="1" y="8144"/>
                    <a:pt x="1" y="18193"/>
                  </a:cubicBezTo>
                  <a:cubicBezTo>
                    <a:pt x="1" y="28242"/>
                    <a:pt x="8145" y="36397"/>
                    <a:pt x="18194" y="36397"/>
                  </a:cubicBezTo>
                  <a:lnTo>
                    <a:pt x="102192" y="36397"/>
                  </a:lnTo>
                  <a:cubicBezTo>
                    <a:pt x="92143" y="36397"/>
                    <a:pt x="83999" y="28242"/>
                    <a:pt x="83999" y="18193"/>
                  </a:cubicBezTo>
                  <a:cubicBezTo>
                    <a:pt x="83999" y="8144"/>
                    <a:pt x="92143" y="0"/>
                    <a:pt x="102192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457200" tIns="91425" rIns="73150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9" name="Google Shape;59;p15"/>
            <p:cNvSpPr/>
            <p:nvPr/>
          </p:nvSpPr>
          <p:spPr>
            <a:xfrm>
              <a:off x="6253922" y="3145666"/>
              <a:ext cx="824892" cy="824870"/>
            </a:xfrm>
            <a:custGeom>
              <a:avLst/>
              <a:gdLst/>
              <a:ahLst/>
              <a:cxnLst/>
              <a:rect l="l" t="t" r="r" b="b"/>
              <a:pathLst>
                <a:path w="36399" h="36398" extrusionOk="0">
                  <a:moveTo>
                    <a:pt x="18194" y="0"/>
                  </a:moveTo>
                  <a:cubicBezTo>
                    <a:pt x="8145" y="0"/>
                    <a:pt x="1" y="8144"/>
                    <a:pt x="1" y="18193"/>
                  </a:cubicBezTo>
                  <a:cubicBezTo>
                    <a:pt x="1" y="28242"/>
                    <a:pt x="8145" y="36397"/>
                    <a:pt x="18194" y="36397"/>
                  </a:cubicBezTo>
                  <a:cubicBezTo>
                    <a:pt x="28254" y="36397"/>
                    <a:pt x="36398" y="28242"/>
                    <a:pt x="36398" y="18193"/>
                  </a:cubicBezTo>
                  <a:cubicBezTo>
                    <a:pt x="36398" y="8144"/>
                    <a:pt x="28254" y="0"/>
                    <a:pt x="18194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5"/>
            <p:cNvSpPr/>
            <p:nvPr/>
          </p:nvSpPr>
          <p:spPr>
            <a:xfrm>
              <a:off x="6012702" y="2475944"/>
              <a:ext cx="2315926" cy="824892"/>
            </a:xfrm>
            <a:custGeom>
              <a:avLst/>
              <a:gdLst/>
              <a:ahLst/>
              <a:cxnLst/>
              <a:rect l="l" t="t" r="r" b="b"/>
              <a:pathLst>
                <a:path w="102192" h="36399" extrusionOk="0">
                  <a:moveTo>
                    <a:pt x="1" y="1"/>
                  </a:moveTo>
                  <a:cubicBezTo>
                    <a:pt x="10049" y="1"/>
                    <a:pt x="18193" y="8145"/>
                    <a:pt x="18193" y="18194"/>
                  </a:cubicBezTo>
                  <a:cubicBezTo>
                    <a:pt x="18193" y="28242"/>
                    <a:pt x="10049" y="36398"/>
                    <a:pt x="1" y="36398"/>
                  </a:cubicBezTo>
                  <a:lnTo>
                    <a:pt x="83999" y="36398"/>
                  </a:lnTo>
                  <a:cubicBezTo>
                    <a:pt x="94048" y="36398"/>
                    <a:pt x="102192" y="28242"/>
                    <a:pt x="102192" y="18194"/>
                  </a:cubicBezTo>
                  <a:cubicBezTo>
                    <a:pt x="102192" y="8145"/>
                    <a:pt x="94048" y="1"/>
                    <a:pt x="83999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731500" tIns="91425" rIns="45720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1" name="Google Shape;61;p15"/>
            <p:cNvSpPr/>
            <p:nvPr/>
          </p:nvSpPr>
          <p:spPr>
            <a:xfrm>
              <a:off x="5603644" y="2475944"/>
              <a:ext cx="824892" cy="824892"/>
            </a:xfrm>
            <a:custGeom>
              <a:avLst/>
              <a:gdLst/>
              <a:ahLst/>
              <a:cxnLst/>
              <a:rect l="l" t="t" r="r" b="b"/>
              <a:pathLst>
                <a:path w="36399" h="36399" extrusionOk="0">
                  <a:moveTo>
                    <a:pt x="18193" y="1"/>
                  </a:moveTo>
                  <a:cubicBezTo>
                    <a:pt x="8145" y="1"/>
                    <a:pt x="1" y="8145"/>
                    <a:pt x="1" y="18194"/>
                  </a:cubicBezTo>
                  <a:cubicBezTo>
                    <a:pt x="1" y="28242"/>
                    <a:pt x="8145" y="36398"/>
                    <a:pt x="18193" y="36398"/>
                  </a:cubicBezTo>
                  <a:cubicBezTo>
                    <a:pt x="28242" y="36398"/>
                    <a:pt x="36398" y="28242"/>
                    <a:pt x="36398" y="18194"/>
                  </a:cubicBezTo>
                  <a:cubicBezTo>
                    <a:pt x="36398" y="8145"/>
                    <a:pt x="28242" y="1"/>
                    <a:pt x="18193" y="1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5"/>
            <p:cNvSpPr/>
            <p:nvPr/>
          </p:nvSpPr>
          <p:spPr>
            <a:xfrm>
              <a:off x="6012702" y="1172964"/>
              <a:ext cx="2315926" cy="824870"/>
            </a:xfrm>
            <a:custGeom>
              <a:avLst/>
              <a:gdLst/>
              <a:ahLst/>
              <a:cxnLst/>
              <a:rect l="l" t="t" r="r" b="b"/>
              <a:pathLst>
                <a:path w="102192" h="36398" extrusionOk="0">
                  <a:moveTo>
                    <a:pt x="1" y="1"/>
                  </a:moveTo>
                  <a:cubicBezTo>
                    <a:pt x="10049" y="1"/>
                    <a:pt x="18193" y="8145"/>
                    <a:pt x="18193" y="18193"/>
                  </a:cubicBezTo>
                  <a:cubicBezTo>
                    <a:pt x="18193" y="28242"/>
                    <a:pt x="10049" y="36398"/>
                    <a:pt x="1" y="36398"/>
                  </a:cubicBezTo>
                  <a:lnTo>
                    <a:pt x="83999" y="36398"/>
                  </a:lnTo>
                  <a:cubicBezTo>
                    <a:pt x="94048" y="36398"/>
                    <a:pt x="102192" y="28242"/>
                    <a:pt x="102192" y="18193"/>
                  </a:cubicBezTo>
                  <a:cubicBezTo>
                    <a:pt x="102192" y="8145"/>
                    <a:pt x="94048" y="1"/>
                    <a:pt x="83999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731500" tIns="91425" rIns="45720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3" name="Google Shape;63;p15"/>
            <p:cNvSpPr/>
            <p:nvPr/>
          </p:nvSpPr>
          <p:spPr>
            <a:xfrm>
              <a:off x="5603644" y="1172964"/>
              <a:ext cx="824892" cy="824870"/>
            </a:xfrm>
            <a:custGeom>
              <a:avLst/>
              <a:gdLst/>
              <a:ahLst/>
              <a:cxnLst/>
              <a:rect l="l" t="t" r="r" b="b"/>
              <a:pathLst>
                <a:path w="36399" h="36398" extrusionOk="0">
                  <a:moveTo>
                    <a:pt x="18193" y="1"/>
                  </a:moveTo>
                  <a:cubicBezTo>
                    <a:pt x="8145" y="1"/>
                    <a:pt x="1" y="8145"/>
                    <a:pt x="1" y="18193"/>
                  </a:cubicBezTo>
                  <a:cubicBezTo>
                    <a:pt x="1" y="28242"/>
                    <a:pt x="8145" y="36398"/>
                    <a:pt x="18193" y="36398"/>
                  </a:cubicBezTo>
                  <a:cubicBezTo>
                    <a:pt x="28242" y="36398"/>
                    <a:pt x="36398" y="28242"/>
                    <a:pt x="36398" y="18193"/>
                  </a:cubicBezTo>
                  <a:cubicBezTo>
                    <a:pt x="36398" y="8145"/>
                    <a:pt x="28242" y="1"/>
                    <a:pt x="18193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4354079" y="1822426"/>
              <a:ext cx="2315949" cy="824892"/>
            </a:xfrm>
            <a:custGeom>
              <a:avLst/>
              <a:gdLst/>
              <a:ahLst/>
              <a:cxnLst/>
              <a:rect l="l" t="t" r="r" b="b"/>
              <a:pathLst>
                <a:path w="102193" h="36399" extrusionOk="0">
                  <a:moveTo>
                    <a:pt x="18194" y="1"/>
                  </a:moveTo>
                  <a:cubicBezTo>
                    <a:pt x="8145" y="1"/>
                    <a:pt x="1" y="8145"/>
                    <a:pt x="1" y="18194"/>
                  </a:cubicBezTo>
                  <a:cubicBezTo>
                    <a:pt x="1" y="28243"/>
                    <a:pt x="8145" y="36398"/>
                    <a:pt x="18194" y="36398"/>
                  </a:cubicBezTo>
                  <a:lnTo>
                    <a:pt x="102192" y="36398"/>
                  </a:lnTo>
                  <a:cubicBezTo>
                    <a:pt x="92143" y="36398"/>
                    <a:pt x="83999" y="28243"/>
                    <a:pt x="83999" y="18194"/>
                  </a:cubicBezTo>
                  <a:cubicBezTo>
                    <a:pt x="83999" y="8145"/>
                    <a:pt x="92143" y="1"/>
                    <a:pt x="1021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457200" tIns="91425" rIns="731500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5" name="Google Shape;65;p15"/>
            <p:cNvSpPr/>
            <p:nvPr/>
          </p:nvSpPr>
          <p:spPr>
            <a:xfrm>
              <a:off x="6253922" y="1822426"/>
              <a:ext cx="824892" cy="824892"/>
            </a:xfrm>
            <a:custGeom>
              <a:avLst/>
              <a:gdLst/>
              <a:ahLst/>
              <a:cxnLst/>
              <a:rect l="l" t="t" r="r" b="b"/>
              <a:pathLst>
                <a:path w="36399" h="36399" extrusionOk="0">
                  <a:moveTo>
                    <a:pt x="18194" y="1"/>
                  </a:moveTo>
                  <a:cubicBezTo>
                    <a:pt x="8145" y="1"/>
                    <a:pt x="1" y="8145"/>
                    <a:pt x="1" y="18194"/>
                  </a:cubicBezTo>
                  <a:cubicBezTo>
                    <a:pt x="1" y="28243"/>
                    <a:pt x="8145" y="36398"/>
                    <a:pt x="18194" y="36398"/>
                  </a:cubicBezTo>
                  <a:cubicBezTo>
                    <a:pt x="28254" y="36398"/>
                    <a:pt x="36398" y="28243"/>
                    <a:pt x="36398" y="18194"/>
                  </a:cubicBezTo>
                  <a:cubicBezTo>
                    <a:pt x="36398" y="8145"/>
                    <a:pt x="28254" y="1"/>
                    <a:pt x="181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5"/>
            <p:cNvSpPr/>
            <p:nvPr/>
          </p:nvSpPr>
          <p:spPr>
            <a:xfrm>
              <a:off x="5738737" y="1314595"/>
              <a:ext cx="1216795" cy="2513996"/>
            </a:xfrm>
            <a:custGeom>
              <a:avLst/>
              <a:gdLst/>
              <a:ahLst/>
              <a:cxnLst/>
              <a:rect l="l" t="t" r="r" b="b"/>
              <a:pathLst>
                <a:path w="53692" h="110932" extrusionOk="0">
                  <a:moveTo>
                    <a:pt x="12240" y="0"/>
                  </a:moveTo>
                  <a:cubicBezTo>
                    <a:pt x="5644" y="0"/>
                    <a:pt x="298" y="5346"/>
                    <a:pt x="286" y="11930"/>
                  </a:cubicBezTo>
                  <a:cubicBezTo>
                    <a:pt x="286" y="18312"/>
                    <a:pt x="5501" y="23694"/>
                    <a:pt x="11883" y="23884"/>
                  </a:cubicBezTo>
                  <a:lnTo>
                    <a:pt x="12038" y="23884"/>
                  </a:lnTo>
                  <a:cubicBezTo>
                    <a:pt x="16646" y="23956"/>
                    <a:pt x="21063" y="25670"/>
                    <a:pt x="24325" y="28933"/>
                  </a:cubicBezTo>
                  <a:lnTo>
                    <a:pt x="24480" y="29087"/>
                  </a:lnTo>
                  <a:cubicBezTo>
                    <a:pt x="27492" y="32100"/>
                    <a:pt x="29028" y="36219"/>
                    <a:pt x="28992" y="40482"/>
                  </a:cubicBezTo>
                  <a:cubicBezTo>
                    <a:pt x="28992" y="40517"/>
                    <a:pt x="28992" y="40565"/>
                    <a:pt x="28992" y="40601"/>
                  </a:cubicBezTo>
                  <a:cubicBezTo>
                    <a:pt x="28992" y="40624"/>
                    <a:pt x="28992" y="40648"/>
                    <a:pt x="28992" y="40660"/>
                  </a:cubicBezTo>
                  <a:cubicBezTo>
                    <a:pt x="29004" y="45077"/>
                    <a:pt x="27445" y="49340"/>
                    <a:pt x="24325" y="52447"/>
                  </a:cubicBezTo>
                  <a:lnTo>
                    <a:pt x="23932" y="52840"/>
                  </a:lnTo>
                  <a:cubicBezTo>
                    <a:pt x="21027" y="55757"/>
                    <a:pt x="17094" y="57513"/>
                    <a:pt x="12988" y="57513"/>
                  </a:cubicBezTo>
                  <a:cubicBezTo>
                    <a:pt x="12854" y="57513"/>
                    <a:pt x="12720" y="57511"/>
                    <a:pt x="12586" y="57508"/>
                  </a:cubicBezTo>
                  <a:cubicBezTo>
                    <a:pt x="12467" y="57502"/>
                    <a:pt x="12348" y="57499"/>
                    <a:pt x="12228" y="57499"/>
                  </a:cubicBezTo>
                  <a:cubicBezTo>
                    <a:pt x="12109" y="57499"/>
                    <a:pt x="11990" y="57502"/>
                    <a:pt x="11871" y="57508"/>
                  </a:cubicBezTo>
                  <a:cubicBezTo>
                    <a:pt x="5704" y="57686"/>
                    <a:pt x="572" y="62734"/>
                    <a:pt x="298" y="68902"/>
                  </a:cubicBezTo>
                  <a:cubicBezTo>
                    <a:pt x="1" y="75736"/>
                    <a:pt x="5454" y="81379"/>
                    <a:pt x="12228" y="81379"/>
                  </a:cubicBezTo>
                  <a:lnTo>
                    <a:pt x="12288" y="81379"/>
                  </a:lnTo>
                  <a:cubicBezTo>
                    <a:pt x="12321" y="81379"/>
                    <a:pt x="12353" y="81379"/>
                    <a:pt x="12386" y="81379"/>
                  </a:cubicBezTo>
                  <a:cubicBezTo>
                    <a:pt x="16114" y="81379"/>
                    <a:pt x="19729" y="82724"/>
                    <a:pt x="22373" y="85368"/>
                  </a:cubicBezTo>
                  <a:lnTo>
                    <a:pt x="23861" y="86856"/>
                  </a:lnTo>
                  <a:cubicBezTo>
                    <a:pt x="27159" y="90154"/>
                    <a:pt x="28861" y="94643"/>
                    <a:pt x="28992" y="99310"/>
                  </a:cubicBezTo>
                  <a:cubicBezTo>
                    <a:pt x="29004" y="99834"/>
                    <a:pt x="29052" y="100370"/>
                    <a:pt x="29135" y="100906"/>
                  </a:cubicBezTo>
                  <a:cubicBezTo>
                    <a:pt x="29945" y="106085"/>
                    <a:pt x="34184" y="110181"/>
                    <a:pt x="39387" y="110835"/>
                  </a:cubicBezTo>
                  <a:cubicBezTo>
                    <a:pt x="39906" y="110900"/>
                    <a:pt x="40420" y="110932"/>
                    <a:pt x="40927" y="110932"/>
                  </a:cubicBezTo>
                  <a:cubicBezTo>
                    <a:pt x="48036" y="110932"/>
                    <a:pt x="53692" y="104720"/>
                    <a:pt x="52769" y="97429"/>
                  </a:cubicBezTo>
                  <a:cubicBezTo>
                    <a:pt x="52102" y="92214"/>
                    <a:pt x="47959" y="87964"/>
                    <a:pt x="42768" y="87190"/>
                  </a:cubicBezTo>
                  <a:cubicBezTo>
                    <a:pt x="42232" y="87106"/>
                    <a:pt x="41708" y="87071"/>
                    <a:pt x="41184" y="87059"/>
                  </a:cubicBezTo>
                  <a:cubicBezTo>
                    <a:pt x="36470" y="86952"/>
                    <a:pt x="31921" y="85261"/>
                    <a:pt x="28588" y="81915"/>
                  </a:cubicBezTo>
                  <a:lnTo>
                    <a:pt x="28052" y="81391"/>
                  </a:lnTo>
                  <a:cubicBezTo>
                    <a:pt x="25182" y="78510"/>
                    <a:pt x="23789" y="74498"/>
                    <a:pt x="24135" y="70450"/>
                  </a:cubicBezTo>
                  <a:cubicBezTo>
                    <a:pt x="24159" y="70116"/>
                    <a:pt x="24170" y="69783"/>
                    <a:pt x="24170" y="69438"/>
                  </a:cubicBezTo>
                  <a:cubicBezTo>
                    <a:pt x="24170" y="69414"/>
                    <a:pt x="24170" y="69402"/>
                    <a:pt x="24170" y="69378"/>
                  </a:cubicBezTo>
                  <a:cubicBezTo>
                    <a:pt x="24147" y="64985"/>
                    <a:pt x="25718" y="60722"/>
                    <a:pt x="28826" y="57615"/>
                  </a:cubicBezTo>
                  <a:lnTo>
                    <a:pt x="29231" y="57210"/>
                  </a:lnTo>
                  <a:cubicBezTo>
                    <a:pt x="32148" y="54293"/>
                    <a:pt x="36081" y="52537"/>
                    <a:pt x="40186" y="52537"/>
                  </a:cubicBezTo>
                  <a:cubicBezTo>
                    <a:pt x="40320" y="52537"/>
                    <a:pt x="40455" y="52539"/>
                    <a:pt x="40589" y="52543"/>
                  </a:cubicBezTo>
                  <a:lnTo>
                    <a:pt x="41292" y="52543"/>
                  </a:lnTo>
                  <a:cubicBezTo>
                    <a:pt x="47459" y="52352"/>
                    <a:pt x="52591" y="47304"/>
                    <a:pt x="52853" y="41136"/>
                  </a:cubicBezTo>
                  <a:cubicBezTo>
                    <a:pt x="53150" y="34302"/>
                    <a:pt x="47697" y="28659"/>
                    <a:pt x="40923" y="28659"/>
                  </a:cubicBezTo>
                  <a:cubicBezTo>
                    <a:pt x="40827" y="28659"/>
                    <a:pt x="40720" y="28659"/>
                    <a:pt x="40625" y="28671"/>
                  </a:cubicBezTo>
                  <a:cubicBezTo>
                    <a:pt x="40491" y="28674"/>
                    <a:pt x="40358" y="28676"/>
                    <a:pt x="40225" y="28676"/>
                  </a:cubicBezTo>
                  <a:cubicBezTo>
                    <a:pt x="36105" y="28676"/>
                    <a:pt x="32137" y="27076"/>
                    <a:pt x="29219" y="24158"/>
                  </a:cubicBezTo>
                  <a:cubicBezTo>
                    <a:pt x="25933" y="20884"/>
                    <a:pt x="24230" y="16431"/>
                    <a:pt x="24170" y="11800"/>
                  </a:cubicBezTo>
                  <a:cubicBezTo>
                    <a:pt x="24170" y="11740"/>
                    <a:pt x="24170" y="11692"/>
                    <a:pt x="24170" y="11645"/>
                  </a:cubicBezTo>
                  <a:cubicBezTo>
                    <a:pt x="24016" y="5251"/>
                    <a:pt x="18634" y="12"/>
                    <a:pt x="122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6514404" y="3595560"/>
              <a:ext cx="305948" cy="130455"/>
            </a:xfrm>
            <a:custGeom>
              <a:avLst/>
              <a:gdLst/>
              <a:ahLst/>
              <a:cxnLst/>
              <a:rect l="l" t="t" r="r" b="b"/>
              <a:pathLst>
                <a:path w="11555" h="4927" extrusionOk="0">
                  <a:moveTo>
                    <a:pt x="3679" y="2028"/>
                  </a:moveTo>
                  <a:cubicBezTo>
                    <a:pt x="3931" y="2028"/>
                    <a:pt x="4088" y="2217"/>
                    <a:pt x="4088" y="2469"/>
                  </a:cubicBezTo>
                  <a:cubicBezTo>
                    <a:pt x="4088" y="2721"/>
                    <a:pt x="3868" y="2878"/>
                    <a:pt x="3679" y="2878"/>
                  </a:cubicBezTo>
                  <a:cubicBezTo>
                    <a:pt x="3458" y="2878"/>
                    <a:pt x="3238" y="2658"/>
                    <a:pt x="3238" y="2469"/>
                  </a:cubicBezTo>
                  <a:cubicBezTo>
                    <a:pt x="3238" y="2185"/>
                    <a:pt x="3458" y="2028"/>
                    <a:pt x="3679" y="2028"/>
                  </a:cubicBezTo>
                  <a:close/>
                  <a:moveTo>
                    <a:pt x="7806" y="1618"/>
                  </a:moveTo>
                  <a:cubicBezTo>
                    <a:pt x="8278" y="1618"/>
                    <a:pt x="8656" y="1965"/>
                    <a:pt x="8656" y="2437"/>
                  </a:cubicBezTo>
                  <a:cubicBezTo>
                    <a:pt x="8656" y="2910"/>
                    <a:pt x="8278" y="3256"/>
                    <a:pt x="7806" y="3256"/>
                  </a:cubicBezTo>
                  <a:cubicBezTo>
                    <a:pt x="7333" y="3256"/>
                    <a:pt x="6987" y="2910"/>
                    <a:pt x="6987" y="2437"/>
                  </a:cubicBezTo>
                  <a:cubicBezTo>
                    <a:pt x="6987" y="1965"/>
                    <a:pt x="7333" y="1618"/>
                    <a:pt x="7806" y="1618"/>
                  </a:cubicBezTo>
                  <a:close/>
                  <a:moveTo>
                    <a:pt x="5348" y="2878"/>
                  </a:moveTo>
                  <a:cubicBezTo>
                    <a:pt x="5569" y="2878"/>
                    <a:pt x="5758" y="3067"/>
                    <a:pt x="5758" y="3256"/>
                  </a:cubicBezTo>
                  <a:cubicBezTo>
                    <a:pt x="5758" y="3509"/>
                    <a:pt x="5569" y="3698"/>
                    <a:pt x="5348" y="3698"/>
                  </a:cubicBezTo>
                  <a:cubicBezTo>
                    <a:pt x="5096" y="3698"/>
                    <a:pt x="4907" y="3509"/>
                    <a:pt x="4907" y="3256"/>
                  </a:cubicBezTo>
                  <a:cubicBezTo>
                    <a:pt x="4907" y="3004"/>
                    <a:pt x="5096" y="2878"/>
                    <a:pt x="5348" y="2878"/>
                  </a:cubicBezTo>
                  <a:close/>
                  <a:moveTo>
                    <a:pt x="8249" y="1"/>
                  </a:moveTo>
                  <a:cubicBezTo>
                    <a:pt x="6319" y="1"/>
                    <a:pt x="5400" y="1530"/>
                    <a:pt x="3381" y="1530"/>
                  </a:cubicBezTo>
                  <a:cubicBezTo>
                    <a:pt x="2909" y="1530"/>
                    <a:pt x="2377" y="1447"/>
                    <a:pt x="1757" y="1240"/>
                  </a:cubicBezTo>
                  <a:lnTo>
                    <a:pt x="560" y="2973"/>
                  </a:lnTo>
                  <a:cubicBezTo>
                    <a:pt x="0" y="3812"/>
                    <a:pt x="544" y="4927"/>
                    <a:pt x="1557" y="4927"/>
                  </a:cubicBezTo>
                  <a:cubicBezTo>
                    <a:pt x="1571" y="4927"/>
                    <a:pt x="1585" y="4927"/>
                    <a:pt x="1599" y="4926"/>
                  </a:cubicBezTo>
                  <a:lnTo>
                    <a:pt x="9980" y="4926"/>
                  </a:lnTo>
                  <a:cubicBezTo>
                    <a:pt x="10956" y="4926"/>
                    <a:pt x="11555" y="3761"/>
                    <a:pt x="11019" y="2941"/>
                  </a:cubicBezTo>
                  <a:lnTo>
                    <a:pt x="9003" y="75"/>
                  </a:lnTo>
                  <a:cubicBezTo>
                    <a:pt x="8734" y="24"/>
                    <a:pt x="8484" y="1"/>
                    <a:pt x="82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6575091" y="3389803"/>
              <a:ext cx="170197" cy="224582"/>
            </a:xfrm>
            <a:custGeom>
              <a:avLst/>
              <a:gdLst/>
              <a:ahLst/>
              <a:cxnLst/>
              <a:rect l="l" t="t" r="r" b="b"/>
              <a:pathLst>
                <a:path w="6428" h="8482" extrusionOk="0">
                  <a:moveTo>
                    <a:pt x="1891" y="1"/>
                  </a:moveTo>
                  <a:cubicBezTo>
                    <a:pt x="1229" y="1"/>
                    <a:pt x="694" y="568"/>
                    <a:pt x="694" y="1261"/>
                  </a:cubicBezTo>
                  <a:cubicBezTo>
                    <a:pt x="694" y="1828"/>
                    <a:pt x="1040" y="2238"/>
                    <a:pt x="1513" y="2395"/>
                  </a:cubicBezTo>
                  <a:lnTo>
                    <a:pt x="1513" y="5829"/>
                  </a:lnTo>
                  <a:cubicBezTo>
                    <a:pt x="1481" y="6459"/>
                    <a:pt x="1072" y="6774"/>
                    <a:pt x="0" y="8318"/>
                  </a:cubicBezTo>
                  <a:cubicBezTo>
                    <a:pt x="441" y="8433"/>
                    <a:pt x="822" y="8482"/>
                    <a:pt x="1162" y="8482"/>
                  </a:cubicBezTo>
                  <a:cubicBezTo>
                    <a:pt x="3061" y="8482"/>
                    <a:pt x="3671" y="6963"/>
                    <a:pt x="6049" y="6963"/>
                  </a:cubicBezTo>
                  <a:lnTo>
                    <a:pt x="6112" y="6963"/>
                  </a:lnTo>
                  <a:cubicBezTo>
                    <a:pt x="5829" y="6585"/>
                    <a:pt x="5608" y="6333"/>
                    <a:pt x="5608" y="5861"/>
                  </a:cubicBezTo>
                  <a:lnTo>
                    <a:pt x="5608" y="2458"/>
                  </a:lnTo>
                  <a:cubicBezTo>
                    <a:pt x="6081" y="2301"/>
                    <a:pt x="6427" y="1828"/>
                    <a:pt x="6427" y="1261"/>
                  </a:cubicBezTo>
                  <a:cubicBezTo>
                    <a:pt x="6427" y="599"/>
                    <a:pt x="5892" y="1"/>
                    <a:pt x="519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5896086" y="1418009"/>
              <a:ext cx="241951" cy="241104"/>
            </a:xfrm>
            <a:custGeom>
              <a:avLst/>
              <a:gdLst/>
              <a:ahLst/>
              <a:cxnLst/>
              <a:rect l="l" t="t" r="r" b="b"/>
              <a:pathLst>
                <a:path w="9138" h="9106" extrusionOk="0">
                  <a:moveTo>
                    <a:pt x="4097" y="1292"/>
                  </a:moveTo>
                  <a:cubicBezTo>
                    <a:pt x="4349" y="1292"/>
                    <a:pt x="4538" y="1450"/>
                    <a:pt x="4538" y="1702"/>
                  </a:cubicBezTo>
                  <a:cubicBezTo>
                    <a:pt x="4538" y="1922"/>
                    <a:pt x="4349" y="2111"/>
                    <a:pt x="4160" y="2111"/>
                  </a:cubicBezTo>
                  <a:cubicBezTo>
                    <a:pt x="2994" y="2111"/>
                    <a:pt x="2112" y="3056"/>
                    <a:pt x="2049" y="4222"/>
                  </a:cubicBezTo>
                  <a:cubicBezTo>
                    <a:pt x="2049" y="4443"/>
                    <a:pt x="1860" y="4600"/>
                    <a:pt x="1639" y="4600"/>
                  </a:cubicBezTo>
                  <a:cubicBezTo>
                    <a:pt x="1387" y="4600"/>
                    <a:pt x="1198" y="4411"/>
                    <a:pt x="1198" y="4222"/>
                  </a:cubicBezTo>
                  <a:cubicBezTo>
                    <a:pt x="1198" y="2584"/>
                    <a:pt x="2490" y="1324"/>
                    <a:pt x="4097" y="1292"/>
                  </a:cubicBezTo>
                  <a:close/>
                  <a:moveTo>
                    <a:pt x="4569" y="0"/>
                  </a:moveTo>
                  <a:cubicBezTo>
                    <a:pt x="2049" y="0"/>
                    <a:pt x="1" y="2048"/>
                    <a:pt x="1" y="4569"/>
                  </a:cubicBezTo>
                  <a:cubicBezTo>
                    <a:pt x="1" y="6207"/>
                    <a:pt x="946" y="7688"/>
                    <a:pt x="2332" y="8475"/>
                  </a:cubicBezTo>
                  <a:cubicBezTo>
                    <a:pt x="2458" y="8507"/>
                    <a:pt x="2521" y="8664"/>
                    <a:pt x="2521" y="8822"/>
                  </a:cubicBezTo>
                  <a:lnTo>
                    <a:pt x="2521" y="9105"/>
                  </a:lnTo>
                  <a:lnTo>
                    <a:pt x="6680" y="9105"/>
                  </a:lnTo>
                  <a:lnTo>
                    <a:pt x="6680" y="8822"/>
                  </a:lnTo>
                  <a:cubicBezTo>
                    <a:pt x="6680" y="8696"/>
                    <a:pt x="6743" y="8570"/>
                    <a:pt x="6900" y="8507"/>
                  </a:cubicBezTo>
                  <a:cubicBezTo>
                    <a:pt x="8255" y="7719"/>
                    <a:pt x="9137" y="6270"/>
                    <a:pt x="9137" y="4569"/>
                  </a:cubicBezTo>
                  <a:cubicBezTo>
                    <a:pt x="9137" y="2048"/>
                    <a:pt x="7089" y="32"/>
                    <a:pt x="4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5961988" y="1680772"/>
              <a:ext cx="109299" cy="71754"/>
            </a:xfrm>
            <a:custGeom>
              <a:avLst/>
              <a:gdLst/>
              <a:ahLst/>
              <a:cxnLst/>
              <a:rect l="l" t="t" r="r" b="b"/>
              <a:pathLst>
                <a:path w="4128" h="2710" extrusionOk="0">
                  <a:moveTo>
                    <a:pt x="1" y="0"/>
                  </a:moveTo>
                  <a:lnTo>
                    <a:pt x="1" y="662"/>
                  </a:lnTo>
                  <a:cubicBezTo>
                    <a:pt x="1" y="1198"/>
                    <a:pt x="410" y="1702"/>
                    <a:pt x="883" y="1859"/>
                  </a:cubicBezTo>
                  <a:cubicBezTo>
                    <a:pt x="1040" y="2363"/>
                    <a:pt x="1513" y="2710"/>
                    <a:pt x="2049" y="2710"/>
                  </a:cubicBezTo>
                  <a:cubicBezTo>
                    <a:pt x="2647" y="2710"/>
                    <a:pt x="3120" y="2363"/>
                    <a:pt x="3277" y="1859"/>
                  </a:cubicBezTo>
                  <a:cubicBezTo>
                    <a:pt x="3781" y="1702"/>
                    <a:pt x="4128" y="1198"/>
                    <a:pt x="4128" y="662"/>
                  </a:cubicBezTo>
                  <a:lnTo>
                    <a:pt x="41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6492307" y="2066997"/>
              <a:ext cx="347888" cy="335629"/>
            </a:xfrm>
            <a:custGeom>
              <a:avLst/>
              <a:gdLst/>
              <a:ahLst/>
              <a:cxnLst/>
              <a:rect l="l" t="t" r="r" b="b"/>
              <a:pathLst>
                <a:path w="13139" h="12676" extrusionOk="0">
                  <a:moveTo>
                    <a:pt x="7184" y="1702"/>
                  </a:moveTo>
                  <a:cubicBezTo>
                    <a:pt x="7909" y="1702"/>
                    <a:pt x="8444" y="2237"/>
                    <a:pt x="8444" y="2962"/>
                  </a:cubicBezTo>
                  <a:cubicBezTo>
                    <a:pt x="8444" y="3623"/>
                    <a:pt x="7877" y="4222"/>
                    <a:pt x="7184" y="4222"/>
                  </a:cubicBezTo>
                  <a:cubicBezTo>
                    <a:pt x="6491" y="4222"/>
                    <a:pt x="5955" y="3655"/>
                    <a:pt x="5955" y="2962"/>
                  </a:cubicBezTo>
                  <a:cubicBezTo>
                    <a:pt x="5955" y="2237"/>
                    <a:pt x="6491" y="1702"/>
                    <a:pt x="7184" y="1702"/>
                  </a:cubicBezTo>
                  <a:close/>
                  <a:moveTo>
                    <a:pt x="3813" y="2521"/>
                  </a:moveTo>
                  <a:cubicBezTo>
                    <a:pt x="4506" y="2521"/>
                    <a:pt x="5073" y="3056"/>
                    <a:pt x="5073" y="3781"/>
                  </a:cubicBezTo>
                  <a:cubicBezTo>
                    <a:pt x="5073" y="4474"/>
                    <a:pt x="4506" y="5041"/>
                    <a:pt x="3813" y="5041"/>
                  </a:cubicBezTo>
                  <a:cubicBezTo>
                    <a:pt x="3088" y="5041"/>
                    <a:pt x="2553" y="4474"/>
                    <a:pt x="2553" y="3781"/>
                  </a:cubicBezTo>
                  <a:cubicBezTo>
                    <a:pt x="2521" y="3056"/>
                    <a:pt x="3088" y="2521"/>
                    <a:pt x="3813" y="2521"/>
                  </a:cubicBezTo>
                  <a:close/>
                  <a:moveTo>
                    <a:pt x="2931" y="5892"/>
                  </a:moveTo>
                  <a:cubicBezTo>
                    <a:pt x="3656" y="5892"/>
                    <a:pt x="4191" y="6459"/>
                    <a:pt x="4191" y="7152"/>
                  </a:cubicBezTo>
                  <a:cubicBezTo>
                    <a:pt x="4191" y="7877"/>
                    <a:pt x="3656" y="8412"/>
                    <a:pt x="2931" y="8412"/>
                  </a:cubicBezTo>
                  <a:cubicBezTo>
                    <a:pt x="2238" y="8412"/>
                    <a:pt x="1671" y="7877"/>
                    <a:pt x="1671" y="7152"/>
                  </a:cubicBezTo>
                  <a:cubicBezTo>
                    <a:pt x="1671" y="6459"/>
                    <a:pt x="2238" y="5892"/>
                    <a:pt x="2931" y="5892"/>
                  </a:cubicBezTo>
                  <a:close/>
                  <a:moveTo>
                    <a:pt x="5514" y="8475"/>
                  </a:moveTo>
                  <a:cubicBezTo>
                    <a:pt x="6207" y="8475"/>
                    <a:pt x="6775" y="9011"/>
                    <a:pt x="6775" y="9735"/>
                  </a:cubicBezTo>
                  <a:cubicBezTo>
                    <a:pt x="6775" y="10397"/>
                    <a:pt x="6176" y="10996"/>
                    <a:pt x="5514" y="10996"/>
                  </a:cubicBezTo>
                  <a:cubicBezTo>
                    <a:pt x="4790" y="10996"/>
                    <a:pt x="4254" y="10429"/>
                    <a:pt x="4254" y="9735"/>
                  </a:cubicBezTo>
                  <a:cubicBezTo>
                    <a:pt x="4254" y="9011"/>
                    <a:pt x="4790" y="8475"/>
                    <a:pt x="5514" y="8475"/>
                  </a:cubicBezTo>
                  <a:close/>
                  <a:moveTo>
                    <a:pt x="6333" y="0"/>
                  </a:moveTo>
                  <a:cubicBezTo>
                    <a:pt x="2836" y="0"/>
                    <a:pt x="1" y="2836"/>
                    <a:pt x="1" y="6333"/>
                  </a:cubicBezTo>
                  <a:cubicBezTo>
                    <a:pt x="1" y="9420"/>
                    <a:pt x="2143" y="11878"/>
                    <a:pt x="4916" y="12508"/>
                  </a:cubicBezTo>
                  <a:cubicBezTo>
                    <a:pt x="5408" y="12621"/>
                    <a:pt x="5838" y="12675"/>
                    <a:pt x="6211" y="12675"/>
                  </a:cubicBezTo>
                  <a:cubicBezTo>
                    <a:pt x="7914" y="12675"/>
                    <a:pt x="8444" y="11545"/>
                    <a:pt x="8444" y="9735"/>
                  </a:cubicBezTo>
                  <a:cubicBezTo>
                    <a:pt x="8444" y="9011"/>
                    <a:pt x="9011" y="8475"/>
                    <a:pt x="9705" y="8475"/>
                  </a:cubicBezTo>
                  <a:cubicBezTo>
                    <a:pt x="11878" y="8475"/>
                    <a:pt x="13139" y="7719"/>
                    <a:pt x="12508" y="4915"/>
                  </a:cubicBezTo>
                  <a:cubicBezTo>
                    <a:pt x="11878" y="2206"/>
                    <a:pt x="9452" y="0"/>
                    <a:pt x="63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5851089" y="2720311"/>
              <a:ext cx="100959" cy="163075"/>
            </a:xfrm>
            <a:custGeom>
              <a:avLst/>
              <a:gdLst/>
              <a:ahLst/>
              <a:cxnLst/>
              <a:rect l="l" t="t" r="r" b="b"/>
              <a:pathLst>
                <a:path w="3813" h="6159" extrusionOk="0">
                  <a:moveTo>
                    <a:pt x="1698" y="1"/>
                  </a:moveTo>
                  <a:cubicBezTo>
                    <a:pt x="1520" y="1"/>
                    <a:pt x="1373" y="138"/>
                    <a:pt x="1293" y="299"/>
                  </a:cubicBezTo>
                  <a:lnTo>
                    <a:pt x="1" y="5119"/>
                  </a:lnTo>
                  <a:cubicBezTo>
                    <a:pt x="1" y="5308"/>
                    <a:pt x="127" y="5528"/>
                    <a:pt x="316" y="5623"/>
                  </a:cubicBezTo>
                  <a:lnTo>
                    <a:pt x="2332" y="6158"/>
                  </a:lnTo>
                  <a:cubicBezTo>
                    <a:pt x="3277" y="2630"/>
                    <a:pt x="2868" y="4111"/>
                    <a:pt x="3813" y="582"/>
                  </a:cubicBezTo>
                  <a:lnTo>
                    <a:pt x="1797" y="15"/>
                  </a:lnTo>
                  <a:cubicBezTo>
                    <a:pt x="1763" y="5"/>
                    <a:pt x="1730" y="1"/>
                    <a:pt x="169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5912835" y="2762411"/>
              <a:ext cx="229401" cy="293688"/>
            </a:xfrm>
            <a:custGeom>
              <a:avLst/>
              <a:gdLst/>
              <a:ahLst/>
              <a:cxnLst/>
              <a:rect l="l" t="t" r="r" b="b"/>
              <a:pathLst>
                <a:path w="8664" h="11092" extrusionOk="0">
                  <a:moveTo>
                    <a:pt x="4348" y="3466"/>
                  </a:moveTo>
                  <a:cubicBezTo>
                    <a:pt x="4820" y="3466"/>
                    <a:pt x="5199" y="3844"/>
                    <a:pt x="5199" y="4316"/>
                  </a:cubicBezTo>
                  <a:cubicBezTo>
                    <a:pt x="5199" y="4789"/>
                    <a:pt x="4820" y="5136"/>
                    <a:pt x="4348" y="5136"/>
                  </a:cubicBezTo>
                  <a:cubicBezTo>
                    <a:pt x="3907" y="5136"/>
                    <a:pt x="3529" y="4789"/>
                    <a:pt x="3529" y="4316"/>
                  </a:cubicBezTo>
                  <a:cubicBezTo>
                    <a:pt x="3529" y="3875"/>
                    <a:pt x="3875" y="3466"/>
                    <a:pt x="4348" y="3466"/>
                  </a:cubicBezTo>
                  <a:close/>
                  <a:moveTo>
                    <a:pt x="5104" y="5766"/>
                  </a:moveTo>
                  <a:lnTo>
                    <a:pt x="6081" y="7624"/>
                  </a:lnTo>
                  <a:lnTo>
                    <a:pt x="2615" y="7624"/>
                  </a:lnTo>
                  <a:lnTo>
                    <a:pt x="3560" y="5766"/>
                  </a:lnTo>
                  <a:cubicBezTo>
                    <a:pt x="3812" y="5892"/>
                    <a:pt x="4096" y="5955"/>
                    <a:pt x="4348" y="5955"/>
                  </a:cubicBezTo>
                  <a:cubicBezTo>
                    <a:pt x="4631" y="5955"/>
                    <a:pt x="4883" y="5892"/>
                    <a:pt x="5104" y="5766"/>
                  </a:cubicBezTo>
                  <a:close/>
                  <a:moveTo>
                    <a:pt x="2048" y="0"/>
                  </a:moveTo>
                  <a:cubicBezTo>
                    <a:pt x="1386" y="2458"/>
                    <a:pt x="1638" y="1544"/>
                    <a:pt x="977" y="4001"/>
                  </a:cubicBezTo>
                  <a:lnTo>
                    <a:pt x="2678" y="4474"/>
                  </a:lnTo>
                  <a:cubicBezTo>
                    <a:pt x="2678" y="4726"/>
                    <a:pt x="2741" y="5010"/>
                    <a:pt x="2899" y="5199"/>
                  </a:cubicBezTo>
                  <a:lnTo>
                    <a:pt x="32" y="10523"/>
                  </a:lnTo>
                  <a:cubicBezTo>
                    <a:pt x="0" y="10680"/>
                    <a:pt x="63" y="10964"/>
                    <a:pt x="252" y="11027"/>
                  </a:cubicBezTo>
                  <a:cubicBezTo>
                    <a:pt x="328" y="11070"/>
                    <a:pt x="404" y="11091"/>
                    <a:pt x="475" y="11091"/>
                  </a:cubicBezTo>
                  <a:cubicBezTo>
                    <a:pt x="613" y="11091"/>
                    <a:pt x="737" y="11014"/>
                    <a:pt x="819" y="10869"/>
                  </a:cubicBezTo>
                  <a:lnTo>
                    <a:pt x="2143" y="8475"/>
                  </a:lnTo>
                  <a:lnTo>
                    <a:pt x="6490" y="8475"/>
                  </a:lnTo>
                  <a:lnTo>
                    <a:pt x="7845" y="10869"/>
                  </a:lnTo>
                  <a:cubicBezTo>
                    <a:pt x="7907" y="11014"/>
                    <a:pt x="8037" y="11091"/>
                    <a:pt x="8173" y="11091"/>
                  </a:cubicBezTo>
                  <a:cubicBezTo>
                    <a:pt x="8243" y="11091"/>
                    <a:pt x="8316" y="11070"/>
                    <a:pt x="8381" y="11027"/>
                  </a:cubicBezTo>
                  <a:cubicBezTo>
                    <a:pt x="8570" y="10932"/>
                    <a:pt x="8664" y="10680"/>
                    <a:pt x="8538" y="10491"/>
                  </a:cubicBezTo>
                  <a:lnTo>
                    <a:pt x="5734" y="5262"/>
                  </a:lnTo>
                  <a:lnTo>
                    <a:pt x="6585" y="5482"/>
                  </a:lnTo>
                  <a:cubicBezTo>
                    <a:pt x="7120" y="3434"/>
                    <a:pt x="6931" y="4222"/>
                    <a:pt x="7624" y="1513"/>
                  </a:cubicBezTo>
                  <a:lnTo>
                    <a:pt x="20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6114699" y="2828313"/>
              <a:ext cx="68418" cy="75832"/>
            </a:xfrm>
            <a:custGeom>
              <a:avLst/>
              <a:gdLst/>
              <a:ahLst/>
              <a:cxnLst/>
              <a:rect l="l" t="t" r="r" b="b"/>
              <a:pathLst>
                <a:path w="2584" h="2864" extrusionOk="0">
                  <a:moveTo>
                    <a:pt x="630" y="0"/>
                  </a:moveTo>
                  <a:cubicBezTo>
                    <a:pt x="252" y="1449"/>
                    <a:pt x="410" y="945"/>
                    <a:pt x="0" y="2395"/>
                  </a:cubicBezTo>
                  <a:lnTo>
                    <a:pt x="1607" y="2836"/>
                  </a:lnTo>
                  <a:cubicBezTo>
                    <a:pt x="1658" y="2855"/>
                    <a:pt x="1707" y="2864"/>
                    <a:pt x="1753" y="2864"/>
                  </a:cubicBezTo>
                  <a:cubicBezTo>
                    <a:pt x="1932" y="2864"/>
                    <a:pt x="2067" y="2728"/>
                    <a:pt x="2143" y="2552"/>
                  </a:cubicBezTo>
                  <a:lnTo>
                    <a:pt x="2584" y="945"/>
                  </a:lnTo>
                  <a:cubicBezTo>
                    <a:pt x="2552" y="725"/>
                    <a:pt x="2458" y="473"/>
                    <a:pt x="2237" y="441"/>
                  </a:cubicBezTo>
                  <a:lnTo>
                    <a:pt x="63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5" name="Google Shape;75;p15"/>
            <p:cNvCxnSpPr/>
            <p:nvPr/>
          </p:nvCxnSpPr>
          <p:spPr>
            <a:xfrm>
              <a:off x="6513277" y="1418092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15"/>
            <p:cNvCxnSpPr/>
            <p:nvPr/>
          </p:nvCxnSpPr>
          <p:spPr>
            <a:xfrm>
              <a:off x="6513277" y="1556239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15"/>
            <p:cNvCxnSpPr/>
            <p:nvPr/>
          </p:nvCxnSpPr>
          <p:spPr>
            <a:xfrm>
              <a:off x="6513277" y="1694386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" name="Google Shape;78;p15"/>
            <p:cNvCxnSpPr/>
            <p:nvPr/>
          </p:nvCxnSpPr>
          <p:spPr>
            <a:xfrm>
              <a:off x="4640857" y="2098686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" name="Google Shape;79;p15"/>
            <p:cNvCxnSpPr/>
            <p:nvPr/>
          </p:nvCxnSpPr>
          <p:spPr>
            <a:xfrm>
              <a:off x="4640857" y="2236833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" name="Google Shape;80;p15"/>
            <p:cNvCxnSpPr/>
            <p:nvPr/>
          </p:nvCxnSpPr>
          <p:spPr>
            <a:xfrm>
              <a:off x="4640857" y="2374980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" name="Google Shape;81;p15"/>
            <p:cNvCxnSpPr/>
            <p:nvPr/>
          </p:nvCxnSpPr>
          <p:spPr>
            <a:xfrm>
              <a:off x="4640857" y="3431209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" name="Google Shape;82;p15"/>
            <p:cNvCxnSpPr/>
            <p:nvPr/>
          </p:nvCxnSpPr>
          <p:spPr>
            <a:xfrm>
              <a:off x="4640857" y="3569356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15"/>
            <p:cNvCxnSpPr/>
            <p:nvPr/>
          </p:nvCxnSpPr>
          <p:spPr>
            <a:xfrm>
              <a:off x="4640857" y="3707503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15"/>
            <p:cNvCxnSpPr/>
            <p:nvPr/>
          </p:nvCxnSpPr>
          <p:spPr>
            <a:xfrm>
              <a:off x="6513277" y="2766019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15"/>
            <p:cNvCxnSpPr/>
            <p:nvPr/>
          </p:nvCxnSpPr>
          <p:spPr>
            <a:xfrm>
              <a:off x="6513277" y="2904166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15"/>
            <p:cNvCxnSpPr/>
            <p:nvPr/>
          </p:nvCxnSpPr>
          <p:spPr>
            <a:xfrm>
              <a:off x="6513277" y="3042314"/>
              <a:ext cx="15297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34" name="Picture 4" descr="Libyan International Medical Univers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890" y="96657"/>
            <a:ext cx="1762867" cy="8571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 descr="The faculty of Business Administration at (LIMU) congratulates the  distinguished student - LIM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251" y="59793"/>
            <a:ext cx="1460447" cy="10441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78613" y="114363"/>
            <a:ext cx="762148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Libyan International Medical University</a:t>
            </a:r>
            <a:endParaRPr lang="ar-SA" sz="20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50122" y="551448"/>
            <a:ext cx="5032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The Faculty of Business Administration</a:t>
            </a:r>
            <a:endParaRPr lang="ar-SA" sz="20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1110;p38"/>
          <p:cNvSpPr/>
          <p:nvPr/>
        </p:nvSpPr>
        <p:spPr>
          <a:xfrm>
            <a:off x="1707197" y="0"/>
            <a:ext cx="6137940" cy="1248977"/>
          </a:xfrm>
          <a:custGeom>
            <a:avLst/>
            <a:gdLst/>
            <a:ahLst/>
            <a:cxnLst/>
            <a:rect l="l" t="t" r="r" b="b"/>
            <a:pathLst>
              <a:path w="113539" h="24516" extrusionOk="0">
                <a:moveTo>
                  <a:pt x="113539" y="1"/>
                </a:moveTo>
                <a:lnTo>
                  <a:pt x="92429" y="20956"/>
                </a:lnTo>
                <a:cubicBezTo>
                  <a:pt x="90131" y="23242"/>
                  <a:pt x="87035" y="24516"/>
                  <a:pt x="83797" y="24516"/>
                </a:cubicBezTo>
                <a:lnTo>
                  <a:pt x="12252" y="24516"/>
                </a:lnTo>
                <a:cubicBezTo>
                  <a:pt x="5477" y="24516"/>
                  <a:pt x="1" y="19027"/>
                  <a:pt x="1" y="12264"/>
                </a:cubicBezTo>
                <a:lnTo>
                  <a:pt x="1" y="12264"/>
                </a:lnTo>
                <a:cubicBezTo>
                  <a:pt x="1" y="5490"/>
                  <a:pt x="5477" y="1"/>
                  <a:pt x="12252" y="1"/>
                </a:cubicBezTo>
                <a:lnTo>
                  <a:pt x="113539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365750" bIns="91425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US" sz="4000" b="1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 Conclusion</a:t>
            </a:r>
            <a:endParaRPr lang="en-US" sz="4000" b="1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7037" y="1963427"/>
            <a:ext cx="8530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Clr>
                <a:srgbClr val="EC3A3B"/>
              </a:buClr>
              <a:buFont typeface="Wingdings" panose="05000000000000000000" pitchFamily="2" charset="2"/>
              <a:buChar char="Ø"/>
            </a:pPr>
            <a:r>
              <a:rPr lang="ar-SA" sz="2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In conclusion, issue-based and context-based factors play important roles in shaping behavior and decision-making in the social sciences</a:t>
            </a:r>
            <a:r>
              <a:rPr lang="en-US" sz="2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.</a:t>
            </a:r>
            <a:endParaRPr lang="ar-SA" sz="2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5" name="Google Shape;115;p16"/>
          <p:cNvSpPr txBox="1"/>
          <p:nvPr/>
        </p:nvSpPr>
        <p:spPr>
          <a:xfrm>
            <a:off x="8498802" y="4328160"/>
            <a:ext cx="520207" cy="678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10</a:t>
            </a:r>
            <a:endParaRPr sz="18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120;p38"/>
          <p:cNvSpPr>
            <a:spLocks noGrp="1"/>
          </p:cNvSpPr>
          <p:nvPr>
            <p:ph type="title"/>
          </p:nvPr>
        </p:nvSpPr>
        <p:spPr>
          <a:xfrm>
            <a:off x="314901" y="0"/>
            <a:ext cx="7925089" cy="1094942"/>
          </a:xfrm>
          <a:custGeom>
            <a:avLst/>
            <a:gdLst/>
            <a:ahLst/>
            <a:cxnLst/>
            <a:rect l="l" t="t" r="r" b="b"/>
            <a:pathLst>
              <a:path w="113551" h="24504" extrusionOk="0">
                <a:moveTo>
                  <a:pt x="1" y="0"/>
                </a:moveTo>
                <a:lnTo>
                  <a:pt x="21111" y="20955"/>
                </a:lnTo>
                <a:cubicBezTo>
                  <a:pt x="23409" y="23229"/>
                  <a:pt x="26504" y="24503"/>
                  <a:pt x="29743" y="24503"/>
                </a:cubicBezTo>
                <a:lnTo>
                  <a:pt x="101287" y="24503"/>
                </a:lnTo>
                <a:cubicBezTo>
                  <a:pt x="108062" y="24503"/>
                  <a:pt x="113551" y="19026"/>
                  <a:pt x="113551" y="12252"/>
                </a:cubicBezTo>
                <a:lnTo>
                  <a:pt x="113551" y="12252"/>
                </a:lnTo>
                <a:cubicBezTo>
                  <a:pt x="113551" y="5489"/>
                  <a:pt x="108062" y="0"/>
                  <a:pt x="101287" y="0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365750" tIns="91425" rIns="91425" bIns="91425" anchor="ctr" anchorCtr="0">
            <a:noAutofit/>
          </a:bodyPr>
          <a:lstStyle/>
          <a:p>
            <a:pPr lvl="0" algn="ctr"/>
            <a:r>
              <a:rPr lang="en-US" sz="4400" b="1" u="sng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Reflection</a:t>
            </a:r>
            <a:endParaRPr sz="4000" dirty="0">
              <a:solidFill>
                <a:schemeClr val="bg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" name="Google Shape;864;p87"/>
          <p:cNvSpPr txBox="1">
            <a:spLocks/>
          </p:cNvSpPr>
          <p:nvPr/>
        </p:nvSpPr>
        <p:spPr>
          <a:xfrm>
            <a:off x="735948" y="1702773"/>
            <a:ext cx="7607952" cy="22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>
            <a:pPr marL="457200" indent="-457200">
              <a:buClr>
                <a:srgbClr val="4949E7"/>
              </a:buClr>
              <a:buFont typeface="Wingdings" panose="05000000000000000000" pitchFamily="2" charset="2"/>
              <a:buChar char="Ø"/>
            </a:pPr>
            <a:r>
              <a:rPr lang="en-US" dirty="0">
                <a:latin typeface="Franklin Gothic Demi Cond" panose="020B0706030402020204" pitchFamily="34" charset="0"/>
              </a:rPr>
              <a:t> The Differences between these two types of factors is essential for developing effective policies and interventions to address social problems.</a:t>
            </a:r>
          </a:p>
        </p:txBody>
      </p:sp>
      <p:sp>
        <p:nvSpPr>
          <p:cNvPr id="5" name="Google Shape;115;p16"/>
          <p:cNvSpPr txBox="1"/>
          <p:nvPr/>
        </p:nvSpPr>
        <p:spPr>
          <a:xfrm>
            <a:off x="8343900" y="4544710"/>
            <a:ext cx="735614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11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904201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9" name="Google Shape;1879;p128"/>
          <p:cNvSpPr txBox="1">
            <a:spLocks noGrp="1"/>
          </p:cNvSpPr>
          <p:nvPr>
            <p:ph type="subTitle" idx="2"/>
          </p:nvPr>
        </p:nvSpPr>
        <p:spPr>
          <a:xfrm>
            <a:off x="647301" y="1104250"/>
            <a:ext cx="7364090" cy="35612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>
              <a:buSzPts val="1600"/>
              <a:buNone/>
            </a:pPr>
            <a:r>
              <a:rPr lang="en-US" sz="1200" dirty="0"/>
              <a:t>Feldman, P. (2010). Issues and contexts in the study of social problems. Social Problems, 57(4), 723-744.</a:t>
            </a:r>
          </a:p>
          <a:p>
            <a:pPr marL="127000" lvl="0" indent="0">
              <a:buSzPts val="1600"/>
              <a:buNone/>
            </a:pPr>
            <a:endParaRPr lang="en-US" sz="1200" dirty="0"/>
          </a:p>
          <a:p>
            <a:pPr marL="127000" lvl="0" indent="0">
              <a:buSzPts val="1600"/>
              <a:buNone/>
            </a:pPr>
            <a:r>
              <a:rPr lang="en-US" sz="1200" dirty="0"/>
              <a:t>Lerner, R. M., &amp; </a:t>
            </a:r>
            <a:r>
              <a:rPr lang="en-US" sz="1200" dirty="0" err="1"/>
              <a:t>Easterbrooks</a:t>
            </a:r>
            <a:r>
              <a:rPr lang="en-US" sz="1200" dirty="0"/>
              <a:t>, M. A. (2010). Contextualizing developmental risk and resilience in the lives of young children. Handbook of Resilience in Children, 3-20.</a:t>
            </a:r>
          </a:p>
          <a:p>
            <a:pPr marL="127000" lvl="0" indent="0">
              <a:buSzPts val="1600"/>
              <a:buNone/>
            </a:pPr>
            <a:endParaRPr lang="en-US" sz="1200" dirty="0"/>
          </a:p>
          <a:p>
            <a:pPr marL="127000" lvl="0" indent="0">
              <a:buSzPts val="1600"/>
              <a:buNone/>
            </a:pPr>
            <a:r>
              <a:rPr lang="en-US" sz="1200" dirty="0"/>
              <a:t>Petersen, A. (2014). Understanding the relationship between issue-based and context-based factors in health policy decision-making. Health Policy and Planning, 29(2), 168-176</a:t>
            </a:r>
            <a:endParaRPr sz="1200" dirty="0"/>
          </a:p>
        </p:txBody>
      </p:sp>
      <p:sp>
        <p:nvSpPr>
          <p:cNvPr id="1880" name="Google Shape;1880;p128"/>
          <p:cNvSpPr txBox="1">
            <a:spLocks noGrp="1"/>
          </p:cNvSpPr>
          <p:nvPr>
            <p:ph type="title"/>
          </p:nvPr>
        </p:nvSpPr>
        <p:spPr>
          <a:xfrm>
            <a:off x="3058646" y="281200"/>
            <a:ext cx="429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</a:t>
            </a:r>
            <a:endParaRPr dirty="0"/>
          </a:p>
        </p:txBody>
      </p:sp>
      <p:sp>
        <p:nvSpPr>
          <p:cNvPr id="5" name="Google Shape;115;p16"/>
          <p:cNvSpPr txBox="1"/>
          <p:nvPr/>
        </p:nvSpPr>
        <p:spPr>
          <a:xfrm>
            <a:off x="8385526" y="4285630"/>
            <a:ext cx="758474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12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644461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Google Shape;1486;p47"/>
          <p:cNvSpPr txBox="1">
            <a:spLocks noGrp="1"/>
          </p:cNvSpPr>
          <p:nvPr>
            <p:ph type="title" idx="4294967295"/>
          </p:nvPr>
        </p:nvSpPr>
        <p:spPr>
          <a:xfrm>
            <a:off x="1068100" y="533189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 descr="NAFTA-SAARC-ASEAN MITS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514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36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>
            <a:spLocks noGrp="1"/>
          </p:cNvSpPr>
          <p:nvPr>
            <p:ph type="title"/>
          </p:nvPr>
        </p:nvSpPr>
        <p:spPr>
          <a:xfrm>
            <a:off x="2688826" y="124516"/>
            <a:ext cx="3740727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4000" i="1" u="sng" dirty="0">
                <a:solidFill>
                  <a:srgbClr val="4949E7"/>
                </a:solidFill>
                <a:latin typeface="Franklin Gothic Demi Cond" panose="020B0706030402020204" pitchFamily="34" charset="0"/>
              </a:rPr>
              <a:t>Table of contents</a:t>
            </a:r>
            <a:endParaRPr sz="4000" dirty="0">
              <a:solidFill>
                <a:srgbClr val="4949E7"/>
              </a:solidFill>
            </a:endParaRPr>
          </a:p>
        </p:txBody>
      </p:sp>
      <p:grpSp>
        <p:nvGrpSpPr>
          <p:cNvPr id="92" name="Google Shape;92;p16"/>
          <p:cNvGrpSpPr/>
          <p:nvPr/>
        </p:nvGrpSpPr>
        <p:grpSpPr>
          <a:xfrm>
            <a:off x="2243915" y="1885724"/>
            <a:ext cx="4185638" cy="923350"/>
            <a:chOff x="2286000" y="1837425"/>
            <a:chExt cx="4185638" cy="923350"/>
          </a:xfrm>
        </p:grpSpPr>
        <p:sp>
          <p:nvSpPr>
            <p:cNvPr id="93" name="Google Shape;93;p16"/>
            <p:cNvSpPr txBox="1"/>
            <p:nvPr/>
          </p:nvSpPr>
          <p:spPr>
            <a:xfrm>
              <a:off x="5682938" y="2058500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02</a:t>
              </a:r>
              <a:endParaRPr sz="3500">
                <a:solidFill>
                  <a:schemeClr val="accent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94" name="Google Shape;94;p16"/>
            <p:cNvSpPr/>
            <p:nvPr/>
          </p:nvSpPr>
          <p:spPr>
            <a:xfrm>
              <a:off x="5111825" y="1837425"/>
              <a:ext cx="565850" cy="923350"/>
            </a:xfrm>
            <a:custGeom>
              <a:avLst/>
              <a:gdLst/>
              <a:ahLst/>
              <a:cxnLst/>
              <a:rect l="l" t="t" r="r" b="b"/>
              <a:pathLst>
                <a:path w="22634" h="36934" extrusionOk="0">
                  <a:moveTo>
                    <a:pt x="18766" y="1"/>
                  </a:moveTo>
                  <a:cubicBezTo>
                    <a:pt x="17967" y="1"/>
                    <a:pt x="17169" y="304"/>
                    <a:pt x="16562" y="912"/>
                  </a:cubicBezTo>
                  <a:lnTo>
                    <a:pt x="1215" y="16259"/>
                  </a:lnTo>
                  <a:cubicBezTo>
                    <a:pt x="0" y="17473"/>
                    <a:pt x="0" y="19462"/>
                    <a:pt x="1215" y="20676"/>
                  </a:cubicBezTo>
                  <a:lnTo>
                    <a:pt x="16562" y="36023"/>
                  </a:lnTo>
                  <a:cubicBezTo>
                    <a:pt x="17169" y="36630"/>
                    <a:pt x="17967" y="36934"/>
                    <a:pt x="18766" y="36934"/>
                  </a:cubicBezTo>
                  <a:cubicBezTo>
                    <a:pt x="19565" y="36934"/>
                    <a:pt x="20366" y="36630"/>
                    <a:pt x="20979" y="36023"/>
                  </a:cubicBezTo>
                  <a:lnTo>
                    <a:pt x="22634" y="34368"/>
                  </a:lnTo>
                  <a:lnTo>
                    <a:pt x="8942" y="20676"/>
                  </a:lnTo>
                  <a:cubicBezTo>
                    <a:pt x="7716" y="19462"/>
                    <a:pt x="7716" y="17473"/>
                    <a:pt x="8942" y="16259"/>
                  </a:cubicBezTo>
                  <a:lnTo>
                    <a:pt x="22634" y="2567"/>
                  </a:lnTo>
                  <a:lnTo>
                    <a:pt x="20979" y="912"/>
                  </a:lnTo>
                  <a:cubicBezTo>
                    <a:pt x="20366" y="304"/>
                    <a:pt x="19565" y="1"/>
                    <a:pt x="18766" y="1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6"/>
            <p:cNvSpPr/>
            <p:nvPr/>
          </p:nvSpPr>
          <p:spPr>
            <a:xfrm>
              <a:off x="5438650" y="2149825"/>
              <a:ext cx="171775" cy="298575"/>
            </a:xfrm>
            <a:custGeom>
              <a:avLst/>
              <a:gdLst/>
              <a:ahLst/>
              <a:cxnLst/>
              <a:rect l="l" t="t" r="r" b="b"/>
              <a:pathLst>
                <a:path w="6871" h="11943" extrusionOk="0">
                  <a:moveTo>
                    <a:pt x="5372" y="0"/>
                  </a:moveTo>
                  <a:cubicBezTo>
                    <a:pt x="5006" y="0"/>
                    <a:pt x="4635" y="137"/>
                    <a:pt x="4334" y="441"/>
                  </a:cubicBezTo>
                  <a:lnTo>
                    <a:pt x="1489" y="3286"/>
                  </a:lnTo>
                  <a:cubicBezTo>
                    <a:pt x="0" y="4763"/>
                    <a:pt x="0" y="7168"/>
                    <a:pt x="1489" y="8656"/>
                  </a:cubicBezTo>
                  <a:lnTo>
                    <a:pt x="4334" y="11502"/>
                  </a:lnTo>
                  <a:cubicBezTo>
                    <a:pt x="4635" y="11806"/>
                    <a:pt x="5006" y="11942"/>
                    <a:pt x="5372" y="11942"/>
                  </a:cubicBezTo>
                  <a:cubicBezTo>
                    <a:pt x="6135" y="11942"/>
                    <a:pt x="6870" y="11348"/>
                    <a:pt x="6870" y="10454"/>
                  </a:cubicBezTo>
                  <a:lnTo>
                    <a:pt x="6870" y="1489"/>
                  </a:lnTo>
                  <a:cubicBezTo>
                    <a:pt x="6870" y="595"/>
                    <a:pt x="6135" y="0"/>
                    <a:pt x="5372" y="0"/>
                  </a:cubicBez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2601766" y="1903346"/>
              <a:ext cx="2853075" cy="753375"/>
            </a:xfrm>
            <a:custGeom>
              <a:avLst/>
              <a:gdLst/>
              <a:ahLst/>
              <a:cxnLst/>
              <a:rect l="l" t="t" r="r" b="b"/>
              <a:pathLst>
                <a:path w="114123" h="30135" extrusionOk="0">
                  <a:moveTo>
                    <a:pt x="14836" y="0"/>
                  </a:moveTo>
                  <a:lnTo>
                    <a:pt x="1" y="15061"/>
                  </a:lnTo>
                  <a:lnTo>
                    <a:pt x="14836" y="30135"/>
                  </a:lnTo>
                  <a:lnTo>
                    <a:pt x="114122" y="30135"/>
                  </a:lnTo>
                  <a:lnTo>
                    <a:pt x="101252" y="17276"/>
                  </a:lnTo>
                  <a:cubicBezTo>
                    <a:pt x="100644" y="16669"/>
                    <a:pt x="100335" y="15871"/>
                    <a:pt x="100335" y="15061"/>
                  </a:cubicBezTo>
                  <a:cubicBezTo>
                    <a:pt x="100335" y="14264"/>
                    <a:pt x="100644" y="13466"/>
                    <a:pt x="101252" y="12859"/>
                  </a:cubicBezTo>
                  <a:lnTo>
                    <a:pt x="11411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-US" sz="2400" b="1" dirty="0">
                  <a:solidFill>
                    <a:srgbClr val="69E781"/>
                  </a:solidFill>
                  <a:latin typeface="Franklin Gothic Demi Cond" panose="020B0706030402020204" pitchFamily="34" charset="0"/>
                </a:rPr>
                <a:t>Definition</a:t>
              </a:r>
            </a:p>
          </p:txBody>
        </p:sp>
        <p:sp>
          <p:nvSpPr>
            <p:cNvPr id="97" name="Google Shape;97;p16"/>
            <p:cNvSpPr txBox="1"/>
            <p:nvPr/>
          </p:nvSpPr>
          <p:spPr>
            <a:xfrm>
              <a:off x="2286000" y="2084300"/>
              <a:ext cx="3249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dirty="0">
                  <a:solidFill>
                    <a:schemeClr val="accent2"/>
                  </a:solidFill>
                  <a:latin typeface="Cooper Black" panose="0208090404030B020404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3</a:t>
              </a:r>
              <a:endParaRPr sz="2400" dirty="0">
                <a:solidFill>
                  <a:schemeClr val="accent2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98" name="Google Shape;98;p16"/>
          <p:cNvGrpSpPr/>
          <p:nvPr/>
        </p:nvGrpSpPr>
        <p:grpSpPr>
          <a:xfrm>
            <a:off x="924983" y="2779195"/>
            <a:ext cx="5583255" cy="923350"/>
            <a:chOff x="949895" y="2780700"/>
            <a:chExt cx="5583255" cy="923350"/>
          </a:xfrm>
        </p:grpSpPr>
        <p:sp>
          <p:nvSpPr>
            <p:cNvPr id="99" name="Google Shape;99;p16"/>
            <p:cNvSpPr txBox="1"/>
            <p:nvPr/>
          </p:nvSpPr>
          <p:spPr>
            <a:xfrm>
              <a:off x="2673613" y="3001788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>
                  <a:solidFill>
                    <a:schemeClr val="accent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03</a:t>
              </a:r>
              <a:endParaRPr sz="3500">
                <a:solidFill>
                  <a:schemeClr val="accent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0" name="Google Shape;100;p16"/>
            <p:cNvSpPr/>
            <p:nvPr/>
          </p:nvSpPr>
          <p:spPr>
            <a:xfrm>
              <a:off x="3466375" y="2780700"/>
              <a:ext cx="566175" cy="923350"/>
            </a:xfrm>
            <a:custGeom>
              <a:avLst/>
              <a:gdLst/>
              <a:ahLst/>
              <a:cxnLst/>
              <a:rect l="l" t="t" r="r" b="b"/>
              <a:pathLst>
                <a:path w="22647" h="36934" extrusionOk="0">
                  <a:moveTo>
                    <a:pt x="3869" y="1"/>
                  </a:moveTo>
                  <a:cubicBezTo>
                    <a:pt x="3069" y="1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9"/>
                  </a:lnTo>
                  <a:cubicBezTo>
                    <a:pt x="14919" y="17485"/>
                    <a:pt x="14919" y="19461"/>
                    <a:pt x="13693" y="20676"/>
                  </a:cubicBezTo>
                  <a:lnTo>
                    <a:pt x="1" y="34368"/>
                  </a:lnTo>
                  <a:lnTo>
                    <a:pt x="1655" y="36023"/>
                  </a:lnTo>
                  <a:cubicBezTo>
                    <a:pt x="2269" y="36630"/>
                    <a:pt x="3069" y="36934"/>
                    <a:pt x="3869" y="36934"/>
                  </a:cubicBezTo>
                  <a:cubicBezTo>
                    <a:pt x="4668" y="36934"/>
                    <a:pt x="5465" y="36630"/>
                    <a:pt x="6073" y="36023"/>
                  </a:cubicBezTo>
                  <a:lnTo>
                    <a:pt x="21420" y="20676"/>
                  </a:lnTo>
                  <a:cubicBezTo>
                    <a:pt x="22646" y="19461"/>
                    <a:pt x="22646" y="17485"/>
                    <a:pt x="21420" y="16259"/>
                  </a:cubicBezTo>
                  <a:lnTo>
                    <a:pt x="6073" y="911"/>
                  </a:lnTo>
                  <a:cubicBezTo>
                    <a:pt x="5465" y="304"/>
                    <a:pt x="4668" y="1"/>
                    <a:pt x="3869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3533650" y="3093100"/>
              <a:ext cx="171775" cy="298575"/>
            </a:xfrm>
            <a:custGeom>
              <a:avLst/>
              <a:gdLst/>
              <a:ahLst/>
              <a:cxnLst/>
              <a:rect l="l" t="t" r="r" b="b"/>
              <a:pathLst>
                <a:path w="6871" h="11943" extrusionOk="0">
                  <a:moveTo>
                    <a:pt x="1499" y="0"/>
                  </a:moveTo>
                  <a:cubicBezTo>
                    <a:pt x="736" y="0"/>
                    <a:pt x="0" y="595"/>
                    <a:pt x="0" y="1488"/>
                  </a:cubicBezTo>
                  <a:lnTo>
                    <a:pt x="0" y="10454"/>
                  </a:lnTo>
                  <a:cubicBezTo>
                    <a:pt x="0" y="11348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2"/>
                  </a:cubicBezTo>
                  <a:lnTo>
                    <a:pt x="5382" y="8656"/>
                  </a:lnTo>
                  <a:cubicBezTo>
                    <a:pt x="6870" y="7180"/>
                    <a:pt x="6870" y="4775"/>
                    <a:pt x="5382" y="3286"/>
                  </a:cubicBezTo>
                  <a:lnTo>
                    <a:pt x="2536" y="441"/>
                  </a:lnTo>
                  <a:cubicBezTo>
                    <a:pt x="2236" y="136"/>
                    <a:pt x="1864" y="0"/>
                    <a:pt x="1499" y="0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6"/>
            <p:cNvSpPr/>
            <p:nvPr/>
          </p:nvSpPr>
          <p:spPr>
            <a:xfrm>
              <a:off x="3680100" y="2865675"/>
              <a:ext cx="2853050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1"/>
                  </a:moveTo>
                  <a:lnTo>
                    <a:pt x="12871" y="12860"/>
                  </a:lnTo>
                  <a:cubicBezTo>
                    <a:pt x="13478" y="13467"/>
                    <a:pt x="13788" y="14265"/>
                    <a:pt x="13788" y="15074"/>
                  </a:cubicBezTo>
                  <a:cubicBezTo>
                    <a:pt x="13788" y="15872"/>
                    <a:pt x="13478" y="16670"/>
                    <a:pt x="12871" y="17277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-US" sz="2400" b="1" dirty="0">
                  <a:solidFill>
                    <a:srgbClr val="FCBD24"/>
                  </a:solidFill>
                  <a:latin typeface="Franklin Gothic Demi Cond" panose="020B0706030402020204" pitchFamily="34" charset="0"/>
                </a:rPr>
                <a:t>Conclusion</a:t>
              </a:r>
            </a:p>
          </p:txBody>
        </p:sp>
        <p:sp>
          <p:nvSpPr>
            <p:cNvPr id="103" name="Google Shape;103;p16"/>
            <p:cNvSpPr txBox="1"/>
            <p:nvPr/>
          </p:nvSpPr>
          <p:spPr>
            <a:xfrm>
              <a:off x="949895" y="3049010"/>
              <a:ext cx="401803" cy="4208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dirty="0">
                  <a:solidFill>
                    <a:schemeClr val="accent5"/>
                  </a:solidFill>
                  <a:latin typeface="Cooper Black" panose="0208090404030B020404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5</a:t>
              </a:r>
              <a:endParaRPr sz="2400" dirty="0">
                <a:solidFill>
                  <a:schemeClr val="accent5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104" name="Google Shape;104;p16"/>
          <p:cNvGrpSpPr/>
          <p:nvPr/>
        </p:nvGrpSpPr>
        <p:grpSpPr>
          <a:xfrm>
            <a:off x="2610900" y="3683275"/>
            <a:ext cx="3859825" cy="923575"/>
            <a:chOff x="2610900" y="3683275"/>
            <a:chExt cx="3859825" cy="923575"/>
          </a:xfrm>
        </p:grpSpPr>
        <p:sp>
          <p:nvSpPr>
            <p:cNvPr id="105" name="Google Shape;105;p16"/>
            <p:cNvSpPr txBox="1"/>
            <p:nvPr/>
          </p:nvSpPr>
          <p:spPr>
            <a:xfrm>
              <a:off x="5682025" y="3904450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dirty="0">
                  <a:solidFill>
                    <a:schemeClr val="accent4"/>
                  </a:solidFill>
                  <a:latin typeface="Cooper Black" panose="0208090404030B020404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7</a:t>
              </a:r>
              <a:endParaRPr sz="2400" dirty="0">
                <a:solidFill>
                  <a:schemeClr val="accent4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06" name="Google Shape;106;p16"/>
            <p:cNvSpPr/>
            <p:nvPr/>
          </p:nvSpPr>
          <p:spPr>
            <a:xfrm>
              <a:off x="5111825" y="3683275"/>
              <a:ext cx="565850" cy="923575"/>
            </a:xfrm>
            <a:custGeom>
              <a:avLst/>
              <a:gdLst/>
              <a:ahLst/>
              <a:cxnLst/>
              <a:rect l="l" t="t" r="r" b="b"/>
              <a:pathLst>
                <a:path w="22634" h="36943" extrusionOk="0">
                  <a:moveTo>
                    <a:pt x="18766" y="0"/>
                  </a:moveTo>
                  <a:cubicBezTo>
                    <a:pt x="17967" y="0"/>
                    <a:pt x="17169" y="307"/>
                    <a:pt x="16562" y="920"/>
                  </a:cubicBezTo>
                  <a:lnTo>
                    <a:pt x="1215" y="16267"/>
                  </a:lnTo>
                  <a:cubicBezTo>
                    <a:pt x="0" y="17482"/>
                    <a:pt x="0" y="19458"/>
                    <a:pt x="1215" y="20684"/>
                  </a:cubicBezTo>
                  <a:lnTo>
                    <a:pt x="16562" y="36031"/>
                  </a:lnTo>
                  <a:cubicBezTo>
                    <a:pt x="17169" y="36639"/>
                    <a:pt x="17967" y="36942"/>
                    <a:pt x="18766" y="36942"/>
                  </a:cubicBezTo>
                  <a:cubicBezTo>
                    <a:pt x="19565" y="36942"/>
                    <a:pt x="20366" y="36639"/>
                    <a:pt x="20979" y="36031"/>
                  </a:cubicBezTo>
                  <a:lnTo>
                    <a:pt x="22634" y="34377"/>
                  </a:lnTo>
                  <a:lnTo>
                    <a:pt x="8942" y="20684"/>
                  </a:lnTo>
                  <a:cubicBezTo>
                    <a:pt x="7716" y="19458"/>
                    <a:pt x="7716" y="17482"/>
                    <a:pt x="8942" y="16267"/>
                  </a:cubicBezTo>
                  <a:lnTo>
                    <a:pt x="22634" y="2563"/>
                  </a:lnTo>
                  <a:lnTo>
                    <a:pt x="20979" y="920"/>
                  </a:lnTo>
                  <a:cubicBezTo>
                    <a:pt x="20366" y="307"/>
                    <a:pt x="19565" y="0"/>
                    <a:pt x="18766" y="0"/>
                  </a:cubicBezTo>
                  <a:close/>
                </a:path>
              </a:pathLst>
            </a:custGeom>
            <a:solidFill>
              <a:srgbClr val="4949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6"/>
            <p:cNvSpPr/>
            <p:nvPr/>
          </p:nvSpPr>
          <p:spPr>
            <a:xfrm>
              <a:off x="2610900" y="3777718"/>
              <a:ext cx="2853075" cy="753400"/>
            </a:xfrm>
            <a:custGeom>
              <a:avLst/>
              <a:gdLst/>
              <a:ahLst/>
              <a:cxnLst/>
              <a:rect l="l" t="t" r="r" b="b"/>
              <a:pathLst>
                <a:path w="114123" h="30136" extrusionOk="0">
                  <a:moveTo>
                    <a:pt x="14836" y="0"/>
                  </a:moveTo>
                  <a:lnTo>
                    <a:pt x="1" y="15062"/>
                  </a:lnTo>
                  <a:lnTo>
                    <a:pt x="14836" y="30135"/>
                  </a:lnTo>
                  <a:lnTo>
                    <a:pt x="114122" y="30135"/>
                  </a:lnTo>
                  <a:lnTo>
                    <a:pt x="101252" y="17276"/>
                  </a:lnTo>
                  <a:cubicBezTo>
                    <a:pt x="100644" y="16669"/>
                    <a:pt x="100335" y="15860"/>
                    <a:pt x="100335" y="15062"/>
                  </a:cubicBezTo>
                  <a:cubicBezTo>
                    <a:pt x="100335" y="14264"/>
                    <a:pt x="100644" y="13466"/>
                    <a:pt x="101252" y="12859"/>
                  </a:cubicBezTo>
                  <a:lnTo>
                    <a:pt x="11411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lvl="0" algn="ctr">
                <a:buClr>
                  <a:schemeClr val="dk1"/>
                </a:buClr>
                <a:buSzPts val="1100"/>
              </a:pPr>
              <a:r>
                <a:rPr lang="en-US" sz="2400" b="1" dirty="0">
                  <a:solidFill>
                    <a:srgbClr val="4949E7"/>
                  </a:solidFill>
                  <a:latin typeface="Franklin Gothic Demi Cond" panose="020B0706030402020204" pitchFamily="34" charset="0"/>
                </a:rPr>
                <a:t>Reflection</a:t>
              </a:r>
            </a:p>
          </p:txBody>
        </p:sp>
      </p:grpSp>
      <p:grpSp>
        <p:nvGrpSpPr>
          <p:cNvPr id="110" name="Google Shape;110;p16"/>
          <p:cNvGrpSpPr/>
          <p:nvPr/>
        </p:nvGrpSpPr>
        <p:grpSpPr>
          <a:xfrm>
            <a:off x="2673625" y="971150"/>
            <a:ext cx="4205157" cy="923575"/>
            <a:chOff x="2673625" y="934650"/>
            <a:chExt cx="4115025" cy="923575"/>
          </a:xfrm>
        </p:grpSpPr>
        <p:sp>
          <p:nvSpPr>
            <p:cNvPr id="111" name="Google Shape;111;p16"/>
            <p:cNvSpPr txBox="1"/>
            <p:nvPr/>
          </p:nvSpPr>
          <p:spPr>
            <a:xfrm>
              <a:off x="2673625" y="1155725"/>
              <a:ext cx="7887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>
                  <a:solidFill>
                    <a:schemeClr val="accent6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01</a:t>
              </a:r>
              <a:endParaRPr sz="3500">
                <a:solidFill>
                  <a:schemeClr val="accent6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112" name="Google Shape;112;p16"/>
            <p:cNvSpPr/>
            <p:nvPr/>
          </p:nvSpPr>
          <p:spPr>
            <a:xfrm>
              <a:off x="3466375" y="934650"/>
              <a:ext cx="566175" cy="923575"/>
            </a:xfrm>
            <a:custGeom>
              <a:avLst/>
              <a:gdLst/>
              <a:ahLst/>
              <a:cxnLst/>
              <a:rect l="l" t="t" r="r" b="b"/>
              <a:pathLst>
                <a:path w="22647" h="36943" extrusionOk="0">
                  <a:moveTo>
                    <a:pt x="3869" y="0"/>
                  </a:moveTo>
                  <a:cubicBezTo>
                    <a:pt x="3069" y="0"/>
                    <a:pt x="2269" y="304"/>
                    <a:pt x="1655" y="911"/>
                  </a:cubicBezTo>
                  <a:lnTo>
                    <a:pt x="1" y="2566"/>
                  </a:lnTo>
                  <a:lnTo>
                    <a:pt x="13693" y="16258"/>
                  </a:lnTo>
                  <a:cubicBezTo>
                    <a:pt x="14919" y="17484"/>
                    <a:pt x="14919" y="19461"/>
                    <a:pt x="13693" y="20675"/>
                  </a:cubicBezTo>
                  <a:lnTo>
                    <a:pt x="1" y="34379"/>
                  </a:lnTo>
                  <a:lnTo>
                    <a:pt x="1655" y="36022"/>
                  </a:lnTo>
                  <a:cubicBezTo>
                    <a:pt x="2269" y="36636"/>
                    <a:pt x="3069" y="36942"/>
                    <a:pt x="3869" y="36942"/>
                  </a:cubicBezTo>
                  <a:cubicBezTo>
                    <a:pt x="4668" y="36942"/>
                    <a:pt x="5465" y="36636"/>
                    <a:pt x="6073" y="36022"/>
                  </a:cubicBezTo>
                  <a:lnTo>
                    <a:pt x="21420" y="20675"/>
                  </a:lnTo>
                  <a:cubicBezTo>
                    <a:pt x="22646" y="19461"/>
                    <a:pt x="22646" y="17484"/>
                    <a:pt x="21420" y="16258"/>
                  </a:cubicBezTo>
                  <a:lnTo>
                    <a:pt x="6073" y="911"/>
                  </a:lnTo>
                  <a:cubicBezTo>
                    <a:pt x="5465" y="304"/>
                    <a:pt x="4668" y="0"/>
                    <a:pt x="3869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6"/>
            <p:cNvSpPr/>
            <p:nvPr/>
          </p:nvSpPr>
          <p:spPr>
            <a:xfrm>
              <a:off x="3533650" y="1247050"/>
              <a:ext cx="171775" cy="298550"/>
            </a:xfrm>
            <a:custGeom>
              <a:avLst/>
              <a:gdLst/>
              <a:ahLst/>
              <a:cxnLst/>
              <a:rect l="l" t="t" r="r" b="b"/>
              <a:pathLst>
                <a:path w="6871" h="11942" extrusionOk="0">
                  <a:moveTo>
                    <a:pt x="1501" y="0"/>
                  </a:moveTo>
                  <a:cubicBezTo>
                    <a:pt x="737" y="0"/>
                    <a:pt x="0" y="597"/>
                    <a:pt x="0" y="1500"/>
                  </a:cubicBezTo>
                  <a:lnTo>
                    <a:pt x="0" y="10453"/>
                  </a:lnTo>
                  <a:cubicBezTo>
                    <a:pt x="0" y="11347"/>
                    <a:pt x="736" y="11942"/>
                    <a:pt x="1499" y="11942"/>
                  </a:cubicBezTo>
                  <a:cubicBezTo>
                    <a:pt x="1864" y="11942"/>
                    <a:pt x="2236" y="11806"/>
                    <a:pt x="2536" y="11501"/>
                  </a:cubicBezTo>
                  <a:lnTo>
                    <a:pt x="5382" y="8656"/>
                  </a:lnTo>
                  <a:cubicBezTo>
                    <a:pt x="6870" y="7179"/>
                    <a:pt x="6870" y="4774"/>
                    <a:pt x="5382" y="3286"/>
                  </a:cubicBezTo>
                  <a:lnTo>
                    <a:pt x="2536" y="440"/>
                  </a:lnTo>
                  <a:cubicBezTo>
                    <a:pt x="2236" y="136"/>
                    <a:pt x="1865" y="0"/>
                    <a:pt x="1501" y="0"/>
                  </a:cubicBez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6"/>
            <p:cNvSpPr/>
            <p:nvPr/>
          </p:nvSpPr>
          <p:spPr>
            <a:xfrm>
              <a:off x="3680100" y="1019625"/>
              <a:ext cx="2853050" cy="753400"/>
            </a:xfrm>
            <a:custGeom>
              <a:avLst/>
              <a:gdLst/>
              <a:ahLst/>
              <a:cxnLst/>
              <a:rect l="l" t="t" r="r" b="b"/>
              <a:pathLst>
                <a:path w="114122" h="30136" extrusionOk="0">
                  <a:moveTo>
                    <a:pt x="0" y="0"/>
                  </a:moveTo>
                  <a:lnTo>
                    <a:pt x="12871" y="12859"/>
                  </a:lnTo>
                  <a:cubicBezTo>
                    <a:pt x="13478" y="13466"/>
                    <a:pt x="13788" y="14276"/>
                    <a:pt x="13788" y="15074"/>
                  </a:cubicBezTo>
                  <a:cubicBezTo>
                    <a:pt x="13788" y="15871"/>
                    <a:pt x="13478" y="16669"/>
                    <a:pt x="12871" y="17276"/>
                  </a:cubicBezTo>
                  <a:lnTo>
                    <a:pt x="12" y="30135"/>
                  </a:lnTo>
                  <a:lnTo>
                    <a:pt x="99286" y="30135"/>
                  </a:lnTo>
                  <a:lnTo>
                    <a:pt x="114122" y="15074"/>
                  </a:lnTo>
                  <a:lnTo>
                    <a:pt x="9928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548625" tIns="91425" rIns="548625" bIns="91425" anchor="ctr" anchorCtr="0">
              <a:noAutofit/>
            </a:bodyPr>
            <a:lstStyle/>
            <a:p>
              <a:pPr algn="ctr">
                <a:buClr>
                  <a:schemeClr val="dk1"/>
                </a:buClr>
                <a:buSzPts val="1100"/>
              </a:pPr>
              <a:r>
                <a:rPr lang="en-US" sz="2400" b="1" dirty="0">
                  <a:solidFill>
                    <a:srgbClr val="EC3A3B"/>
                  </a:solidFill>
                  <a:latin typeface="Franklin Gothic Demi Cond" panose="020B0706030402020204" pitchFamily="34" charset="0"/>
                </a:rPr>
                <a:t>Introduction</a:t>
              </a:r>
              <a:endParaRPr lang="en-US" sz="1200" b="1" dirty="0">
                <a:solidFill>
                  <a:srgbClr val="EC3A3B"/>
                </a:solidFill>
                <a:latin typeface="Franklin Gothic Demi Cond" panose="020B0706030402020204" pitchFamily="34" charset="0"/>
              </a:endParaRPr>
            </a:p>
          </p:txBody>
        </p:sp>
        <p:sp>
          <p:nvSpPr>
            <p:cNvPr id="115" name="Google Shape;115;p16"/>
            <p:cNvSpPr txBox="1"/>
            <p:nvPr/>
          </p:nvSpPr>
          <p:spPr>
            <a:xfrm>
              <a:off x="6533150" y="1170650"/>
              <a:ext cx="2555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dirty="0">
                  <a:solidFill>
                    <a:schemeClr val="accent6"/>
                  </a:solidFill>
                  <a:latin typeface="Cooper Black" panose="0208090404030B020404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2</a:t>
              </a:r>
              <a:endParaRPr sz="2400" dirty="0">
                <a:solidFill>
                  <a:schemeClr val="accent6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sp>
        <p:nvSpPr>
          <p:cNvPr id="27" name="Google Shape;114;p16"/>
          <p:cNvSpPr/>
          <p:nvPr/>
        </p:nvSpPr>
        <p:spPr>
          <a:xfrm>
            <a:off x="927618" y="1051750"/>
            <a:ext cx="3004363" cy="753400"/>
          </a:xfrm>
          <a:custGeom>
            <a:avLst/>
            <a:gdLst/>
            <a:ahLst/>
            <a:cxnLst/>
            <a:rect l="l" t="t" r="r" b="b"/>
            <a:pathLst>
              <a:path w="114122" h="30136" extrusionOk="0">
                <a:moveTo>
                  <a:pt x="0" y="0"/>
                </a:moveTo>
                <a:lnTo>
                  <a:pt x="12871" y="12859"/>
                </a:lnTo>
                <a:cubicBezTo>
                  <a:pt x="13478" y="13466"/>
                  <a:pt x="13788" y="14276"/>
                  <a:pt x="13788" y="15074"/>
                </a:cubicBezTo>
                <a:cubicBezTo>
                  <a:pt x="13788" y="15871"/>
                  <a:pt x="13478" y="16669"/>
                  <a:pt x="12871" y="17276"/>
                </a:cubicBezTo>
                <a:lnTo>
                  <a:pt x="12" y="30135"/>
                </a:lnTo>
                <a:lnTo>
                  <a:pt x="99286" y="30135"/>
                </a:lnTo>
                <a:lnTo>
                  <a:pt x="114122" y="15074"/>
                </a:lnTo>
                <a:lnTo>
                  <a:pt x="992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548625" tIns="91425" rIns="548625" bIns="91425" anchor="ctr" anchorCtr="0">
            <a:no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n" sz="2000" b="1" dirty="0">
                <a:solidFill>
                  <a:srgbClr val="EC3A3B"/>
                </a:solidFill>
                <a:latin typeface="Franklin Gothic Demi Cond" panose="020B0706030402020204" pitchFamily="34" charset="0"/>
              </a:rPr>
              <a:t>Learning Objective</a:t>
            </a:r>
            <a:endParaRPr sz="2000" b="1" dirty="0">
              <a:solidFill>
                <a:srgbClr val="EC3A3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Google Shape;114;p16"/>
          <p:cNvSpPr/>
          <p:nvPr/>
        </p:nvSpPr>
        <p:spPr>
          <a:xfrm>
            <a:off x="978363" y="2841926"/>
            <a:ext cx="2853050" cy="753400"/>
          </a:xfrm>
          <a:custGeom>
            <a:avLst/>
            <a:gdLst/>
            <a:ahLst/>
            <a:cxnLst/>
            <a:rect l="l" t="t" r="r" b="b"/>
            <a:pathLst>
              <a:path w="114122" h="30136" extrusionOk="0">
                <a:moveTo>
                  <a:pt x="0" y="0"/>
                </a:moveTo>
                <a:lnTo>
                  <a:pt x="12871" y="12859"/>
                </a:lnTo>
                <a:cubicBezTo>
                  <a:pt x="13478" y="13466"/>
                  <a:pt x="13788" y="14276"/>
                  <a:pt x="13788" y="15074"/>
                </a:cubicBezTo>
                <a:cubicBezTo>
                  <a:pt x="13788" y="15871"/>
                  <a:pt x="13478" y="16669"/>
                  <a:pt x="12871" y="17276"/>
                </a:cubicBezTo>
                <a:lnTo>
                  <a:pt x="12" y="30135"/>
                </a:lnTo>
                <a:lnTo>
                  <a:pt x="99286" y="30135"/>
                </a:lnTo>
                <a:lnTo>
                  <a:pt x="114122" y="15074"/>
                </a:lnTo>
                <a:lnTo>
                  <a:pt x="992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548625" tIns="91425" rIns="548625" bIns="91425" anchor="ctr" anchorCtr="0">
            <a:noAutofit/>
          </a:bodyPr>
          <a:lstStyle/>
          <a:p>
            <a:pPr lvl="0" algn="ctr">
              <a:buClr>
                <a:schemeClr val="dk1"/>
              </a:buClr>
              <a:buSzPts val="1100"/>
            </a:pPr>
            <a:endParaRPr sz="2800" b="1" dirty="0">
              <a:solidFill>
                <a:srgbClr val="69E781"/>
              </a:solidFill>
              <a:latin typeface="Franklin Gothic Demi Cond" panose="020B07060304020202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36" name="Google Shape;96;p16"/>
          <p:cNvSpPr/>
          <p:nvPr/>
        </p:nvSpPr>
        <p:spPr>
          <a:xfrm>
            <a:off x="5251080" y="1968675"/>
            <a:ext cx="2853075" cy="753375"/>
          </a:xfrm>
          <a:custGeom>
            <a:avLst/>
            <a:gdLst/>
            <a:ahLst/>
            <a:cxnLst/>
            <a:rect l="l" t="t" r="r" b="b"/>
            <a:pathLst>
              <a:path w="114123" h="30135" extrusionOk="0">
                <a:moveTo>
                  <a:pt x="14836" y="0"/>
                </a:moveTo>
                <a:lnTo>
                  <a:pt x="1" y="15061"/>
                </a:lnTo>
                <a:lnTo>
                  <a:pt x="14836" y="30135"/>
                </a:lnTo>
                <a:lnTo>
                  <a:pt x="114122" y="30135"/>
                </a:lnTo>
                <a:lnTo>
                  <a:pt x="101252" y="17276"/>
                </a:lnTo>
                <a:cubicBezTo>
                  <a:pt x="100644" y="16669"/>
                  <a:pt x="100335" y="15871"/>
                  <a:pt x="100335" y="15061"/>
                </a:cubicBezTo>
                <a:cubicBezTo>
                  <a:pt x="100335" y="14264"/>
                  <a:pt x="100644" y="13466"/>
                  <a:pt x="101252" y="12859"/>
                </a:cubicBezTo>
                <a:lnTo>
                  <a:pt x="11411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548625" tIns="91425" rIns="548625" bIns="91425" anchor="ctr" anchorCtr="0">
            <a:no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n-US" sz="2400" b="1" dirty="0">
                <a:solidFill>
                  <a:srgbClr val="69E781"/>
                </a:solidFill>
                <a:latin typeface="Franklin Gothic Demi Cond" panose="020B0706030402020204" pitchFamily="34" charset="0"/>
                <a:ea typeface="Roboto"/>
                <a:cs typeface="Roboto"/>
                <a:sym typeface="Roboto"/>
              </a:rPr>
              <a:t>Examples</a:t>
            </a:r>
            <a:endParaRPr lang="en-US" b="1" dirty="0">
              <a:solidFill>
                <a:srgbClr val="69E781"/>
              </a:solidFill>
              <a:latin typeface="Franklin Gothic Demi Cond" panose="020B07060304020202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44" name="Google Shape;115;p16"/>
          <p:cNvSpPr txBox="1"/>
          <p:nvPr/>
        </p:nvSpPr>
        <p:spPr>
          <a:xfrm>
            <a:off x="924983" y="1213650"/>
            <a:ext cx="261096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6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1</a:t>
            </a:r>
            <a:endParaRPr sz="2400" dirty="0">
              <a:solidFill>
                <a:schemeClr val="accent6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5" name="Google Shape;97;p16"/>
          <p:cNvSpPr txBox="1"/>
          <p:nvPr/>
        </p:nvSpPr>
        <p:spPr>
          <a:xfrm>
            <a:off x="7956257" y="2096417"/>
            <a:ext cx="324900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2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4</a:t>
            </a:r>
            <a:endParaRPr sz="2400" dirty="0">
              <a:solidFill>
                <a:schemeClr val="accent2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6" name="Google Shape;103;p16"/>
          <p:cNvSpPr txBox="1"/>
          <p:nvPr/>
        </p:nvSpPr>
        <p:spPr>
          <a:xfrm>
            <a:off x="6547332" y="3020005"/>
            <a:ext cx="401803" cy="42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accent5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6</a:t>
            </a:r>
            <a:endParaRPr sz="2400" dirty="0">
              <a:solidFill>
                <a:schemeClr val="accent5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7" name="Google Shape;96;p16"/>
          <p:cNvSpPr/>
          <p:nvPr/>
        </p:nvSpPr>
        <p:spPr>
          <a:xfrm>
            <a:off x="5304888" y="3748781"/>
            <a:ext cx="2853075" cy="753375"/>
          </a:xfrm>
          <a:custGeom>
            <a:avLst/>
            <a:gdLst/>
            <a:ahLst/>
            <a:cxnLst/>
            <a:rect l="l" t="t" r="r" b="b"/>
            <a:pathLst>
              <a:path w="114123" h="30135" extrusionOk="0">
                <a:moveTo>
                  <a:pt x="14836" y="0"/>
                </a:moveTo>
                <a:lnTo>
                  <a:pt x="1" y="15061"/>
                </a:lnTo>
                <a:lnTo>
                  <a:pt x="14836" y="30135"/>
                </a:lnTo>
                <a:lnTo>
                  <a:pt x="114122" y="30135"/>
                </a:lnTo>
                <a:lnTo>
                  <a:pt x="101252" y="17276"/>
                </a:lnTo>
                <a:cubicBezTo>
                  <a:pt x="100644" y="16669"/>
                  <a:pt x="100335" y="15871"/>
                  <a:pt x="100335" y="15061"/>
                </a:cubicBezTo>
                <a:cubicBezTo>
                  <a:pt x="100335" y="14264"/>
                  <a:pt x="100644" y="13466"/>
                  <a:pt x="101252" y="12859"/>
                </a:cubicBezTo>
                <a:lnTo>
                  <a:pt x="11411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548625" tIns="91425" rIns="548625" bIns="91425" anchor="ctr" anchorCtr="0">
            <a:noAutofit/>
          </a:bodyPr>
          <a:lstStyle/>
          <a:p>
            <a:pPr lvl="0" algn="ctr">
              <a:buClr>
                <a:schemeClr val="dk1"/>
              </a:buClr>
              <a:buSzPts val="1100"/>
            </a:pPr>
            <a:endParaRPr lang="en-US" sz="2400" b="1" dirty="0">
              <a:solidFill>
                <a:srgbClr val="FCBD24"/>
              </a:solidFill>
              <a:latin typeface="Franklin Gothic Demi Cond" panose="020B0706030402020204" pitchFamily="34" charset="0"/>
            </a:endParaRPr>
          </a:p>
          <a:p>
            <a:pPr lvl="0" algn="ctr">
              <a:buClr>
                <a:schemeClr val="dk1"/>
              </a:buClr>
              <a:buSzPts val="1100"/>
            </a:pPr>
            <a:r>
              <a:rPr lang="en-US" sz="2400" b="1" dirty="0">
                <a:solidFill>
                  <a:srgbClr val="4949E7"/>
                </a:solidFill>
                <a:latin typeface="Franklin Gothic Demi Cond" panose="020B0706030402020204" pitchFamily="34" charset="0"/>
              </a:rPr>
              <a:t>Reference</a:t>
            </a:r>
            <a:endParaRPr lang="en-US" sz="2400" b="1" dirty="0">
              <a:solidFill>
                <a:srgbClr val="4949E7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Clr>
                <a:schemeClr val="dk1"/>
              </a:buClr>
              <a:buSzPts val="1100"/>
            </a:pPr>
            <a:endParaRPr lang="en-US" sz="2400" b="1" dirty="0">
              <a:solidFill>
                <a:srgbClr val="69E78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48" name="Google Shape;103;p16"/>
          <p:cNvSpPr txBox="1"/>
          <p:nvPr/>
        </p:nvSpPr>
        <p:spPr>
          <a:xfrm>
            <a:off x="2286000" y="3904450"/>
            <a:ext cx="401803" cy="42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4949E7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8</a:t>
            </a:r>
            <a:endParaRPr sz="2400" dirty="0">
              <a:solidFill>
                <a:srgbClr val="4949E7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9" name="Google Shape;103;p16"/>
          <p:cNvSpPr txBox="1"/>
          <p:nvPr/>
        </p:nvSpPr>
        <p:spPr>
          <a:xfrm>
            <a:off x="8031972" y="3904450"/>
            <a:ext cx="401803" cy="42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4949E7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7</a:t>
            </a:r>
            <a:endParaRPr sz="2400" dirty="0">
              <a:solidFill>
                <a:srgbClr val="4949E7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97313" y="2894249"/>
            <a:ext cx="22321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1100"/>
            </a:pPr>
            <a:r>
              <a:rPr lang="en-US" dirty="0">
                <a:solidFill>
                  <a:srgbClr val="FCBD24"/>
                </a:solidFill>
                <a:latin typeface="Franklin Gothic Demi Cond" panose="020B0706030402020204" pitchFamily="34" charset="0"/>
              </a:rPr>
              <a:t>The Difference Between Issue-Based</a:t>
            </a:r>
            <a:r>
              <a:rPr lang="en-US" u="sng" dirty="0">
                <a:solidFill>
                  <a:srgbClr val="FCBD24"/>
                </a:solidFill>
                <a:latin typeface="Franklin Gothic Demi Cond" panose="020B0706030402020204" pitchFamily="34" charset="0"/>
              </a:rPr>
              <a:t> </a:t>
            </a:r>
            <a:r>
              <a:rPr lang="en-US" dirty="0">
                <a:solidFill>
                  <a:srgbClr val="FCBD24"/>
                </a:solidFill>
                <a:latin typeface="Franklin Gothic Demi Cond" panose="020B0706030402020204" pitchFamily="34" charset="0"/>
              </a:rPr>
              <a:t>and Context-Based Factors</a:t>
            </a:r>
          </a:p>
        </p:txBody>
      </p:sp>
      <p:sp>
        <p:nvSpPr>
          <p:cNvPr id="37" name="Google Shape;115;p16"/>
          <p:cNvSpPr txBox="1"/>
          <p:nvPr/>
        </p:nvSpPr>
        <p:spPr>
          <a:xfrm>
            <a:off x="8697946" y="4531118"/>
            <a:ext cx="261096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2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8"/>
          <p:cNvSpPr txBox="1">
            <a:spLocks noGrp="1"/>
          </p:cNvSpPr>
          <p:nvPr>
            <p:ph type="title"/>
          </p:nvPr>
        </p:nvSpPr>
        <p:spPr>
          <a:xfrm>
            <a:off x="398548" y="270164"/>
            <a:ext cx="7723500" cy="86198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600" dirty="0">
                <a:solidFill>
                  <a:srgbClr val="4949E7"/>
                </a:solidFill>
                <a:latin typeface="Franklin Gothic Demi Cond" panose="020B0706030402020204" pitchFamily="34" charset="0"/>
              </a:rPr>
              <a:t>Learning</a:t>
            </a:r>
            <a:r>
              <a:rPr lang="en-US" sz="3600" dirty="0">
                <a:solidFill>
                  <a:srgbClr val="4949E7"/>
                </a:solidFill>
              </a:rPr>
              <a:t> </a:t>
            </a:r>
            <a:r>
              <a:rPr lang="en-US" sz="3600" dirty="0">
                <a:solidFill>
                  <a:srgbClr val="4949E7"/>
                </a:solidFill>
                <a:latin typeface="Franklin Gothic Demi Cond" panose="020B0706030402020204" pitchFamily="34" charset="0"/>
              </a:rPr>
              <a:t>Objectives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>
                <a:solidFill>
                  <a:srgbClr val="4949E7"/>
                </a:solidFill>
                <a:latin typeface="Franklin Gothic Demi Cond" panose="020B0706030402020204" pitchFamily="34" charset="0"/>
              </a:rPr>
              <a:t>By the end of this presentation you will able to :</a:t>
            </a:r>
            <a:endParaRPr sz="2000" dirty="0">
              <a:solidFill>
                <a:srgbClr val="4949E7"/>
              </a:solidFill>
            </a:endParaRPr>
          </a:p>
        </p:txBody>
      </p:sp>
      <p:grpSp>
        <p:nvGrpSpPr>
          <p:cNvPr id="196" name="Google Shape;196;p18"/>
          <p:cNvGrpSpPr/>
          <p:nvPr/>
        </p:nvGrpSpPr>
        <p:grpSpPr>
          <a:xfrm>
            <a:off x="2635864" y="2775144"/>
            <a:ext cx="3726836" cy="1855732"/>
            <a:chOff x="2559375" y="2708964"/>
            <a:chExt cx="2627713" cy="1073448"/>
          </a:xfrm>
        </p:grpSpPr>
        <p:sp>
          <p:nvSpPr>
            <p:cNvPr id="197" name="Google Shape;197;p18"/>
            <p:cNvSpPr/>
            <p:nvPr/>
          </p:nvSpPr>
          <p:spPr>
            <a:xfrm rot="-5400000">
              <a:off x="3556888" y="1969366"/>
              <a:ext cx="785100" cy="247530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8"/>
            <p:cNvSpPr txBox="1"/>
            <p:nvPr/>
          </p:nvSpPr>
          <p:spPr>
            <a:xfrm>
              <a:off x="2808567" y="2905430"/>
              <a:ext cx="2263834" cy="5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ranklin Gothic Demi Cond" panose="020B0706030402020204" pitchFamily="34" charset="0"/>
                </a:rPr>
                <a:t> </a:t>
              </a:r>
              <a:r>
                <a:rPr lang="en-US" sz="2800" dirty="0" err="1">
                  <a:solidFill>
                    <a:schemeClr val="bg1"/>
                  </a:solidFill>
                  <a:latin typeface="Franklin Gothic Demi Cond" panose="020B0706030402020204" pitchFamily="34" charset="0"/>
                </a:rPr>
                <a:t>Differenciate</a:t>
              </a:r>
              <a:r>
                <a:rPr lang="en-US" sz="2800" dirty="0">
                  <a:solidFill>
                    <a:schemeClr val="bg1"/>
                  </a:solidFill>
                  <a:latin typeface="Franklin Gothic Demi Cond" panose="020B0706030402020204" pitchFamily="34" charset="0"/>
                </a:rPr>
                <a:t> </a:t>
              </a:r>
            </a:p>
            <a:p>
              <a:pPr algn="ctr"/>
              <a:r>
                <a:rPr lang="en-US" sz="1800" dirty="0">
                  <a:solidFill>
                    <a:schemeClr val="bg1"/>
                  </a:solidFill>
                  <a:latin typeface="Franklin Gothic Demi Cond" panose="020B0706030402020204" pitchFamily="34" charset="0"/>
                </a:rPr>
                <a:t>Between Issue-Based and </a:t>
              </a:r>
            </a:p>
            <a:p>
              <a:pPr algn="ctr"/>
              <a:r>
                <a:rPr lang="en-US" sz="1800" dirty="0">
                  <a:solidFill>
                    <a:schemeClr val="bg1"/>
                  </a:solidFill>
                  <a:latin typeface="Franklin Gothic Demi Cond" panose="020B0706030402020204" pitchFamily="34" charset="0"/>
                </a:rPr>
                <a:t>Context-Based Factors.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00" name="Google Shape;200;p18"/>
            <p:cNvGrpSpPr/>
            <p:nvPr/>
          </p:nvGrpSpPr>
          <p:grpSpPr>
            <a:xfrm>
              <a:off x="2559375" y="2708964"/>
              <a:ext cx="632175" cy="1073448"/>
              <a:chOff x="2559375" y="2708964"/>
              <a:chExt cx="632175" cy="1073448"/>
            </a:xfrm>
          </p:grpSpPr>
          <p:sp>
            <p:nvSpPr>
              <p:cNvPr id="201" name="Google Shape;201;p18"/>
              <p:cNvSpPr/>
              <p:nvPr/>
            </p:nvSpPr>
            <p:spPr>
              <a:xfrm rot="-5400000">
                <a:off x="2310523" y="2957816"/>
                <a:ext cx="996089" cy="498385"/>
              </a:xfrm>
              <a:custGeom>
                <a:avLst/>
                <a:gdLst/>
                <a:ahLst/>
                <a:cxnLst/>
                <a:rect l="l" t="t" r="r" b="b"/>
                <a:pathLst>
                  <a:path w="44065" h="22050" fill="none" extrusionOk="0">
                    <a:moveTo>
                      <a:pt x="0" y="22050"/>
                    </a:moveTo>
                    <a:cubicBezTo>
                      <a:pt x="0" y="9874"/>
                      <a:pt x="9874" y="1"/>
                      <a:pt x="22049" y="1"/>
                    </a:cubicBezTo>
                    <a:cubicBezTo>
                      <a:pt x="34191" y="1"/>
                      <a:pt x="44065" y="9874"/>
                      <a:pt x="44065" y="22050"/>
                    </a:cubicBezTo>
                  </a:path>
                </a:pathLst>
              </a:custGeom>
              <a:solidFill>
                <a:srgbClr val="F3F3F3"/>
              </a:solidFill>
              <a:ln w="28575" cap="rnd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8"/>
              <p:cNvSpPr/>
              <p:nvPr/>
            </p:nvSpPr>
            <p:spPr>
              <a:xfrm rot="5400000">
                <a:off x="3047250" y="3638113"/>
                <a:ext cx="154800" cy="1338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03" name="Google Shape;203;p18"/>
          <p:cNvGrpSpPr/>
          <p:nvPr/>
        </p:nvGrpSpPr>
        <p:grpSpPr>
          <a:xfrm>
            <a:off x="15238" y="1102964"/>
            <a:ext cx="3554669" cy="1761912"/>
            <a:chOff x="5410525" y="2708964"/>
            <a:chExt cx="2564257" cy="1073448"/>
          </a:xfrm>
        </p:grpSpPr>
        <p:sp>
          <p:nvSpPr>
            <p:cNvPr id="204" name="Google Shape;204;p18"/>
            <p:cNvSpPr/>
            <p:nvPr/>
          </p:nvSpPr>
          <p:spPr>
            <a:xfrm rot="16200000">
              <a:off x="6344582" y="2027097"/>
              <a:ext cx="785100" cy="24753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8"/>
            <p:cNvSpPr txBox="1"/>
            <p:nvPr/>
          </p:nvSpPr>
          <p:spPr>
            <a:xfrm>
              <a:off x="5894582" y="3041331"/>
              <a:ext cx="1685100" cy="5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Franklin Gothic Demi Cond" panose="020B0706030402020204" pitchFamily="34" charset="0"/>
                  <a:ea typeface="Vidaloka"/>
                  <a:cs typeface="Vidaloka"/>
                  <a:sym typeface="Vidaloka"/>
                </a:rPr>
                <a:t>Define </a:t>
              </a:r>
            </a:p>
            <a:p>
              <a:r>
                <a:rPr lang="en-US" sz="1800" dirty="0">
                  <a:solidFill>
                    <a:schemeClr val="bg1"/>
                  </a:solidFill>
                  <a:latin typeface="Franklin Gothic Demi Cond" panose="020B0706030402020204" pitchFamily="34" charset="0"/>
                  <a:ea typeface="Vidaloka"/>
                  <a:cs typeface="Vidaloka"/>
                  <a:sym typeface="Vidaloka"/>
                </a:rPr>
                <a:t>Issue-Based and</a:t>
              </a:r>
            </a:p>
            <a:p>
              <a:r>
                <a:rPr lang="en-US" sz="1800" dirty="0">
                  <a:solidFill>
                    <a:schemeClr val="bg1"/>
                  </a:solidFill>
                  <a:latin typeface="Franklin Gothic Demi Cond" panose="020B0706030402020204" pitchFamily="34" charset="0"/>
                  <a:ea typeface="Vidaloka"/>
                  <a:cs typeface="Vidaloka"/>
                  <a:sym typeface="Vidaloka"/>
                </a:rPr>
                <a:t>Context-Based Factors</a:t>
              </a:r>
              <a:r>
                <a:rPr lang="en-US" sz="2800" dirty="0">
                  <a:solidFill>
                    <a:schemeClr val="bg1"/>
                  </a:solidFill>
                  <a:latin typeface="Franklin Gothic Demi Cond" panose="020B0706030402020204" pitchFamily="34" charset="0"/>
                  <a:ea typeface="Vidaloka"/>
                  <a:cs typeface="Vidaloka"/>
                  <a:sym typeface="Vidaloka"/>
                </a:rPr>
                <a:t>.</a:t>
              </a:r>
            </a:p>
            <a:p>
              <a:endParaRPr lang="en-US" sz="2000" dirty="0">
                <a:solidFill>
                  <a:schemeClr val="bg1"/>
                </a:solidFill>
                <a:latin typeface="Franklin Gothic Demi Cond" panose="020B0706030402020204" pitchFamily="34" charset="0"/>
                <a:ea typeface="Vidaloka"/>
                <a:cs typeface="Vidaloka"/>
                <a:sym typeface="Vidaloka"/>
              </a:endParaRPr>
            </a:p>
          </p:txBody>
        </p:sp>
        <p:grpSp>
          <p:nvGrpSpPr>
            <p:cNvPr id="207" name="Google Shape;207;p18"/>
            <p:cNvGrpSpPr/>
            <p:nvPr/>
          </p:nvGrpSpPr>
          <p:grpSpPr>
            <a:xfrm>
              <a:off x="5410525" y="2708964"/>
              <a:ext cx="632175" cy="1073448"/>
              <a:chOff x="5410525" y="2708964"/>
              <a:chExt cx="632175" cy="1073448"/>
            </a:xfrm>
          </p:grpSpPr>
          <p:sp>
            <p:nvSpPr>
              <p:cNvPr id="208" name="Google Shape;208;p18"/>
              <p:cNvSpPr/>
              <p:nvPr/>
            </p:nvSpPr>
            <p:spPr>
              <a:xfrm rot="-5400000">
                <a:off x="5161673" y="2957816"/>
                <a:ext cx="996089" cy="498385"/>
              </a:xfrm>
              <a:custGeom>
                <a:avLst/>
                <a:gdLst/>
                <a:ahLst/>
                <a:cxnLst/>
                <a:rect l="l" t="t" r="r" b="b"/>
                <a:pathLst>
                  <a:path w="44065" h="22050" fill="none" extrusionOk="0">
                    <a:moveTo>
                      <a:pt x="0" y="22050"/>
                    </a:moveTo>
                    <a:cubicBezTo>
                      <a:pt x="0" y="9874"/>
                      <a:pt x="9874" y="1"/>
                      <a:pt x="22049" y="1"/>
                    </a:cubicBezTo>
                    <a:cubicBezTo>
                      <a:pt x="34191" y="1"/>
                      <a:pt x="44065" y="9874"/>
                      <a:pt x="44065" y="22050"/>
                    </a:cubicBezTo>
                  </a:path>
                </a:pathLst>
              </a:custGeom>
              <a:solidFill>
                <a:srgbClr val="F3F3F3"/>
              </a:solidFill>
              <a:ln w="28575" cap="rnd" cmpd="sng">
                <a:solidFill>
                  <a:schemeClr val="accent6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18"/>
              <p:cNvSpPr/>
              <p:nvPr/>
            </p:nvSpPr>
            <p:spPr>
              <a:xfrm rot="5400000">
                <a:off x="5898400" y="3638113"/>
                <a:ext cx="154800" cy="133800"/>
              </a:xfrm>
              <a:prstGeom prst="triangle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1" name="Google Shape;115;p16"/>
          <p:cNvSpPr txBox="1"/>
          <p:nvPr/>
        </p:nvSpPr>
        <p:spPr>
          <a:xfrm>
            <a:off x="8652226" y="4416078"/>
            <a:ext cx="261096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3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319;p105"/>
          <p:cNvSpPr/>
          <p:nvPr/>
        </p:nvSpPr>
        <p:spPr>
          <a:xfrm>
            <a:off x="780241" y="1531620"/>
            <a:ext cx="7626926" cy="1870363"/>
          </a:xfrm>
          <a:prstGeom prst="rect">
            <a:avLst/>
          </a:prstGeom>
          <a:solidFill>
            <a:srgbClr val="4949E7"/>
          </a:solidFill>
          <a:ln w="2857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78640" y="2029242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>
            <a:r>
              <a:rPr lang="en-US" sz="8000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Introduction</a:t>
            </a:r>
            <a:endParaRPr lang="ar-SA" sz="6600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4" name="Google Shape;115;p16"/>
          <p:cNvSpPr txBox="1"/>
          <p:nvPr/>
        </p:nvSpPr>
        <p:spPr>
          <a:xfrm>
            <a:off x="8690326" y="4407550"/>
            <a:ext cx="261096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4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27499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533;p25"/>
          <p:cNvGrpSpPr/>
          <p:nvPr/>
        </p:nvGrpSpPr>
        <p:grpSpPr>
          <a:xfrm>
            <a:off x="0" y="142489"/>
            <a:ext cx="8745219" cy="736700"/>
            <a:chOff x="2477000" y="1243925"/>
            <a:chExt cx="3885465" cy="736700"/>
          </a:xfrm>
        </p:grpSpPr>
        <p:sp>
          <p:nvSpPr>
            <p:cNvPr id="4" name="Google Shape;534;p25"/>
            <p:cNvSpPr/>
            <p:nvPr/>
          </p:nvSpPr>
          <p:spPr>
            <a:xfrm>
              <a:off x="2477000" y="1243925"/>
              <a:ext cx="3885465" cy="736700"/>
            </a:xfrm>
            <a:custGeom>
              <a:avLst/>
              <a:gdLst/>
              <a:ahLst/>
              <a:cxnLst/>
              <a:rect l="l" t="t" r="r" b="b"/>
              <a:pathLst>
                <a:path w="140816" h="29468" extrusionOk="0">
                  <a:moveTo>
                    <a:pt x="8514" y="0"/>
                  </a:moveTo>
                  <a:lnTo>
                    <a:pt x="1" y="14740"/>
                  </a:lnTo>
                  <a:lnTo>
                    <a:pt x="8514" y="29468"/>
                  </a:lnTo>
                  <a:lnTo>
                    <a:pt x="132303" y="29468"/>
                  </a:lnTo>
                  <a:lnTo>
                    <a:pt x="140816" y="14740"/>
                  </a:lnTo>
                  <a:lnTo>
                    <a:pt x="132303" y="0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5" name="Google Shape;535;p25"/>
            <p:cNvSpPr/>
            <p:nvPr/>
          </p:nvSpPr>
          <p:spPr>
            <a:xfrm>
              <a:off x="3306913" y="1557063"/>
              <a:ext cx="44675" cy="204800"/>
            </a:xfrm>
            <a:custGeom>
              <a:avLst/>
              <a:gdLst/>
              <a:ahLst/>
              <a:cxnLst/>
              <a:rect l="l" t="t" r="r" b="b"/>
              <a:pathLst>
                <a:path w="1787" h="8192" extrusionOk="0">
                  <a:moveTo>
                    <a:pt x="0" y="0"/>
                  </a:moveTo>
                  <a:lnTo>
                    <a:pt x="0" y="8192"/>
                  </a:lnTo>
                  <a:lnTo>
                    <a:pt x="1786" y="8192"/>
                  </a:lnTo>
                  <a:lnTo>
                    <a:pt x="1786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6" name="Google Shape;536;p25"/>
            <p:cNvSpPr/>
            <p:nvPr/>
          </p:nvSpPr>
          <p:spPr>
            <a:xfrm>
              <a:off x="3247388" y="1594263"/>
              <a:ext cx="44650" cy="167600"/>
            </a:xfrm>
            <a:custGeom>
              <a:avLst/>
              <a:gdLst/>
              <a:ahLst/>
              <a:cxnLst/>
              <a:rect l="l" t="t" r="r" b="b"/>
              <a:pathLst>
                <a:path w="1786" h="6704" extrusionOk="0">
                  <a:moveTo>
                    <a:pt x="0" y="1"/>
                  </a:moveTo>
                  <a:lnTo>
                    <a:pt x="0" y="6704"/>
                  </a:lnTo>
                  <a:lnTo>
                    <a:pt x="1786" y="6704"/>
                  </a:lnTo>
                  <a:lnTo>
                    <a:pt x="1786" y="1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7" name="Google Shape;537;p25"/>
            <p:cNvSpPr/>
            <p:nvPr/>
          </p:nvSpPr>
          <p:spPr>
            <a:xfrm>
              <a:off x="3191713" y="1631488"/>
              <a:ext cx="44675" cy="130375"/>
            </a:xfrm>
            <a:custGeom>
              <a:avLst/>
              <a:gdLst/>
              <a:ahLst/>
              <a:cxnLst/>
              <a:rect l="l" t="t" r="r" b="b"/>
              <a:pathLst>
                <a:path w="1787" h="5215" extrusionOk="0">
                  <a:moveTo>
                    <a:pt x="1" y="0"/>
                  </a:moveTo>
                  <a:lnTo>
                    <a:pt x="1" y="5215"/>
                  </a:lnTo>
                  <a:lnTo>
                    <a:pt x="1787" y="5215"/>
                  </a:lnTo>
                  <a:lnTo>
                    <a:pt x="1787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8" name="Google Shape;538;p25"/>
            <p:cNvSpPr/>
            <p:nvPr/>
          </p:nvSpPr>
          <p:spPr>
            <a:xfrm>
              <a:off x="3132188" y="1672563"/>
              <a:ext cx="44675" cy="89300"/>
            </a:xfrm>
            <a:custGeom>
              <a:avLst/>
              <a:gdLst/>
              <a:ahLst/>
              <a:cxnLst/>
              <a:rect l="l" t="t" r="r" b="b"/>
              <a:pathLst>
                <a:path w="1787" h="3572" extrusionOk="0">
                  <a:moveTo>
                    <a:pt x="0" y="0"/>
                  </a:moveTo>
                  <a:lnTo>
                    <a:pt x="0" y="3572"/>
                  </a:lnTo>
                  <a:lnTo>
                    <a:pt x="1786" y="3572"/>
                  </a:lnTo>
                  <a:lnTo>
                    <a:pt x="1786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2" name="Google Shape;546;p25"/>
            <p:cNvSpPr/>
            <p:nvPr/>
          </p:nvSpPr>
          <p:spPr>
            <a:xfrm>
              <a:off x="4125000" y="1350900"/>
              <a:ext cx="1236000" cy="27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432338" y="163239"/>
            <a:ext cx="616094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i="1" u="sng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Issue-Based </a:t>
            </a:r>
            <a:r>
              <a:rPr lang="en-US" sz="3200" i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and </a:t>
            </a:r>
            <a:r>
              <a:rPr lang="en-US" sz="3200" i="1" u="sng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Context-Based Factors</a:t>
            </a:r>
            <a:endParaRPr lang="en-US" sz="3200" b="1" dirty="0">
              <a:solidFill>
                <a:schemeClr val="bg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4356" y="1804593"/>
            <a:ext cx="83231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Clr>
                <a:srgbClr val="5EB2FC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In the social sciences, factors that influence behavior or decisions can be broadly categorized into two types: issue-based and context-based factors.</a:t>
            </a:r>
            <a:endParaRPr lang="ar-SA" sz="2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3" name="Google Shape;115;p16"/>
          <p:cNvSpPr txBox="1"/>
          <p:nvPr/>
        </p:nvSpPr>
        <p:spPr>
          <a:xfrm>
            <a:off x="8526379" y="4384690"/>
            <a:ext cx="261096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5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93913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352" y="365044"/>
            <a:ext cx="2657112" cy="481200"/>
          </a:xfrm>
        </p:spPr>
        <p:txBody>
          <a:bodyPr/>
          <a:lstStyle/>
          <a:p>
            <a:endParaRPr lang="ar-SA" dirty="0"/>
          </a:p>
        </p:txBody>
      </p:sp>
      <p:grpSp>
        <p:nvGrpSpPr>
          <p:cNvPr id="3" name="Google Shape;519;p25"/>
          <p:cNvGrpSpPr/>
          <p:nvPr/>
        </p:nvGrpSpPr>
        <p:grpSpPr>
          <a:xfrm>
            <a:off x="499161" y="226890"/>
            <a:ext cx="3752800" cy="736725"/>
            <a:chOff x="2477000" y="2029425"/>
            <a:chExt cx="3885465" cy="736725"/>
          </a:xfrm>
        </p:grpSpPr>
        <p:sp>
          <p:nvSpPr>
            <p:cNvPr id="4" name="Google Shape;520;p25"/>
            <p:cNvSpPr/>
            <p:nvPr/>
          </p:nvSpPr>
          <p:spPr>
            <a:xfrm>
              <a:off x="2477000" y="2029425"/>
              <a:ext cx="3885465" cy="736725"/>
            </a:xfrm>
            <a:custGeom>
              <a:avLst/>
              <a:gdLst/>
              <a:ahLst/>
              <a:cxnLst/>
              <a:rect l="l" t="t" r="r" b="b"/>
              <a:pathLst>
                <a:path w="140816" h="29469" extrusionOk="0">
                  <a:moveTo>
                    <a:pt x="8514" y="1"/>
                  </a:moveTo>
                  <a:lnTo>
                    <a:pt x="1" y="14729"/>
                  </a:lnTo>
                  <a:lnTo>
                    <a:pt x="8514" y="29469"/>
                  </a:lnTo>
                  <a:lnTo>
                    <a:pt x="132303" y="29469"/>
                  </a:lnTo>
                  <a:lnTo>
                    <a:pt x="140816" y="14729"/>
                  </a:lnTo>
                  <a:lnTo>
                    <a:pt x="132303" y="1"/>
                  </a:lnTo>
                  <a:close/>
                </a:path>
              </a:pathLst>
            </a:custGeom>
            <a:solidFill>
              <a:srgbClr val="EC3A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30;p25"/>
            <p:cNvSpPr txBox="1"/>
            <p:nvPr/>
          </p:nvSpPr>
          <p:spPr>
            <a:xfrm>
              <a:off x="3578700" y="2392881"/>
              <a:ext cx="2328600" cy="27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Google Shape;531;p25"/>
            <p:cNvSpPr/>
            <p:nvPr/>
          </p:nvSpPr>
          <p:spPr>
            <a:xfrm>
              <a:off x="4125000" y="2141325"/>
              <a:ext cx="1236000" cy="27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dirty="0">
                <a:solidFill>
                  <a:schemeClr val="lt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79398" y="315279"/>
            <a:ext cx="252499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Definition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4077" y="1361619"/>
            <a:ext cx="85893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EC3A3B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Issue-based factors are those that are directly related to the specific problem or issue being addressed</a:t>
            </a:r>
          </a:p>
          <a:p>
            <a:pPr marL="457200" indent="-457200">
              <a:buClr>
                <a:srgbClr val="EC3A3B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457200" indent="-457200">
              <a:buClr>
                <a:srgbClr val="EC3A3B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Contrarily, context-based effects are more continuous and broad, and they have the power to effectively affect behaviors or choice.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Franklin Gothic Demi Cond" panose="020B07060304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ar-SA" sz="2800" dirty="0"/>
          </a:p>
        </p:txBody>
      </p:sp>
      <p:sp>
        <p:nvSpPr>
          <p:cNvPr id="9" name="Google Shape;115;p16"/>
          <p:cNvSpPr txBox="1"/>
          <p:nvPr/>
        </p:nvSpPr>
        <p:spPr>
          <a:xfrm>
            <a:off x="8623131" y="4471449"/>
            <a:ext cx="261096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6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45774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509;p25"/>
          <p:cNvGrpSpPr/>
          <p:nvPr/>
        </p:nvGrpSpPr>
        <p:grpSpPr>
          <a:xfrm>
            <a:off x="346825" y="237438"/>
            <a:ext cx="3036455" cy="736700"/>
            <a:chOff x="2477000" y="2824775"/>
            <a:chExt cx="3885465" cy="736700"/>
          </a:xfrm>
        </p:grpSpPr>
        <p:sp>
          <p:nvSpPr>
            <p:cNvPr id="4" name="Google Shape;510;p25"/>
            <p:cNvSpPr/>
            <p:nvPr/>
          </p:nvSpPr>
          <p:spPr>
            <a:xfrm>
              <a:off x="2477000" y="2824775"/>
              <a:ext cx="3885465" cy="736700"/>
            </a:xfrm>
            <a:custGeom>
              <a:avLst/>
              <a:gdLst/>
              <a:ahLst/>
              <a:cxnLst/>
              <a:rect l="l" t="t" r="r" b="b"/>
              <a:pathLst>
                <a:path w="140816" h="29468" extrusionOk="0">
                  <a:moveTo>
                    <a:pt x="8514" y="0"/>
                  </a:moveTo>
                  <a:lnTo>
                    <a:pt x="1" y="14728"/>
                  </a:lnTo>
                  <a:lnTo>
                    <a:pt x="8514" y="29468"/>
                  </a:lnTo>
                  <a:lnTo>
                    <a:pt x="132303" y="29468"/>
                  </a:lnTo>
                  <a:lnTo>
                    <a:pt x="140816" y="14728"/>
                  </a:lnTo>
                  <a:lnTo>
                    <a:pt x="132303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17;p25"/>
            <p:cNvSpPr txBox="1"/>
            <p:nvPr/>
          </p:nvSpPr>
          <p:spPr>
            <a:xfrm>
              <a:off x="3578700" y="3178393"/>
              <a:ext cx="2328600" cy="27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Google Shape;518;p25"/>
            <p:cNvSpPr/>
            <p:nvPr/>
          </p:nvSpPr>
          <p:spPr>
            <a:xfrm>
              <a:off x="4125000" y="2926838"/>
              <a:ext cx="1236000" cy="27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dirty="0">
                <a:solidFill>
                  <a:schemeClr val="lt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8347" y="313400"/>
            <a:ext cx="252499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Examples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9362" y="1402965"/>
            <a:ext cx="82872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r>
              <a:rPr lang="ar-SA" sz="1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Example  for issue based</a:t>
            </a:r>
            <a:r>
              <a:rPr lang="en-US" sz="1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 :</a:t>
            </a: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for example i might be having an argument with my friend and those factors in this situation could be a third part (another friend of us) he might had a hand to end this</a:t>
            </a: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CBD24"/>
              </a:solidFill>
              <a:latin typeface="Franklin Gothic Demi Cond" panose="020B0706030402020204" pitchFamily="34" charset="0"/>
            </a:endParaRPr>
          </a:p>
          <a:p>
            <a:pPr>
              <a:buClr>
                <a:srgbClr val="FCBD24"/>
              </a:buClr>
            </a:pPr>
            <a:endParaRPr lang="en-US" sz="1800" dirty="0">
              <a:solidFill>
                <a:srgbClr val="FCBD24"/>
              </a:solidFill>
              <a:latin typeface="Franklin Gothic Demi Cond" panose="020B0706030402020204" pitchFamily="34" charset="0"/>
            </a:endParaRPr>
          </a:p>
          <a:p>
            <a:pPr>
              <a:buClr>
                <a:srgbClr val="FCBD24"/>
              </a:buClr>
            </a:pPr>
            <a:endParaRPr lang="en-US" sz="1800" dirty="0">
              <a:solidFill>
                <a:srgbClr val="FCBD24"/>
              </a:solidFill>
              <a:latin typeface="Franklin Gothic Demi Cond" panose="020B0706030402020204" pitchFamily="34" charset="0"/>
            </a:endParaRPr>
          </a:p>
          <a:p>
            <a:pPr>
              <a:buClr>
                <a:srgbClr val="FCBD24"/>
              </a:buClr>
            </a:pPr>
            <a:endParaRPr lang="en-US" sz="1800" dirty="0">
              <a:solidFill>
                <a:srgbClr val="FCBD24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8" name="Google Shape;115;p16"/>
          <p:cNvSpPr txBox="1"/>
          <p:nvPr/>
        </p:nvSpPr>
        <p:spPr>
          <a:xfrm>
            <a:off x="8705566" y="4384690"/>
            <a:ext cx="261096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7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526117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0275" y="536650"/>
            <a:ext cx="1171865" cy="481200"/>
          </a:xfrm>
        </p:spPr>
        <p:txBody>
          <a:bodyPr/>
          <a:lstStyle/>
          <a:p>
            <a:r>
              <a:rPr lang="en-US" dirty="0"/>
              <a:t>L</a:t>
            </a:r>
            <a:endParaRPr lang="ar-LY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34963"/>
            <a:ext cx="3035300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2"/>
          <p:cNvSpPr txBox="1"/>
          <p:nvPr/>
        </p:nvSpPr>
        <p:spPr>
          <a:xfrm>
            <a:off x="586907" y="411668"/>
            <a:ext cx="252499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Examples</a:t>
            </a:r>
          </a:p>
        </p:txBody>
      </p:sp>
      <p:sp>
        <p:nvSpPr>
          <p:cNvPr id="6" name="Rectangle 14"/>
          <p:cNvSpPr/>
          <p:nvPr/>
        </p:nvSpPr>
        <p:spPr>
          <a:xfrm>
            <a:off x="0" y="-222191"/>
            <a:ext cx="60807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CBD24"/>
              </a:buClr>
            </a:pPr>
            <a:endParaRPr lang="en-US" sz="1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Example for context based factors :</a:t>
            </a:r>
          </a:p>
          <a:p>
            <a:pPr marL="285750" indent="-285750">
              <a:buClr>
                <a:srgbClr val="FCBD24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CBD24"/>
              </a:solidFill>
              <a:latin typeface="Franklin Gothic Demi Cond" panose="020B0706030402020204" pitchFamily="34" charset="0"/>
            </a:endParaRPr>
          </a:p>
          <a:p>
            <a:pPr>
              <a:buClr>
                <a:srgbClr val="FCBD24"/>
              </a:buClr>
            </a:pPr>
            <a:r>
              <a:rPr lang="en-US" sz="18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 For example: context-based issues can also include  the context of     drug dependence.</a:t>
            </a:r>
          </a:p>
          <a:p>
            <a:pPr>
              <a:buClr>
                <a:srgbClr val="FCBD24"/>
              </a:buClr>
            </a:pPr>
            <a:endParaRPr lang="en-US" sz="1800" dirty="0">
              <a:solidFill>
                <a:srgbClr val="FCBD24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7" name="Google Shape;115;p16"/>
          <p:cNvSpPr txBox="1"/>
          <p:nvPr/>
        </p:nvSpPr>
        <p:spPr>
          <a:xfrm>
            <a:off x="8713186" y="4384690"/>
            <a:ext cx="261096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8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49886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61619" y="1808018"/>
            <a:ext cx="87283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949E7"/>
              </a:buClr>
              <a:buFont typeface="Arial" panose="020B0604020202020204" pitchFamily="34" charset="0"/>
              <a:buChar char="•"/>
            </a:pPr>
            <a:r>
              <a:rPr lang="ar-SA" sz="20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The level of clarity is one important difference between context-based and issue-based factors. When opposed to context-based factors, issue-based factors are usually more general or well </a:t>
            </a:r>
            <a:r>
              <a:rPr lang="ar-SA" sz="2000" dirty="0" err="1">
                <a:solidFill>
                  <a:schemeClr val="tx1"/>
                </a:solidFill>
                <a:latin typeface="Franklin Gothic Demi Cond" panose="020B0706030402020204" pitchFamily="34" charset="0"/>
              </a:rPr>
              <a:t>described</a:t>
            </a:r>
            <a:r>
              <a:rPr lang="ar-SA" sz="20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.</a:t>
            </a:r>
            <a:endParaRPr lang="en-US" sz="20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4949E7"/>
              </a:buClr>
              <a:buFont typeface="Arial" panose="020B0604020202020204" pitchFamily="34" charset="0"/>
              <a:buChar char="•"/>
            </a:pPr>
            <a:endParaRPr lang="ar-SA" sz="20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4949E7"/>
              </a:buClr>
              <a:buFont typeface="Arial" panose="020B0604020202020204" pitchFamily="34" charset="0"/>
              <a:buChar char="•"/>
            </a:pPr>
            <a:r>
              <a:rPr lang="ar-SA" sz="20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 The degree of control that clinicians or lawmakers have over these factors is another big </a:t>
            </a:r>
            <a:r>
              <a:rPr lang="ar-SA" sz="2000" dirty="0" err="1">
                <a:solidFill>
                  <a:schemeClr val="tx1"/>
                </a:solidFill>
                <a:latin typeface="Franklin Gothic Demi Cond" panose="020B0706030402020204" pitchFamily="34" charset="0"/>
              </a:rPr>
              <a:t>differentiation</a:t>
            </a:r>
            <a:r>
              <a:rPr lang="ar-SA" sz="20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.</a:t>
            </a:r>
            <a:endParaRPr lang="en-US" sz="20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4949E7"/>
              </a:buClr>
              <a:buFont typeface="Arial" panose="020B0604020202020204" pitchFamily="34" charset="0"/>
              <a:buChar char="•"/>
            </a:pPr>
            <a:endParaRPr lang="ar-SA" sz="2000" dirty="0">
              <a:solidFill>
                <a:schemeClr val="tx1"/>
              </a:solidFill>
              <a:latin typeface="Franklin Gothic Demi Cond" panose="020B0706030402020204" pitchFamily="34" charset="0"/>
            </a:endParaRPr>
          </a:p>
          <a:p>
            <a:pPr marL="285750" indent="-285750">
              <a:buClr>
                <a:srgbClr val="4949E7"/>
              </a:buClr>
              <a:buFont typeface="Arial" panose="020B0604020202020204" pitchFamily="34" charset="0"/>
              <a:buChar char="•"/>
            </a:pPr>
            <a:r>
              <a:rPr lang="ar-SA" sz="2000" dirty="0">
                <a:solidFill>
                  <a:schemeClr val="tx1"/>
                </a:solidFill>
                <a:latin typeface="Franklin Gothic Demi Cond" panose="020B0706030402020204" pitchFamily="34" charset="0"/>
              </a:rPr>
              <a:t> Issue-based factors can typically be more successfully met by focused laws or actions than context-based factors, which may call for large signal change </a:t>
            </a:r>
            <a:r>
              <a:rPr lang="ar-SA" sz="2000" dirty="0">
                <a:latin typeface="Franklin Gothic Demi Cond" panose="020B0706030402020204" pitchFamily="34" charset="0"/>
              </a:rPr>
              <a:t>.</a:t>
            </a:r>
          </a:p>
        </p:txBody>
      </p:sp>
      <p:sp>
        <p:nvSpPr>
          <p:cNvPr id="10" name="Google Shape;1057;p37"/>
          <p:cNvSpPr/>
          <p:nvPr/>
        </p:nvSpPr>
        <p:spPr>
          <a:xfrm rot="5400000">
            <a:off x="4056517" y="-3606648"/>
            <a:ext cx="1138569" cy="8728366"/>
          </a:xfrm>
          <a:custGeom>
            <a:avLst/>
            <a:gdLst/>
            <a:ahLst/>
            <a:cxnLst/>
            <a:rect l="l" t="t" r="r" b="b"/>
            <a:pathLst>
              <a:path w="58818" h="89750" extrusionOk="0">
                <a:moveTo>
                  <a:pt x="1" y="1"/>
                </a:moveTo>
                <a:lnTo>
                  <a:pt x="1" y="89750"/>
                </a:lnTo>
                <a:lnTo>
                  <a:pt x="50900" y="89750"/>
                </a:lnTo>
                <a:lnTo>
                  <a:pt x="50900" y="63461"/>
                </a:lnTo>
                <a:cubicBezTo>
                  <a:pt x="50900" y="58853"/>
                  <a:pt x="52317" y="54364"/>
                  <a:pt x="54996" y="50614"/>
                </a:cubicBezTo>
                <a:lnTo>
                  <a:pt x="57913" y="46506"/>
                </a:lnTo>
                <a:cubicBezTo>
                  <a:pt x="58818" y="45602"/>
                  <a:pt x="58818" y="44137"/>
                  <a:pt x="57913" y="43232"/>
                </a:cubicBezTo>
                <a:lnTo>
                  <a:pt x="54996" y="39136"/>
                </a:lnTo>
                <a:cubicBezTo>
                  <a:pt x="52317" y="35386"/>
                  <a:pt x="50900" y="30897"/>
                  <a:pt x="50900" y="26290"/>
                </a:cubicBezTo>
                <a:lnTo>
                  <a:pt x="50900" y="1"/>
                </a:lnTo>
                <a:close/>
              </a:path>
            </a:pathLst>
          </a:custGeom>
          <a:solidFill>
            <a:srgbClr val="4949E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11001" y="432740"/>
            <a:ext cx="8882382" cy="481200"/>
          </a:xfrm>
        </p:spPr>
        <p:txBody>
          <a:bodyPr/>
          <a:lstStyle/>
          <a:p>
            <a:pPr lvl="0"/>
            <a:r>
              <a:rPr lang="en-US" sz="2600" b="1" i="1" u="sng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The Difference Between Issue-Based and Context-Based Factors</a:t>
            </a:r>
          </a:p>
        </p:txBody>
      </p:sp>
      <p:sp>
        <p:nvSpPr>
          <p:cNvPr id="5" name="Google Shape;115;p16"/>
          <p:cNvSpPr txBox="1"/>
          <p:nvPr/>
        </p:nvSpPr>
        <p:spPr>
          <a:xfrm>
            <a:off x="8598886" y="4455540"/>
            <a:ext cx="261096" cy="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Cooper Black" panose="0208090404030B020404" pitchFamily="18" charset="0"/>
                <a:ea typeface="Fira Sans Extra Condensed Medium"/>
                <a:cs typeface="Fira Sans Extra Condensed Medium"/>
                <a:sym typeface="Fira Sans Extra Condensed Medium"/>
              </a:rPr>
              <a:t>9</a:t>
            </a:r>
            <a:endParaRPr sz="2400" dirty="0">
              <a:solidFill>
                <a:schemeClr val="tx1"/>
              </a:solidFill>
              <a:latin typeface="Cooper Black" panose="0208090404030B020404" pitchFamily="18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2061938166"/>
      </p:ext>
    </p:extLst>
  </p:cSld>
  <p:clrMapOvr>
    <a:masterClrMapping/>
  </p:clrMapOvr>
</p:sld>
</file>

<file path=ppt/theme/theme1.xml><?xml version="1.0" encoding="utf-8"?>
<a:theme xmlns:a="http://schemas.openxmlformats.org/drawingml/2006/main" name="Process Diagram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5EB2FC"/>
      </a:accent1>
      <a:accent2>
        <a:srgbClr val="69E781"/>
      </a:accent2>
      <a:accent3>
        <a:srgbClr val="869FB2"/>
      </a:accent3>
      <a:accent4>
        <a:srgbClr val="4949E7"/>
      </a:accent4>
      <a:accent5>
        <a:srgbClr val="FCBD24"/>
      </a:accent5>
      <a:accent6>
        <a:srgbClr val="EC3A3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431</Words>
  <Application>Microsoft Office PowerPoint</Application>
  <PresentationFormat>On-screen Show (16:9)</PresentationFormat>
  <Paragraphs>86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Arial Rounded MT Bold</vt:lpstr>
      <vt:lpstr>Bahnschrift SemiBold Condensed</vt:lpstr>
      <vt:lpstr>Cooper Black</vt:lpstr>
      <vt:lpstr>Fira Sans Extra Condensed Medium</vt:lpstr>
      <vt:lpstr>Fira Sans Extra Condensed SemiBold</vt:lpstr>
      <vt:lpstr>Franklin Gothic Demi Cond</vt:lpstr>
      <vt:lpstr>Roboto</vt:lpstr>
      <vt:lpstr>Vidaloka</vt:lpstr>
      <vt:lpstr>Wingdings</vt:lpstr>
      <vt:lpstr>Process Diagrams by Slidesgo</vt:lpstr>
      <vt:lpstr>The Difference Between Issue-Based and Context-Based Factors</vt:lpstr>
      <vt:lpstr>Table of contents</vt:lpstr>
      <vt:lpstr>Learning Objectives By the end of this presentation you will able to :</vt:lpstr>
      <vt:lpstr>PowerPoint Presentation</vt:lpstr>
      <vt:lpstr>PowerPoint Presentation</vt:lpstr>
      <vt:lpstr>PowerPoint Presentation</vt:lpstr>
      <vt:lpstr>PowerPoint Presentation</vt:lpstr>
      <vt:lpstr>L</vt:lpstr>
      <vt:lpstr>The Difference Between Issue-Based and Context-Based Factors</vt:lpstr>
      <vt:lpstr>PowerPoint Presentation</vt:lpstr>
      <vt:lpstr>Reflection</vt:lpstr>
      <vt:lpstr>Reference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Difference Between Issue-Based and Context-Based Factors</dc:title>
  <dc:creator>ECS-H</dc:creator>
  <cp:lastModifiedBy>Maher Fattouh</cp:lastModifiedBy>
  <cp:revision>29</cp:revision>
  <dcterms:modified xsi:type="dcterms:W3CDTF">2023-06-22T06:43:37Z</dcterms:modified>
</cp:coreProperties>
</file>