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5878"/>
  </p:normalViewPr>
  <p:slideViewPr>
    <p:cSldViewPr snapToGrid="0" snapToObjects="1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358EA-FFD4-CA4C-A85F-CBB03FF9DD83}" type="datetimeFigureOut">
              <a:rPr lang="en-US" smtClean="0"/>
              <a:t>2021-11-07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5B4E04-79C0-4444-BDCE-1A1E1A0B0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559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1AA7F55-2A33-8949-AA41-197B7435F1AB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113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07E6D-66D4-6E4C-BCC8-C37F75992112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913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11894DD-3914-7540-AD54-96D78C76C9A9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53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B56F-A27F-4743-8005-D1BD4D258E01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958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F83AA5E-C02C-C74F-928F-CB6F9C121AA8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04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1AC6D-FCB3-4E40-A157-C373D425B7F6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563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A70C7-D948-8048-B7AD-A2A1B3FA1899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995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14689-7398-BE46-AA05-76486A797B30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693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0780-EFA0-2248-88D9-44AA2AD1BC61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856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DD7E329-A9B1-094F-BEA7-79B75A0F9E72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811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5F33A-BD53-5547-B6DD-E876F882B600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492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A312288-AE8E-7E45-8F2F-A7454DB2F381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1078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nahawand_2752@limu.edu.ly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9A30E7-ADB6-0E49-90F2-2CA2ACBFCA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4" y="895262"/>
            <a:ext cx="10993549" cy="1475013"/>
          </a:xfrm>
        </p:spPr>
        <p:txBody>
          <a:bodyPr/>
          <a:lstStyle/>
          <a:p>
            <a:pPr algn="ctr"/>
            <a:r>
              <a:rPr lang="en-US" cap="none" dirty="0">
                <a:solidFill>
                  <a:schemeClr val="accent6"/>
                </a:solidFill>
                <a:latin typeface="American Typewriter" panose="02090604020004020304" pitchFamily="18" charset="77"/>
              </a:rPr>
              <a:t>Differences Between Normative </a:t>
            </a:r>
            <a:r>
              <a:rPr lang="en-US" cap="none" dirty="0" smtClean="0">
                <a:solidFill>
                  <a:schemeClr val="accent6"/>
                </a:solidFill>
                <a:latin typeface="American Typewriter" panose="02090604020004020304" pitchFamily="18" charset="77"/>
              </a:rPr>
              <a:t>and </a:t>
            </a:r>
            <a:r>
              <a:rPr lang="en-US" cap="none" dirty="0">
                <a:solidFill>
                  <a:schemeClr val="accent6"/>
                </a:solidFill>
                <a:latin typeface="American Typewriter" panose="02090604020004020304" pitchFamily="18" charset="77"/>
              </a:rPr>
              <a:t>Descriptive Concepts </a:t>
            </a:r>
            <a:r>
              <a:rPr lang="en-US" cap="none" dirty="0" smtClean="0">
                <a:solidFill>
                  <a:schemeClr val="accent6"/>
                </a:solidFill>
                <a:latin typeface="American Typewriter" panose="02090604020004020304" pitchFamily="18" charset="77"/>
              </a:rPr>
              <a:t>of </a:t>
            </a:r>
            <a:r>
              <a:rPr lang="en-US" cap="none" dirty="0">
                <a:solidFill>
                  <a:schemeClr val="accent6"/>
                </a:solidFill>
                <a:latin typeface="American Typewriter" panose="02090604020004020304" pitchFamily="18" charset="77"/>
              </a:rPr>
              <a:t>Political Science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F10F37D-C165-574A-B44B-2CE7A03829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56848" y="3473147"/>
            <a:ext cx="6387152" cy="590321"/>
          </a:xfrm>
        </p:spPr>
        <p:txBody>
          <a:bodyPr>
            <a:noAutofit/>
          </a:bodyPr>
          <a:lstStyle/>
          <a:p>
            <a:pPr algn="ctr"/>
            <a:r>
              <a:rPr lang="en-US" sz="2800" cap="none" dirty="0">
                <a:solidFill>
                  <a:schemeClr val="bg1"/>
                </a:solidFill>
              </a:rPr>
              <a:t>Libyan International Medical University Faculty Of Business Administration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55E83BD-EC57-9F41-BC57-2531F215B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1251" y="3178276"/>
            <a:ext cx="1683491" cy="16834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6387CE7-9663-304A-8877-F9A3F8883D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57" y="3208160"/>
            <a:ext cx="1683491" cy="16834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6B38610-3350-2D41-800B-FF5825BE2E2D}"/>
              </a:ext>
            </a:extLst>
          </p:cNvPr>
          <p:cNvSpPr txBox="1"/>
          <p:nvPr/>
        </p:nvSpPr>
        <p:spPr>
          <a:xfrm>
            <a:off x="4299529" y="5485684"/>
            <a:ext cx="27666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/>
                </a:solidFill>
              </a:rPr>
              <a:t>Name: </a:t>
            </a:r>
            <a:r>
              <a:rPr lang="en-US" sz="1400" dirty="0" err="1">
                <a:solidFill>
                  <a:schemeClr val="bg2"/>
                </a:solidFill>
              </a:rPr>
              <a:t>N</a:t>
            </a:r>
            <a:r>
              <a:rPr lang="en-US" sz="1400" dirty="0" err="1" smtClean="0">
                <a:solidFill>
                  <a:schemeClr val="bg2"/>
                </a:solidFill>
              </a:rPr>
              <a:t>ahawand</a:t>
            </a:r>
            <a:r>
              <a:rPr lang="en-US" sz="1400" dirty="0" smtClean="0">
                <a:solidFill>
                  <a:schemeClr val="bg2"/>
                </a:solidFill>
              </a:rPr>
              <a:t> </a:t>
            </a:r>
            <a:r>
              <a:rPr lang="en-US" sz="1400" dirty="0" err="1">
                <a:solidFill>
                  <a:schemeClr val="bg2"/>
                </a:solidFill>
              </a:rPr>
              <a:t>elhammali</a:t>
            </a:r>
            <a:endParaRPr lang="en-US" sz="1400" dirty="0">
              <a:solidFill>
                <a:schemeClr val="bg2"/>
              </a:solidFill>
            </a:endParaRPr>
          </a:p>
          <a:p>
            <a:pPr algn="ctr"/>
            <a:r>
              <a:rPr lang="en-US" sz="1400" dirty="0" smtClean="0">
                <a:solidFill>
                  <a:schemeClr val="bg2"/>
                </a:solidFill>
              </a:rPr>
              <a:t>ID:2752</a:t>
            </a:r>
            <a:endParaRPr lang="en-US" sz="1400" dirty="0">
              <a:solidFill>
                <a:schemeClr val="bg2"/>
              </a:solidFill>
            </a:endParaRPr>
          </a:p>
          <a:p>
            <a:pPr algn="ctr"/>
            <a:r>
              <a:rPr lang="en-US" sz="1400" dirty="0">
                <a:solidFill>
                  <a:schemeClr val="bg2"/>
                </a:solidFill>
              </a:rPr>
              <a:t>Email: </a:t>
            </a:r>
            <a:r>
              <a:rPr lang="en-US" sz="1400" dirty="0">
                <a:solidFill>
                  <a:srgbClr val="FFFF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nahawand_2752@limu.edu.ly</a:t>
            </a:r>
            <a:endParaRPr lang="en-US" sz="1400" dirty="0">
              <a:solidFill>
                <a:srgbClr val="FFFF00"/>
              </a:solidFill>
            </a:endParaRPr>
          </a:p>
          <a:p>
            <a:pPr algn="ctr"/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xmlns="" id="{96909934-276B-1F49-A45E-7B3A05777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753C-36E0-914D-A4F3-DAE118F0604F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630D9E1D-0172-9D42-89F3-F71327507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796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94B651F-F403-FD4E-A5A0-19B5ED6DE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70" y="1589848"/>
            <a:ext cx="11029615" cy="36783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>
                <a:solidFill>
                  <a:schemeClr val="accent6"/>
                </a:solidFill>
                <a:latin typeface="American Typewriter" panose="02090604020004020304" pitchFamily="18" charset="77"/>
              </a:rPr>
              <a:t>Thank you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CD66F88-7CBE-E642-B06D-1328BFB69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793A-20E6-5C46-898F-37E94DF7E94C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AB55B67-2FEC-9B4A-B94A-4B84BDFEB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49BDBCC-7C8C-804B-BA68-A9A52D66644E}"/>
              </a:ext>
            </a:extLst>
          </p:cNvPr>
          <p:cNvSpPr txBox="1"/>
          <p:nvPr/>
        </p:nvSpPr>
        <p:spPr>
          <a:xfrm>
            <a:off x="7804234" y="3834581"/>
            <a:ext cx="1737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Any question !</a:t>
            </a:r>
          </a:p>
        </p:txBody>
      </p:sp>
    </p:spTree>
    <p:extLst>
      <p:ext uri="{BB962C8B-B14F-4D97-AF65-F5344CB8AC3E}">
        <p14:creationId xmlns:p14="http://schemas.microsoft.com/office/powerpoint/2010/main" val="2842226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EB94E0-E339-6242-B1E8-C5FEC6DDE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cap="none" dirty="0">
                <a:latin typeface="American Typewriter" panose="02090604020004020304" pitchFamily="18" charset="77"/>
              </a:rPr>
              <a:t>Table Of Contact: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5E8D22A-02DB-524A-8CDA-23591997FAD3}"/>
              </a:ext>
            </a:extLst>
          </p:cNvPr>
          <p:cNvSpPr txBox="1"/>
          <p:nvPr/>
        </p:nvSpPr>
        <p:spPr>
          <a:xfrm>
            <a:off x="655559" y="3364553"/>
            <a:ext cx="213334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6"/>
                </a:solidFill>
                <a:latin typeface="Arial Rounded MT Bold" panose="020F0704030504030204" pitchFamily="34" charset="77"/>
                <a:cs typeface="Al Bayan Plain" pitchFamily="2" charset="-78"/>
              </a:rPr>
              <a:t>01.</a:t>
            </a:r>
          </a:p>
          <a:p>
            <a:pPr algn="ctr"/>
            <a:r>
              <a:rPr lang="en-US" sz="2400" dirty="0">
                <a:latin typeface="American Typewriter" panose="02090604020004020304" pitchFamily="18" charset="77"/>
              </a:rPr>
              <a:t>Definition</a:t>
            </a:r>
            <a:endParaRPr lang="en-US" sz="2400" dirty="0"/>
          </a:p>
          <a:p>
            <a:pPr algn="ctr"/>
            <a:r>
              <a:rPr lang="en-US" sz="2400" dirty="0">
                <a:latin typeface="American Typewriter" panose="02090604020004020304" pitchFamily="18" charset="77"/>
              </a:rPr>
              <a:t>Normative And Descriptive</a:t>
            </a:r>
          </a:p>
          <a:p>
            <a:pPr algn="ctr"/>
            <a:r>
              <a:rPr lang="en-US" sz="2400" dirty="0">
                <a:latin typeface="American Typewriter" panose="02090604020004020304" pitchFamily="18" charset="77"/>
              </a:rPr>
              <a:t>Concepts</a:t>
            </a: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2D7264C-DD12-0549-A700-4DDF4C122DD5}"/>
              </a:ext>
            </a:extLst>
          </p:cNvPr>
          <p:cNvSpPr txBox="1"/>
          <p:nvPr/>
        </p:nvSpPr>
        <p:spPr>
          <a:xfrm>
            <a:off x="3598607" y="3318387"/>
            <a:ext cx="238923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6"/>
                </a:solidFill>
                <a:latin typeface="Arial Rounded MT Bold" panose="020F0704030504030204" pitchFamily="34" charset="77"/>
                <a:cs typeface="Al Bayan Plain" pitchFamily="2" charset="-78"/>
              </a:rPr>
              <a:t>02.</a:t>
            </a:r>
          </a:p>
          <a:p>
            <a:pPr algn="ctr"/>
            <a:r>
              <a:rPr lang="en-US" sz="2400" dirty="0">
                <a:latin typeface="American Typewriter" panose="02090604020004020304" pitchFamily="18" charset="77"/>
              </a:rPr>
              <a:t>Dimensions of</a:t>
            </a:r>
          </a:p>
          <a:p>
            <a:pPr algn="ctr"/>
            <a:r>
              <a:rPr lang="en-US" sz="2400" dirty="0">
                <a:latin typeface="American Typewriter" panose="02090604020004020304" pitchFamily="18" charset="77"/>
              </a:rPr>
              <a:t>Normative And Descriptive</a:t>
            </a:r>
          </a:p>
          <a:p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1E8BB36-7A79-3A49-A29E-F808F69F660A}"/>
              </a:ext>
            </a:extLst>
          </p:cNvPr>
          <p:cNvSpPr txBox="1"/>
          <p:nvPr/>
        </p:nvSpPr>
        <p:spPr>
          <a:xfrm>
            <a:off x="6621712" y="3291331"/>
            <a:ext cx="29054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accent6"/>
                </a:solidFill>
                <a:latin typeface="Arial Rounded MT Bold" panose="020F0704030504030204" pitchFamily="34" charset="77"/>
                <a:cs typeface="Al Bayan" pitchFamily="2" charset="-78"/>
              </a:rPr>
              <a:t>03.</a:t>
            </a:r>
          </a:p>
          <a:p>
            <a:pPr algn="ctr"/>
            <a:r>
              <a:rPr lang="en-US" sz="2400" dirty="0">
                <a:latin typeface="American Typewriter" panose="02090604020004020304" pitchFamily="18" charset="77"/>
              </a:rPr>
              <a:t>Differences Between Normative And Descriptive</a:t>
            </a:r>
          </a:p>
          <a:p>
            <a:pPr algn="ctr"/>
            <a:r>
              <a:rPr lang="en-US" sz="2400" dirty="0">
                <a:latin typeface="American Typewriter" panose="02090604020004020304" pitchFamily="18" charset="77"/>
              </a:rPr>
              <a:t>Concepts  </a:t>
            </a:r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8A3B386-F072-7145-8EA7-A2B703354DBB}"/>
              </a:ext>
            </a:extLst>
          </p:cNvPr>
          <p:cNvSpPr txBox="1"/>
          <p:nvPr/>
        </p:nvSpPr>
        <p:spPr>
          <a:xfrm>
            <a:off x="9599342" y="3318387"/>
            <a:ext cx="191791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accent6"/>
                </a:solidFill>
                <a:latin typeface="Arial Rounded MT Bold" panose="020F0704030504030204" pitchFamily="34" charset="77"/>
                <a:cs typeface="Al Bayan Plain" pitchFamily="2" charset="-78"/>
              </a:rPr>
              <a:t>04.</a:t>
            </a:r>
          </a:p>
          <a:p>
            <a:pPr algn="ctr"/>
            <a:r>
              <a:rPr lang="en-US" sz="2400" dirty="0">
                <a:latin typeface="American Typewriter" panose="02090604020004020304" pitchFamily="18" charset="77"/>
              </a:rPr>
              <a:t>Examples About Normative And Descriptive 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B02EE0C1-3899-7546-B00D-2FB3AC35E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AFB6-1EEC-154B-B509-CCBE7A470AAB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59ED1831-8415-9D43-8B10-162DE14D5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011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3C66BA6-7277-3148-A5AD-AF12F3798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2989" y="681845"/>
            <a:ext cx="11029616" cy="1013800"/>
          </a:xfrm>
        </p:spPr>
        <p:txBody>
          <a:bodyPr>
            <a:normAutofit/>
          </a:bodyPr>
          <a:lstStyle/>
          <a:p>
            <a:r>
              <a:rPr lang="en-US" sz="3600" cap="none" dirty="0">
                <a:latin typeface="American Typewriter" panose="02090604020004020304" pitchFamily="18" charset="77"/>
              </a:rPr>
              <a:t>Introduction: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7047FF2-ADF7-884E-A0A7-AE57563F8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5DD6-D73F-5245-A2BE-454E489A5A82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7DD78B6-2CDA-D242-AAAB-BDA969295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2689D02-46CF-8442-853E-4600D6B0A988}"/>
              </a:ext>
            </a:extLst>
          </p:cNvPr>
          <p:cNvSpPr txBox="1"/>
          <p:nvPr/>
        </p:nvSpPr>
        <p:spPr>
          <a:xfrm>
            <a:off x="4337979" y="1901978"/>
            <a:ext cx="59251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Normative ethics is the study of ethical action, analyses how people ought to act . Whereas descriptive  ethics is the study of people's ideas on moral convictions ,and analyses what people think is right.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18F29463-68FD-D24E-A0A4-71C056C641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7611"/>
          <a:stretch/>
        </p:blipFill>
        <p:spPr>
          <a:xfrm>
            <a:off x="4998047" y="3746827"/>
            <a:ext cx="4605001" cy="202302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228C3CEC-E466-8747-B4B1-43EC36173E71}"/>
              </a:ext>
            </a:extLst>
          </p:cNvPr>
          <p:cNvSpPr/>
          <p:nvPr/>
        </p:nvSpPr>
        <p:spPr>
          <a:xfrm>
            <a:off x="290823" y="211507"/>
            <a:ext cx="2452378" cy="62576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1" eaLnBrk="1" latinLnBrk="0" hangingPunct="1"/>
            <a:r>
              <a:rPr lang="en-US" sz="2800" dirty="0">
                <a:latin typeface="American Typewriter" panose="02090604020004020304" pitchFamily="18" charset="77"/>
              </a:rPr>
              <a:t>Introduction:</a:t>
            </a:r>
          </a:p>
        </p:txBody>
      </p:sp>
    </p:spTree>
    <p:extLst>
      <p:ext uri="{BB962C8B-B14F-4D97-AF65-F5344CB8AC3E}">
        <p14:creationId xmlns:p14="http://schemas.microsoft.com/office/powerpoint/2010/main" val="491981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DC0F0B-A5FE-1A44-9093-B3A5EEDD8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cap="none" dirty="0">
                <a:latin typeface="American Typewriter" panose="02090604020004020304" pitchFamily="18" charset="77"/>
              </a:rPr>
              <a:t>Definition: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5BEDE83-76E2-9244-A215-9232D8908764}"/>
              </a:ext>
            </a:extLst>
          </p:cNvPr>
          <p:cNvSpPr txBox="1"/>
          <p:nvPr/>
        </p:nvSpPr>
        <p:spPr>
          <a:xfrm>
            <a:off x="1710813" y="2698955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D81E71ED-0DF0-3A46-9DCE-7B87CFC86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D6BAB-F1D3-5242-87F4-C251A49B4C87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7937FB2F-4588-9C41-9E27-19F1A7F3F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0D30AF4-6F2B-AE4B-BF20-A55DE727FB1B}"/>
              </a:ext>
            </a:extLst>
          </p:cNvPr>
          <p:cNvSpPr txBox="1"/>
          <p:nvPr/>
        </p:nvSpPr>
        <p:spPr>
          <a:xfrm>
            <a:off x="1710813" y="2654948"/>
            <a:ext cx="6078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Normative ethics is the study of ethical behavior ,and that normative ethics examines how individuals should act.</a:t>
            </a:r>
            <a:endParaRPr lang="x-none" dirty="0"/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DBC3814-5041-BD4C-A573-6C97F1D4B32D}"/>
              </a:ext>
            </a:extLst>
          </p:cNvPr>
          <p:cNvSpPr txBox="1"/>
          <p:nvPr/>
        </p:nvSpPr>
        <p:spPr>
          <a:xfrm>
            <a:off x="898495" y="2118824"/>
            <a:ext cx="2843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en-US" sz="2400" dirty="0">
                <a:solidFill>
                  <a:schemeClr val="accent2"/>
                </a:solidFill>
                <a:latin typeface="American Typewriter" panose="02090604020004020304" pitchFamily="18" charset="77"/>
              </a:rPr>
              <a:t>Normative Ethics:</a:t>
            </a:r>
            <a:endParaRPr lang="x-none" sz="2400">
              <a:solidFill>
                <a:schemeClr val="accent2"/>
              </a:solidFill>
              <a:latin typeface="American Typewriter" panose="02090604020004020304" pitchFamily="18" charset="77"/>
            </a:endParaRPr>
          </a:p>
          <a:p>
            <a:pPr marL="0" algn="r" defTabSz="457200" rtl="1" eaLnBrk="1" latinLnBrk="0" hangingPunct="1"/>
            <a:endParaRPr lang="en-US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2DA0A40-C4BE-EC43-BCEC-8C5D3E949E22}"/>
              </a:ext>
            </a:extLst>
          </p:cNvPr>
          <p:cNvSpPr txBox="1"/>
          <p:nvPr/>
        </p:nvSpPr>
        <p:spPr>
          <a:xfrm>
            <a:off x="881504" y="4119648"/>
            <a:ext cx="29616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en-US" sz="2400" dirty="0">
                <a:solidFill>
                  <a:srgbClr val="0070C0"/>
                </a:solidFill>
                <a:latin typeface="American Typewriter" panose="02090604020004020304" pitchFamily="18" charset="77"/>
              </a:rPr>
              <a:t>Descriptive Ethics:</a:t>
            </a:r>
            <a:endParaRPr lang="x-none" sz="2400">
              <a:solidFill>
                <a:srgbClr val="0070C0"/>
              </a:solidFill>
              <a:latin typeface="American Typewriter" panose="02090604020004020304" pitchFamily="18" charset="77"/>
            </a:endParaRPr>
          </a:p>
          <a:p>
            <a:pPr marL="0" algn="r" defTabSz="457200" rtl="1" eaLnBrk="1" latinLnBrk="0" hangingPunct="1"/>
            <a:endParaRPr lang="en-US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55729DD-7106-E744-A8F9-031294958BC4}"/>
              </a:ext>
            </a:extLst>
          </p:cNvPr>
          <p:cNvSpPr txBox="1"/>
          <p:nvPr/>
        </p:nvSpPr>
        <p:spPr>
          <a:xfrm>
            <a:off x="1803178" y="4663756"/>
            <a:ext cx="5895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Descriptive ethics is the study of people's attitudes about moral convictions ,and descriptive ethics examines what people believe is correct.</a:t>
            </a:r>
            <a:endParaRPr lang="x-none" dirty="0"/>
          </a:p>
          <a:p>
            <a:pPr marL="0" algn="l" defTabSz="457200" eaLnBrk="1" latinLnBrk="0" hangingPunct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330BB79-C986-9449-AC49-2CFB50862B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7049" y="2563364"/>
            <a:ext cx="3675608" cy="275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660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03637E-7617-CF41-94F5-44EFF223F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dirty="0">
                <a:latin typeface="American Typewriter" panose="02090604020004020304" pitchFamily="18" charset="77"/>
              </a:rPr>
              <a:t>Normative And Descriptive Dimensions </a:t>
            </a:r>
            <a:r>
              <a:rPr lang="en-US" cap="none" dirty="0" smtClean="0">
                <a:latin typeface="American Typewriter" panose="02090604020004020304" pitchFamily="18" charset="77"/>
              </a:rPr>
              <a:t>of </a:t>
            </a:r>
            <a:r>
              <a:rPr lang="en-US" cap="none" dirty="0">
                <a:latin typeface="American Typewriter" panose="02090604020004020304" pitchFamily="18" charset="77"/>
              </a:rPr>
              <a:t>t</a:t>
            </a:r>
            <a:r>
              <a:rPr lang="en-US" cap="none" dirty="0" smtClean="0">
                <a:latin typeface="American Typewriter" panose="02090604020004020304" pitchFamily="18" charset="77"/>
              </a:rPr>
              <a:t>he </a:t>
            </a:r>
            <a:r>
              <a:rPr lang="en-US" cap="none" dirty="0">
                <a:latin typeface="American Typewriter" panose="02090604020004020304" pitchFamily="18" charset="77"/>
              </a:rPr>
              <a:t>Concept:</a:t>
            </a:r>
            <a:endParaRPr lang="en-US" cap="none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592981A2-D3CD-654E-93A2-1F886AE2B7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076" t="40407" r="136" b="-36608"/>
          <a:stretch/>
        </p:blipFill>
        <p:spPr>
          <a:xfrm>
            <a:off x="1181097" y="3387446"/>
            <a:ext cx="9196081" cy="332262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66B59A5-5037-CE4B-89E2-76F6792ADCBE}"/>
              </a:ext>
            </a:extLst>
          </p:cNvPr>
          <p:cNvSpPr txBox="1"/>
          <p:nvPr/>
        </p:nvSpPr>
        <p:spPr>
          <a:xfrm>
            <a:off x="1452825" y="2572116"/>
            <a:ext cx="4199542" cy="4616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merican Typewriter" panose="02090604020004020304" pitchFamily="18" charset="77"/>
              </a:rPr>
              <a:t>Descriptive Dimensions</a:t>
            </a:r>
            <a:endParaRPr lang="x-none" sz="2400" dirty="0">
              <a:ln w="0"/>
              <a:solidFill>
                <a:schemeClr val="accent6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merican Typewriter" panose="02090604020004020304" pitchFamily="18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F481B4D-E38C-E84C-AAC8-0CD97288D601}"/>
              </a:ext>
            </a:extLst>
          </p:cNvPr>
          <p:cNvSpPr txBox="1"/>
          <p:nvPr/>
        </p:nvSpPr>
        <p:spPr>
          <a:xfrm>
            <a:off x="6096000" y="2572116"/>
            <a:ext cx="4199542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merican Typewriter" panose="02090604020004020304" pitchFamily="18" charset="77"/>
              </a:rPr>
              <a:t>Normative Dimensions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xmlns="" id="{DEAE9334-2B5C-D848-8B4F-BE897CED4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C5DD-A983-144C-88AF-52C0781C4612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xmlns="" id="{D3631225-89F2-2143-ABCB-101946DD1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641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56AACD-D5BB-E04A-A5BA-F0CBDD57B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703" y="487622"/>
            <a:ext cx="11029616" cy="1013800"/>
          </a:xfrm>
        </p:spPr>
        <p:txBody>
          <a:bodyPr>
            <a:normAutofit/>
          </a:bodyPr>
          <a:lstStyle/>
          <a:p>
            <a:pPr algn="ctr"/>
            <a:r>
              <a:rPr lang="en-US" sz="3200" cap="none" dirty="0">
                <a:latin typeface="American Typewriter" panose="02090604020004020304" pitchFamily="18" charset="77"/>
              </a:rPr>
              <a:t>Differences: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1108D957-963D-AA43-A404-BD90C2C714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1375" b="8523"/>
          <a:stretch/>
        </p:blipFill>
        <p:spPr>
          <a:xfrm>
            <a:off x="764617" y="1944414"/>
            <a:ext cx="10319937" cy="4824248"/>
          </a:xfr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4EC08B3F-EF15-7248-A70B-4AF311F91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2DEF8-E272-BC43-9EA9-828A61BCC04C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394F6F20-E2A1-8D43-A41F-FCB124660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892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84B2B3-126C-D347-8F4C-BB57A150B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cap="none" dirty="0">
                <a:latin typeface="American Typewriter" panose="02090604020004020304" pitchFamily="18" charset="77"/>
              </a:rPr>
              <a:t>Examples:-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7F52861-48DA-AD44-B050-1D684124D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9B36-A499-4F41-9195-297746F033EF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42054F4-8FBA-454A-BE3B-F7B3E7904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urved Left Arrow 6">
            <a:extLst>
              <a:ext uri="{FF2B5EF4-FFF2-40B4-BE49-F238E27FC236}">
                <a16:creationId xmlns:a16="http://schemas.microsoft.com/office/drawing/2014/main" xmlns="" id="{8D5A8154-8E1E-F341-B3B3-BFC6C0C0274D}"/>
              </a:ext>
            </a:extLst>
          </p:cNvPr>
          <p:cNvSpPr/>
          <p:nvPr/>
        </p:nvSpPr>
        <p:spPr>
          <a:xfrm rot="16200000">
            <a:off x="6225025" y="3635693"/>
            <a:ext cx="731520" cy="1216152"/>
          </a:xfrm>
          <a:prstGeom prst="curvedLeftArrow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0" eaLnBrk="1" latinLnBrk="0" hangingPunct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Curved Left Arrow 7">
            <a:extLst>
              <a:ext uri="{FF2B5EF4-FFF2-40B4-BE49-F238E27FC236}">
                <a16:creationId xmlns:a16="http://schemas.microsoft.com/office/drawing/2014/main" xmlns="" id="{02AEB628-0CF9-0743-9AF1-E7FBDC1DF07E}"/>
              </a:ext>
            </a:extLst>
          </p:cNvPr>
          <p:cNvSpPr/>
          <p:nvPr/>
        </p:nvSpPr>
        <p:spPr>
          <a:xfrm rot="5400000">
            <a:off x="5177792" y="4533969"/>
            <a:ext cx="775771" cy="1216152"/>
          </a:xfrm>
          <a:prstGeom prst="curvedLeftArrow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0" eaLnBrk="1" latinLnBrk="0" hangingPunct="1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A8B8D87-7210-CD45-8548-6F5FF94F2796}"/>
              </a:ext>
            </a:extLst>
          </p:cNvPr>
          <p:cNvSpPr txBox="1"/>
          <p:nvPr/>
        </p:nvSpPr>
        <p:spPr>
          <a:xfrm>
            <a:off x="710066" y="3228106"/>
            <a:ext cx="42475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en-US" dirty="0"/>
              <a:t>The golden rule is a classic example of a normative principle: we should do to others what we would want others to do to us. Since I do not want my neighbor to steal my car, then it is wrong for me to steal her car.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6E2B9B9-E452-7146-8B2B-F3EFB683F648}"/>
              </a:ext>
            </a:extLst>
          </p:cNvPr>
          <p:cNvSpPr txBox="1"/>
          <p:nvPr/>
        </p:nvSpPr>
        <p:spPr>
          <a:xfrm>
            <a:off x="6954982" y="4940474"/>
            <a:ext cx="5084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An example of descriptive is someone giving a very detailed account of an experience they had.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3283846-473D-6841-8E4C-3B2B247C363F}"/>
              </a:ext>
            </a:extLst>
          </p:cNvPr>
          <p:cNvSpPr txBox="1"/>
          <p:nvPr/>
        </p:nvSpPr>
        <p:spPr>
          <a:xfrm>
            <a:off x="1161734" y="2612315"/>
            <a:ext cx="3100272" cy="46166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00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  <a:latin typeface="American Typewriter" panose="02090604020004020304" pitchFamily="18" charset="77"/>
              </a:rPr>
              <a:t>Normative Concept: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5A62457D-AF11-764C-BA27-93417989F7F5}"/>
              </a:ext>
            </a:extLst>
          </p:cNvPr>
          <p:cNvSpPr txBox="1"/>
          <p:nvPr/>
        </p:nvSpPr>
        <p:spPr>
          <a:xfrm>
            <a:off x="7316046" y="4378697"/>
            <a:ext cx="3218060" cy="46166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  <a:latin typeface="American Typewriter" panose="02090604020004020304" pitchFamily="18" charset="77"/>
              </a:rPr>
              <a:t>Descriptive Concept:</a:t>
            </a:r>
          </a:p>
        </p:txBody>
      </p:sp>
    </p:spTree>
    <p:extLst>
      <p:ext uri="{BB962C8B-B14F-4D97-AF65-F5344CB8AC3E}">
        <p14:creationId xmlns:p14="http://schemas.microsoft.com/office/powerpoint/2010/main" val="2384579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81C3B5-352B-CB4A-A1CF-D8ED3ABEE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cap="none" dirty="0">
                <a:latin typeface="American Typewriter" panose="02090604020004020304" pitchFamily="18" charset="77"/>
              </a:rPr>
              <a:t>Conclusion: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D65FBFF-B752-7B49-9815-AC0C45355B83}"/>
              </a:ext>
            </a:extLst>
          </p:cNvPr>
          <p:cNvSpPr txBox="1"/>
          <p:nvPr/>
        </p:nvSpPr>
        <p:spPr>
          <a:xfrm>
            <a:off x="2283542" y="2561511"/>
            <a:ext cx="7624916" cy="341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Normative ethics is the study of ethical action. </a:t>
            </a:r>
            <a:r>
              <a:rPr lang="en-US" sz="3600" dirty="0" smtClean="0">
                <a:solidFill>
                  <a:schemeClr val="tx1"/>
                </a:solidFill>
              </a:rPr>
              <a:t>Whereas </a:t>
            </a:r>
            <a:r>
              <a:rPr lang="en-US" sz="3600" dirty="0">
                <a:solidFill>
                  <a:schemeClr val="tx1"/>
                </a:solidFill>
              </a:rPr>
              <a:t>t</a:t>
            </a:r>
            <a:r>
              <a:rPr lang="en-US" sz="3600" dirty="0" smtClean="0">
                <a:solidFill>
                  <a:schemeClr val="tx1"/>
                </a:solidFill>
              </a:rPr>
              <a:t>he </a:t>
            </a:r>
            <a:r>
              <a:rPr lang="en-US" sz="3600" dirty="0">
                <a:solidFill>
                  <a:schemeClr val="tx1"/>
                </a:solidFill>
              </a:rPr>
              <a:t>study of people's ideas on moral convictions is known as descriptive ethics.</a:t>
            </a:r>
          </a:p>
          <a:p>
            <a:pPr algn="ctr"/>
            <a:endParaRPr lang="en-US" sz="3600" dirty="0">
              <a:solidFill>
                <a:schemeClr val="tx1"/>
              </a:solidFill>
            </a:endParaRPr>
          </a:p>
          <a:p>
            <a:pPr algn="ctr"/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4D36015-F0EE-5E48-91ED-A699808EC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067D-BAE2-3840-BF34-65171E4E955B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20B9229B-DC36-704F-B2C6-8D218F165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354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BF1CB36-722F-244B-AA85-F057B6943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cap="none" dirty="0">
                <a:latin typeface="American Typewriter" panose="02090604020004020304" pitchFamily="18" charset="77"/>
              </a:rPr>
              <a:t>References: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B257870-E9C7-334B-BE08-33379D27D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endParaRPr lang="ar-SA" dirty="0"/>
          </a:p>
          <a:p>
            <a:r>
              <a:rPr lang="en-US" dirty="0"/>
              <a:t>Anon https://</a:t>
            </a:r>
            <a:r>
              <a:rPr lang="en-US" dirty="0" err="1"/>
              <a:t>iep.utm.edu</a:t>
            </a:r>
            <a:r>
              <a:rPr lang="en-US" dirty="0"/>
              <a:t>/ethics/, accessed 26 October 2021. </a:t>
            </a:r>
          </a:p>
          <a:p>
            <a: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endParaRPr lang="ar-SA" dirty="0"/>
          </a:p>
          <a:p>
            <a:r>
              <a:rPr lang="en-US" dirty="0"/>
              <a:t>Anon Descriptive ethics   [Internet]. http://www.artandpopularculture.com/Descriptive_ethics, accessed 26 October 2021. </a:t>
            </a:r>
            <a:endParaRPr lang="en-US" dirty="0" smtClean="0"/>
          </a:p>
          <a:p>
            <a:endParaRPr lang="en-US" dirty="0"/>
          </a:p>
          <a:p>
            <a:r>
              <a:rPr lang="en-US" dirty="0" err="1"/>
              <a:t>Hasa</a:t>
            </a:r>
            <a:r>
              <a:rPr lang="en-US" dirty="0"/>
              <a:t> (2019) Difference between normative ethics and Descriptive Ethics [Internet]. https://pediaa.com/difference-between-normative-ethics-and-descriptive-ethics/amp/, accessed 26 October 2021. </a:t>
            </a:r>
          </a:p>
          <a:p>
            <a: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endParaRPr lang="ar-SA" dirty="0"/>
          </a:p>
          <a:p>
            <a: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D1BF7B-CA4E-2E4C-A8DA-77447C9B6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B4FB1-153E-AA4C-AD67-733B00696D53}" type="datetime1">
              <a:rPr lang="en-US" smtClean="0"/>
              <a:t>2021-11-07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0D43DF0-5C70-4940-AB77-B1D4A2D73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053091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{13F6286A-4FCF-C84D-A7CD-0EDDB24BA036}tf10001123</Template>
  <TotalTime>339</TotalTime>
  <Words>300</Words>
  <Application>Microsoft Office PowerPoint</Application>
  <PresentationFormat>Widescreen</PresentationFormat>
  <Paragraphs>67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Al Bayan</vt:lpstr>
      <vt:lpstr>Al Bayan Plain</vt:lpstr>
      <vt:lpstr>American Typewriter</vt:lpstr>
      <vt:lpstr>Arial Rounded MT Bold</vt:lpstr>
      <vt:lpstr>Calibri</vt:lpstr>
      <vt:lpstr>Gill Sans MT</vt:lpstr>
      <vt:lpstr>Majalla UI</vt:lpstr>
      <vt:lpstr>Wingdings</vt:lpstr>
      <vt:lpstr>Wingdings 2</vt:lpstr>
      <vt:lpstr>Dividend</vt:lpstr>
      <vt:lpstr>Differences Between Normative and Descriptive Concepts of Political Science</vt:lpstr>
      <vt:lpstr>Table Of Contact:</vt:lpstr>
      <vt:lpstr>Introduction:</vt:lpstr>
      <vt:lpstr>Definition:</vt:lpstr>
      <vt:lpstr>Normative And Descriptive Dimensions of the Concept:</vt:lpstr>
      <vt:lpstr>Differences:</vt:lpstr>
      <vt:lpstr>Examples:-</vt:lpstr>
      <vt:lpstr>Conclusion:</vt:lpstr>
      <vt:lpstr>References: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Differences Between Normative And Descriptive Concepts Of Political Science</dc:title>
  <dc:creator>Microsoft Office User</dc:creator>
  <cp:lastModifiedBy>DQA</cp:lastModifiedBy>
  <cp:revision>24</cp:revision>
  <dcterms:created xsi:type="dcterms:W3CDTF">2021-10-25T12:59:40Z</dcterms:created>
  <dcterms:modified xsi:type="dcterms:W3CDTF">2021-11-07T19:01:16Z</dcterms:modified>
</cp:coreProperties>
</file>