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ivXAcB9A5XLjOu3L5LkGy1TwMA6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4"/>
          <p:cNvSpPr txBox="1">
            <a:spLocks noGrp="1"/>
          </p:cNvSpPr>
          <p:nvPr>
            <p:ph type="ctrTitle"/>
          </p:nvPr>
        </p:nvSpPr>
        <p:spPr>
          <a:xfrm>
            <a:off x="762000" y="1524000"/>
            <a:ext cx="106680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4"/>
          <p:cNvSpPr txBox="1">
            <a:spLocks noGrp="1"/>
          </p:cNvSpPr>
          <p:nvPr>
            <p:ph type="subTitle" idx="1"/>
          </p:nvPr>
        </p:nvSpPr>
        <p:spPr>
          <a:xfrm>
            <a:off x="762000" y="4571999"/>
            <a:ext cx="10668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1pPr>
            <a:lvl2pPr lvl="1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7" name="Google Shape;17;p14"/>
          <p:cNvSpPr txBox="1">
            <a:spLocks noGrp="1"/>
          </p:cNvSpPr>
          <p:nvPr>
            <p:ph type="dt" idx="10"/>
          </p:nvPr>
        </p:nvSpPr>
        <p:spPr>
          <a:xfrm>
            <a:off x="9389165" y="194320"/>
            <a:ext cx="2040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ftr" idx="11"/>
          </p:nvPr>
        </p:nvSpPr>
        <p:spPr>
          <a:xfrm>
            <a:off x="761999" y="6356350"/>
            <a:ext cx="6612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4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3"/>
          <p:cNvSpPr txBox="1"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3"/>
          <p:cNvSpPr txBox="1">
            <a:spLocks noGrp="1"/>
          </p:cNvSpPr>
          <p:nvPr>
            <p:ph type="body" idx="1"/>
          </p:nvPr>
        </p:nvSpPr>
        <p:spPr>
          <a:xfrm rot="5400000">
            <a:off x="4186959" y="-1138958"/>
            <a:ext cx="3818083" cy="106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 txBox="1">
            <a:spLocks noGrp="1"/>
          </p:cNvSpPr>
          <p:nvPr>
            <p:ph type="dt" idx="10"/>
          </p:nvPr>
        </p:nvSpPr>
        <p:spPr>
          <a:xfrm>
            <a:off x="9389165" y="194320"/>
            <a:ext cx="2040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ftr" idx="11"/>
          </p:nvPr>
        </p:nvSpPr>
        <p:spPr>
          <a:xfrm>
            <a:off x="761999" y="6356350"/>
            <a:ext cx="6612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4"/>
          <p:cNvSpPr txBox="1">
            <a:spLocks noGrp="1"/>
          </p:cNvSpPr>
          <p:nvPr>
            <p:ph type="title"/>
          </p:nvPr>
        </p:nvSpPr>
        <p:spPr>
          <a:xfrm rot="5400000">
            <a:off x="7619997" y="2286000"/>
            <a:ext cx="5334001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4"/>
          <p:cNvSpPr txBox="1">
            <a:spLocks noGrp="1"/>
          </p:cNvSpPr>
          <p:nvPr>
            <p:ph type="body" idx="1"/>
          </p:nvPr>
        </p:nvSpPr>
        <p:spPr>
          <a:xfrm rot="5400000">
            <a:off x="1905000" y="-381000"/>
            <a:ext cx="5334001" cy="761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24"/>
          <p:cNvSpPr txBox="1">
            <a:spLocks noGrp="1"/>
          </p:cNvSpPr>
          <p:nvPr>
            <p:ph type="dt" idx="10"/>
          </p:nvPr>
        </p:nvSpPr>
        <p:spPr>
          <a:xfrm>
            <a:off x="9389165" y="194320"/>
            <a:ext cx="2040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4"/>
          <p:cNvSpPr txBox="1">
            <a:spLocks noGrp="1"/>
          </p:cNvSpPr>
          <p:nvPr>
            <p:ph type="ftr" idx="11"/>
          </p:nvPr>
        </p:nvSpPr>
        <p:spPr>
          <a:xfrm>
            <a:off x="761999" y="6356350"/>
            <a:ext cx="6612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4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5"/>
          <p:cNvSpPr txBox="1"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5"/>
          <p:cNvSpPr txBox="1">
            <a:spLocks noGrp="1"/>
          </p:cNvSpPr>
          <p:nvPr>
            <p:ph type="body" idx="1"/>
          </p:nvPr>
        </p:nvSpPr>
        <p:spPr>
          <a:xfrm>
            <a:off x="762000" y="2286000"/>
            <a:ext cx="10668000" cy="3818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dt" idx="10"/>
          </p:nvPr>
        </p:nvSpPr>
        <p:spPr>
          <a:xfrm>
            <a:off x="9389165" y="194320"/>
            <a:ext cx="2040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ftr" idx="11"/>
          </p:nvPr>
        </p:nvSpPr>
        <p:spPr>
          <a:xfrm>
            <a:off x="761999" y="6356350"/>
            <a:ext cx="6612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6"/>
          <p:cNvSpPr txBox="1">
            <a:spLocks noGrp="1"/>
          </p:cNvSpPr>
          <p:nvPr>
            <p:ph type="dt" idx="10"/>
          </p:nvPr>
        </p:nvSpPr>
        <p:spPr>
          <a:xfrm>
            <a:off x="9389165" y="194320"/>
            <a:ext cx="2040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6"/>
          <p:cNvSpPr txBox="1">
            <a:spLocks noGrp="1"/>
          </p:cNvSpPr>
          <p:nvPr>
            <p:ph type="ftr" idx="11"/>
          </p:nvPr>
        </p:nvSpPr>
        <p:spPr>
          <a:xfrm>
            <a:off x="761999" y="6356350"/>
            <a:ext cx="6612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7"/>
          <p:cNvSpPr txBox="1"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body" idx="1"/>
          </p:nvPr>
        </p:nvSpPr>
        <p:spPr>
          <a:xfrm>
            <a:off x="762000" y="2285999"/>
            <a:ext cx="5151119" cy="761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3" name="Google Shape;33;p17"/>
          <p:cNvSpPr txBox="1">
            <a:spLocks noGrp="1"/>
          </p:cNvSpPr>
          <p:nvPr>
            <p:ph type="body" idx="2"/>
          </p:nvPr>
        </p:nvSpPr>
        <p:spPr>
          <a:xfrm>
            <a:off x="762000" y="3048000"/>
            <a:ext cx="5151119" cy="30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17"/>
          <p:cNvSpPr txBox="1">
            <a:spLocks noGrp="1"/>
          </p:cNvSpPr>
          <p:nvPr>
            <p:ph type="body" idx="3"/>
          </p:nvPr>
        </p:nvSpPr>
        <p:spPr>
          <a:xfrm>
            <a:off x="6278878" y="2286000"/>
            <a:ext cx="5151122" cy="761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4"/>
          </p:nvPr>
        </p:nvSpPr>
        <p:spPr>
          <a:xfrm>
            <a:off x="6278878" y="3048000"/>
            <a:ext cx="5151122" cy="30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dt" idx="10"/>
          </p:nvPr>
        </p:nvSpPr>
        <p:spPr>
          <a:xfrm>
            <a:off x="9389165" y="194320"/>
            <a:ext cx="2040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ftr" idx="11"/>
          </p:nvPr>
        </p:nvSpPr>
        <p:spPr>
          <a:xfrm>
            <a:off x="761999" y="6356350"/>
            <a:ext cx="6612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8"/>
          <p:cNvSpPr txBox="1">
            <a:spLocks noGrp="1"/>
          </p:cNvSpPr>
          <p:nvPr>
            <p:ph type="title"/>
          </p:nvPr>
        </p:nvSpPr>
        <p:spPr>
          <a:xfrm>
            <a:off x="762000" y="1524000"/>
            <a:ext cx="10668000" cy="303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8"/>
          <p:cNvSpPr txBox="1">
            <a:spLocks noGrp="1"/>
          </p:cNvSpPr>
          <p:nvPr>
            <p:ph type="body" idx="1"/>
          </p:nvPr>
        </p:nvSpPr>
        <p:spPr>
          <a:xfrm>
            <a:off x="762000" y="4589463"/>
            <a:ext cx="10668000" cy="1506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dt" idx="10"/>
          </p:nvPr>
        </p:nvSpPr>
        <p:spPr>
          <a:xfrm>
            <a:off x="9389165" y="194320"/>
            <a:ext cx="2040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ftr" idx="11"/>
          </p:nvPr>
        </p:nvSpPr>
        <p:spPr>
          <a:xfrm>
            <a:off x="761999" y="6356350"/>
            <a:ext cx="6612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9"/>
          <p:cNvSpPr txBox="1"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9"/>
          <p:cNvSpPr txBox="1">
            <a:spLocks noGrp="1"/>
          </p:cNvSpPr>
          <p:nvPr>
            <p:ph type="body" idx="1"/>
          </p:nvPr>
        </p:nvSpPr>
        <p:spPr>
          <a:xfrm>
            <a:off x="762000" y="2285999"/>
            <a:ext cx="5151119" cy="381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body" idx="2"/>
          </p:nvPr>
        </p:nvSpPr>
        <p:spPr>
          <a:xfrm>
            <a:off x="6278879" y="2285999"/>
            <a:ext cx="5151121" cy="381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9"/>
          <p:cNvSpPr txBox="1">
            <a:spLocks noGrp="1"/>
          </p:cNvSpPr>
          <p:nvPr>
            <p:ph type="dt" idx="10"/>
          </p:nvPr>
        </p:nvSpPr>
        <p:spPr>
          <a:xfrm>
            <a:off x="9389165" y="194320"/>
            <a:ext cx="2040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9"/>
          <p:cNvSpPr txBox="1">
            <a:spLocks noGrp="1"/>
          </p:cNvSpPr>
          <p:nvPr>
            <p:ph type="ftr" idx="11"/>
          </p:nvPr>
        </p:nvSpPr>
        <p:spPr>
          <a:xfrm>
            <a:off x="761999" y="6356350"/>
            <a:ext cx="6612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0"/>
          <p:cNvSpPr txBox="1"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0"/>
          <p:cNvSpPr txBox="1">
            <a:spLocks noGrp="1"/>
          </p:cNvSpPr>
          <p:nvPr>
            <p:ph type="dt" idx="10"/>
          </p:nvPr>
        </p:nvSpPr>
        <p:spPr>
          <a:xfrm>
            <a:off x="9389165" y="194320"/>
            <a:ext cx="2040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0"/>
          <p:cNvSpPr txBox="1">
            <a:spLocks noGrp="1"/>
          </p:cNvSpPr>
          <p:nvPr>
            <p:ph type="ftr" idx="11"/>
          </p:nvPr>
        </p:nvSpPr>
        <p:spPr>
          <a:xfrm>
            <a:off x="761999" y="6356350"/>
            <a:ext cx="6612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0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1"/>
          <p:cNvSpPr txBox="1">
            <a:spLocks noGrp="1"/>
          </p:cNvSpPr>
          <p:nvPr>
            <p:ph type="title"/>
          </p:nvPr>
        </p:nvSpPr>
        <p:spPr>
          <a:xfrm>
            <a:off x="762000" y="761998"/>
            <a:ext cx="3810000" cy="15240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1"/>
          <p:cNvSpPr txBox="1">
            <a:spLocks noGrp="1"/>
          </p:cNvSpPr>
          <p:nvPr>
            <p:ph type="body" idx="1"/>
          </p:nvPr>
        </p:nvSpPr>
        <p:spPr>
          <a:xfrm>
            <a:off x="5334000" y="762001"/>
            <a:ext cx="6096000" cy="53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body" idx="2"/>
          </p:nvPr>
        </p:nvSpPr>
        <p:spPr>
          <a:xfrm>
            <a:off x="762000" y="2286000"/>
            <a:ext cx="3810000" cy="381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dt" idx="10"/>
          </p:nvPr>
        </p:nvSpPr>
        <p:spPr>
          <a:xfrm>
            <a:off x="9389165" y="194320"/>
            <a:ext cx="2040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ftr" idx="11"/>
          </p:nvPr>
        </p:nvSpPr>
        <p:spPr>
          <a:xfrm>
            <a:off x="761999" y="6356350"/>
            <a:ext cx="6612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1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2"/>
          <p:cNvSpPr txBox="1">
            <a:spLocks noGrp="1"/>
          </p:cNvSpPr>
          <p:nvPr>
            <p:ph type="title"/>
          </p:nvPr>
        </p:nvSpPr>
        <p:spPr>
          <a:xfrm>
            <a:off x="762001" y="762000"/>
            <a:ext cx="3809999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2"/>
          <p:cNvSpPr>
            <a:spLocks noGrp="1"/>
          </p:cNvSpPr>
          <p:nvPr>
            <p:ph type="pic" idx="2"/>
          </p:nvPr>
        </p:nvSpPr>
        <p:spPr>
          <a:xfrm>
            <a:off x="5334000" y="762001"/>
            <a:ext cx="6021388" cy="5334000"/>
          </a:xfrm>
          <a:prstGeom prst="rect">
            <a:avLst/>
          </a:prstGeom>
          <a:noFill/>
          <a:ln>
            <a:noFill/>
          </a:ln>
        </p:spPr>
      </p:sp>
      <p:sp>
        <p:nvSpPr>
          <p:cNvPr id="67" name="Google Shape;67;p22"/>
          <p:cNvSpPr txBox="1">
            <a:spLocks noGrp="1"/>
          </p:cNvSpPr>
          <p:nvPr>
            <p:ph type="body" idx="1"/>
          </p:nvPr>
        </p:nvSpPr>
        <p:spPr>
          <a:xfrm>
            <a:off x="762001" y="2286000"/>
            <a:ext cx="3809999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8" name="Google Shape;68;p22"/>
          <p:cNvSpPr txBox="1">
            <a:spLocks noGrp="1"/>
          </p:cNvSpPr>
          <p:nvPr>
            <p:ph type="dt" idx="10"/>
          </p:nvPr>
        </p:nvSpPr>
        <p:spPr>
          <a:xfrm>
            <a:off x="9389165" y="194320"/>
            <a:ext cx="2040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ftr" idx="11"/>
          </p:nvPr>
        </p:nvSpPr>
        <p:spPr>
          <a:xfrm>
            <a:off x="761999" y="6356350"/>
            <a:ext cx="6612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/>
          <p:nvPr/>
        </p:nvSpPr>
        <p:spPr>
          <a:xfrm>
            <a:off x="8157843" y="6244836"/>
            <a:ext cx="4034156" cy="613164"/>
          </a:xfrm>
          <a:custGeom>
            <a:avLst/>
            <a:gdLst/>
            <a:ahLst/>
            <a:cxnLst/>
            <a:rect l="l" t="t" r="r" b="b"/>
            <a:pathLst>
              <a:path w="4034156" h="613164" extrusionOk="0">
                <a:moveTo>
                  <a:pt x="1479137" y="230"/>
                </a:moveTo>
                <a:cubicBezTo>
                  <a:pt x="2152575" y="4287"/>
                  <a:pt x="2854487" y="63583"/>
                  <a:pt x="3482844" y="298555"/>
                </a:cubicBezTo>
                <a:cubicBezTo>
                  <a:pt x="3599338" y="342114"/>
                  <a:pt x="3715540" y="384216"/>
                  <a:pt x="3831590" y="425010"/>
                </a:cubicBezTo>
                <a:lnTo>
                  <a:pt x="4034156" y="494088"/>
                </a:lnTo>
                <a:lnTo>
                  <a:pt x="4034156" y="613164"/>
                </a:lnTo>
                <a:lnTo>
                  <a:pt x="0" y="613164"/>
                </a:lnTo>
                <a:lnTo>
                  <a:pt x="54792" y="512415"/>
                </a:lnTo>
                <a:cubicBezTo>
                  <a:pt x="88888" y="459433"/>
                  <a:pt x="126502" y="410480"/>
                  <a:pt x="168327" y="366637"/>
                </a:cubicBezTo>
                <a:cubicBezTo>
                  <a:pt x="428292" y="94062"/>
                  <a:pt x="821899" y="6565"/>
                  <a:pt x="1192562" y="1522"/>
                </a:cubicBezTo>
                <a:cubicBezTo>
                  <a:pt x="1287308" y="198"/>
                  <a:pt x="1382932" y="-349"/>
                  <a:pt x="1479137" y="23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venir"/>
              <a:buNone/>
            </a:pPr>
            <a:endParaRPr sz="15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7" name="Google Shape;7;p13"/>
          <p:cNvSpPr/>
          <p:nvPr/>
        </p:nvSpPr>
        <p:spPr>
          <a:xfrm>
            <a:off x="1" y="688126"/>
            <a:ext cx="448491" cy="1634252"/>
          </a:xfrm>
          <a:custGeom>
            <a:avLst/>
            <a:gdLst/>
            <a:ahLst/>
            <a:cxnLst/>
            <a:rect l="l" t="t" r="r" b="b"/>
            <a:pathLst>
              <a:path w="448491" h="1634252" extrusionOk="0">
                <a:moveTo>
                  <a:pt x="0" y="0"/>
                </a:moveTo>
                <a:lnTo>
                  <a:pt x="12983" y="10508"/>
                </a:lnTo>
                <a:cubicBezTo>
                  <a:pt x="278410" y="241022"/>
                  <a:pt x="489787" y="530267"/>
                  <a:pt x="441611" y="863751"/>
                </a:cubicBezTo>
                <a:cubicBezTo>
                  <a:pt x="418542" y="1022632"/>
                  <a:pt x="337007" y="1166302"/>
                  <a:pt x="251011" y="1302895"/>
                </a:cubicBezTo>
                <a:cubicBezTo>
                  <a:pt x="215138" y="1359902"/>
                  <a:pt x="154723" y="1442480"/>
                  <a:pt x="74605" y="1543249"/>
                </a:cubicBezTo>
                <a:lnTo>
                  <a:pt x="0" y="16342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8" name="Google Shape;8;p13"/>
          <p:cNvSpPr/>
          <p:nvPr/>
        </p:nvSpPr>
        <p:spPr>
          <a:xfrm>
            <a:off x="7309459" y="6144069"/>
            <a:ext cx="4418271" cy="718159"/>
          </a:xfrm>
          <a:custGeom>
            <a:avLst/>
            <a:gdLst/>
            <a:ahLst/>
            <a:cxnLst/>
            <a:rect l="l" t="t" r="r" b="b"/>
            <a:pathLst>
              <a:path w="4418271" h="718159" extrusionOk="0">
                <a:moveTo>
                  <a:pt x="0" y="713930"/>
                </a:moveTo>
                <a:lnTo>
                  <a:pt x="2854" y="705624"/>
                </a:lnTo>
                <a:cubicBezTo>
                  <a:pt x="60059" y="562888"/>
                  <a:pt x="131373" y="433874"/>
                  <a:pt x="226680" y="333970"/>
                </a:cubicBezTo>
                <a:cubicBezTo>
                  <a:pt x="463632" y="85526"/>
                  <a:pt x="822395" y="5774"/>
                  <a:pt x="1160245" y="1178"/>
                </a:cubicBezTo>
                <a:lnTo>
                  <a:pt x="1421452" y="0"/>
                </a:lnTo>
                <a:cubicBezTo>
                  <a:pt x="2035274" y="3698"/>
                  <a:pt x="2748311" y="152222"/>
                  <a:pt x="3247781" y="271915"/>
                </a:cubicBezTo>
                <a:cubicBezTo>
                  <a:pt x="3747251" y="391608"/>
                  <a:pt x="3902480" y="501606"/>
                  <a:pt x="4418271" y="718159"/>
                </a:cubicBezTo>
              </a:path>
            </a:pathLst>
          </a:custGeom>
          <a:noFill/>
          <a:ln w="127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endParaRPr sz="18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9" name="Google Shape;9;p13"/>
          <p:cNvSpPr txBox="1"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" name="Google Shape;10;p13"/>
          <p:cNvSpPr txBox="1">
            <a:spLocks noGrp="1"/>
          </p:cNvSpPr>
          <p:nvPr>
            <p:ph type="body" idx="1"/>
          </p:nvPr>
        </p:nvSpPr>
        <p:spPr>
          <a:xfrm>
            <a:off x="762000" y="2286000"/>
            <a:ext cx="10668000" cy="3818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3810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556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429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429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dt" idx="10"/>
          </p:nvPr>
        </p:nvSpPr>
        <p:spPr>
          <a:xfrm>
            <a:off x="9389165" y="194320"/>
            <a:ext cx="2040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ftr" idx="11"/>
          </p:nvPr>
        </p:nvSpPr>
        <p:spPr>
          <a:xfrm>
            <a:off x="761999" y="6356350"/>
            <a:ext cx="66128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ribbr.com/methodology/sampling-methods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sciencedirect.com/topics/computer-science/parametric-statistic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88" name="Google Shape;88;p1"/>
          <p:cNvSpPr txBox="1">
            <a:spLocks noGrp="1"/>
          </p:cNvSpPr>
          <p:nvPr>
            <p:ph type="ctrTitle"/>
          </p:nvPr>
        </p:nvSpPr>
        <p:spPr>
          <a:xfrm>
            <a:off x="540496" y="2425546"/>
            <a:ext cx="11107615" cy="1582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n-US" sz="4400" dirty="0" smtClean="0"/>
              <a:t>The Difference </a:t>
            </a:r>
            <a:r>
              <a:rPr lang="en-US" sz="4400" dirty="0"/>
              <a:t>between Parametric and Non-parametric Statistics </a:t>
            </a:r>
            <a:endParaRPr dirty="0"/>
          </a:p>
        </p:txBody>
      </p:sp>
      <p:sp>
        <p:nvSpPr>
          <p:cNvPr id="89" name="Google Shape;89;p1"/>
          <p:cNvSpPr txBox="1">
            <a:spLocks noGrp="1"/>
          </p:cNvSpPr>
          <p:nvPr>
            <p:ph type="subTitle" idx="1"/>
          </p:nvPr>
        </p:nvSpPr>
        <p:spPr>
          <a:xfrm>
            <a:off x="371231" y="5216768"/>
            <a:ext cx="4572000" cy="1006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</a:pPr>
            <a:r>
              <a:rPr lang="en-US">
                <a:solidFill>
                  <a:srgbClr val="FFFFFF"/>
                </a:solidFill>
              </a:rPr>
              <a:t>Name: Rana Albrakey</a:t>
            </a:r>
            <a:endParaRPr/>
          </a:p>
          <a:p>
            <a:pPr marL="0" lvl="0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</a:pPr>
            <a:r>
              <a:rPr lang="en-US">
                <a:solidFill>
                  <a:srgbClr val="FFFFFF"/>
                </a:solidFill>
              </a:rPr>
              <a:t>Student ID: 3826</a:t>
            </a:r>
            <a:endParaRPr/>
          </a:p>
        </p:txBody>
      </p:sp>
      <p:sp>
        <p:nvSpPr>
          <p:cNvPr id="90" name="Google Shape;90;p1"/>
          <p:cNvSpPr/>
          <p:nvPr/>
        </p:nvSpPr>
        <p:spPr>
          <a:xfrm rot="5400000">
            <a:off x="615181" y="-615181"/>
            <a:ext cx="1085312" cy="2315675"/>
          </a:xfrm>
          <a:custGeom>
            <a:avLst/>
            <a:gdLst/>
            <a:ahLst/>
            <a:cxnLst/>
            <a:rect l="l" t="t" r="r" b="b"/>
            <a:pathLst>
              <a:path w="1085312" h="2315675" extrusionOk="0">
                <a:moveTo>
                  <a:pt x="0" y="2315675"/>
                </a:moveTo>
                <a:lnTo>
                  <a:pt x="0" y="0"/>
                </a:lnTo>
                <a:lnTo>
                  <a:pt x="53089" y="4542"/>
                </a:lnTo>
                <a:cubicBezTo>
                  <a:pt x="405263" y="73503"/>
                  <a:pt x="612623" y="486635"/>
                  <a:pt x="790077" y="872756"/>
                </a:cubicBezTo>
                <a:cubicBezTo>
                  <a:pt x="937425" y="1193596"/>
                  <a:pt x="1088787" y="1533232"/>
                  <a:pt x="1085252" y="1943649"/>
                </a:cubicBezTo>
                <a:cubicBezTo>
                  <a:pt x="1084528" y="2029058"/>
                  <a:pt x="1077341" y="2113833"/>
                  <a:pt x="1064832" y="2198094"/>
                </a:cubicBezTo>
                <a:lnTo>
                  <a:pt x="1043734" y="2315675"/>
                </a:lnTo>
                <a:lnTo>
                  <a:pt x="0" y="23156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91" name="Google Shape;91;p1"/>
          <p:cNvSpPr/>
          <p:nvPr/>
        </p:nvSpPr>
        <p:spPr>
          <a:xfrm>
            <a:off x="7963906" y="5720962"/>
            <a:ext cx="4228094" cy="1137038"/>
          </a:xfrm>
          <a:custGeom>
            <a:avLst/>
            <a:gdLst/>
            <a:ahLst/>
            <a:cxnLst/>
            <a:rect l="l" t="t" r="r" b="b"/>
            <a:pathLst>
              <a:path w="4228094" h="1137038" extrusionOk="0">
                <a:moveTo>
                  <a:pt x="1673074" y="230"/>
                </a:moveTo>
                <a:cubicBezTo>
                  <a:pt x="2346512" y="4287"/>
                  <a:pt x="3048424" y="63583"/>
                  <a:pt x="3676781" y="298555"/>
                </a:cubicBezTo>
                <a:cubicBezTo>
                  <a:pt x="3793275" y="342114"/>
                  <a:pt x="3909477" y="384216"/>
                  <a:pt x="4025527" y="425010"/>
                </a:cubicBezTo>
                <a:lnTo>
                  <a:pt x="4228094" y="494088"/>
                </a:lnTo>
                <a:lnTo>
                  <a:pt x="4228094" y="1137038"/>
                </a:lnTo>
                <a:lnTo>
                  <a:pt x="0" y="1137038"/>
                </a:lnTo>
                <a:lnTo>
                  <a:pt x="18109" y="1068877"/>
                </a:lnTo>
                <a:cubicBezTo>
                  <a:pt x="95047" y="799139"/>
                  <a:pt x="194962" y="542008"/>
                  <a:pt x="362264" y="366637"/>
                </a:cubicBezTo>
                <a:cubicBezTo>
                  <a:pt x="622229" y="94062"/>
                  <a:pt x="1015836" y="6565"/>
                  <a:pt x="1386499" y="1522"/>
                </a:cubicBezTo>
                <a:cubicBezTo>
                  <a:pt x="1481245" y="198"/>
                  <a:pt x="1576869" y="-349"/>
                  <a:pt x="1673074" y="23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92" name="Google Shape;92;p1"/>
          <p:cNvSpPr/>
          <p:nvPr/>
        </p:nvSpPr>
        <p:spPr>
          <a:xfrm>
            <a:off x="7153921" y="5620196"/>
            <a:ext cx="5038078" cy="1237805"/>
          </a:xfrm>
          <a:custGeom>
            <a:avLst/>
            <a:gdLst/>
            <a:ahLst/>
            <a:cxnLst/>
            <a:rect l="l" t="t" r="r" b="b"/>
            <a:pathLst>
              <a:path w="5038078" h="1237805" extrusionOk="0">
                <a:moveTo>
                  <a:pt x="0" y="1237805"/>
                </a:moveTo>
                <a:lnTo>
                  <a:pt x="19230" y="1159609"/>
                </a:lnTo>
                <a:cubicBezTo>
                  <a:pt x="96961" y="850027"/>
                  <a:pt x="191605" y="533778"/>
                  <a:pt x="382219" y="333970"/>
                </a:cubicBezTo>
                <a:cubicBezTo>
                  <a:pt x="619171" y="85526"/>
                  <a:pt x="977934" y="5774"/>
                  <a:pt x="1315784" y="1178"/>
                </a:cubicBezTo>
                <a:lnTo>
                  <a:pt x="1576991" y="0"/>
                </a:lnTo>
                <a:cubicBezTo>
                  <a:pt x="2190813" y="3698"/>
                  <a:pt x="2830589" y="57744"/>
                  <a:pt x="3403320" y="271915"/>
                </a:cubicBezTo>
                <a:cubicBezTo>
                  <a:pt x="3828046" y="430728"/>
                  <a:pt x="4248519" y="568281"/>
                  <a:pt x="4672870" y="693394"/>
                </a:cubicBezTo>
                <a:lnTo>
                  <a:pt x="5038078" y="795719"/>
                </a:lnTo>
              </a:path>
            </a:pathLst>
          </a:custGeom>
          <a:noFill/>
          <a:ln w="12700" cap="flat" cmpd="sng">
            <a:solidFill>
              <a:srgbClr val="F3CA98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endParaRPr sz="18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93" name="Google Shape;93;p1" descr="Logo, company n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41206" y="3054"/>
            <a:ext cx="1947741" cy="1703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" descr="Logo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52" y="3054"/>
            <a:ext cx="1967279" cy="1723049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"/>
          <p:cNvSpPr txBox="1"/>
          <p:nvPr/>
        </p:nvSpPr>
        <p:spPr>
          <a:xfrm>
            <a:off x="2448170" y="689708"/>
            <a:ext cx="751058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Libyan International Medical University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Faculty of business administration 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0"/>
          <p:cNvSpPr txBox="1"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/>
              <a:t>Conclusion </a:t>
            </a:r>
            <a:endParaRPr/>
          </a:p>
        </p:txBody>
      </p:sp>
      <p:sp>
        <p:nvSpPr>
          <p:cNvPr id="224" name="Google Shape;224;p10"/>
          <p:cNvSpPr txBox="1">
            <a:spLocks noGrp="1"/>
          </p:cNvSpPr>
          <p:nvPr>
            <p:ph type="body" idx="1"/>
          </p:nvPr>
        </p:nvSpPr>
        <p:spPr>
          <a:xfrm>
            <a:off x="762000" y="2286000"/>
            <a:ext cx="10668000" cy="3818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</a:pPr>
            <a:r>
              <a:rPr lang="en-US">
                <a:solidFill>
                  <a:srgbClr val="FFFFFF"/>
                </a:solidFill>
              </a:rPr>
              <a:t>By doing statistics on the sample when drawing random and representative samples from population we could make valid generalizations or inferences to the population.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25" name="Google Shape;225;p10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/>
              <a:t>10</a:t>
            </a:fld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31" name="Google Shape;231;p11"/>
          <p:cNvSpPr/>
          <p:nvPr/>
        </p:nvSpPr>
        <p:spPr>
          <a:xfrm flipH="1">
            <a:off x="6617019" y="0"/>
            <a:ext cx="5578823" cy="6028256"/>
          </a:xfrm>
          <a:custGeom>
            <a:avLst/>
            <a:gdLst/>
            <a:ahLst/>
            <a:cxnLst/>
            <a:rect l="l" t="t" r="r" b="b"/>
            <a:pathLst>
              <a:path w="5578823" h="6028256" extrusionOk="0">
                <a:moveTo>
                  <a:pt x="0" y="0"/>
                </a:moveTo>
                <a:lnTo>
                  <a:pt x="3897606" y="0"/>
                </a:lnTo>
                <a:lnTo>
                  <a:pt x="4274232" y="360545"/>
                </a:lnTo>
                <a:cubicBezTo>
                  <a:pt x="4408856" y="488910"/>
                  <a:pt x="4542134" y="615181"/>
                  <a:pt x="4673934" y="738354"/>
                </a:cubicBezTo>
                <a:cubicBezTo>
                  <a:pt x="5042663" y="1082881"/>
                  <a:pt x="5282330" y="1428108"/>
                  <a:pt x="5421862" y="1773839"/>
                </a:cubicBezTo>
                <a:cubicBezTo>
                  <a:pt x="5631101" y="2292214"/>
                  <a:pt x="5614731" y="2811325"/>
                  <a:pt x="5469198" y="3329255"/>
                </a:cubicBezTo>
                <a:cubicBezTo>
                  <a:pt x="5323662" y="3847185"/>
                  <a:pt x="5048962" y="4363935"/>
                  <a:pt x="4741546" y="4877588"/>
                </a:cubicBezTo>
                <a:cubicBezTo>
                  <a:pt x="4027238" y="6071494"/>
                  <a:pt x="2764972" y="6102970"/>
                  <a:pt x="1325600" y="5980388"/>
                </a:cubicBezTo>
                <a:cubicBezTo>
                  <a:pt x="903947" y="5944442"/>
                  <a:pt x="499735" y="5907589"/>
                  <a:pt x="137593" y="5804042"/>
                </a:cubicBezTo>
                <a:lnTo>
                  <a:pt x="0" y="576016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32" name="Google Shape;232;p11"/>
          <p:cNvSpPr/>
          <p:nvPr/>
        </p:nvSpPr>
        <p:spPr>
          <a:xfrm flipH="1">
            <a:off x="6487883" y="0"/>
            <a:ext cx="5704117" cy="6096000"/>
          </a:xfrm>
          <a:custGeom>
            <a:avLst/>
            <a:gdLst/>
            <a:ahLst/>
            <a:cxnLst/>
            <a:rect l="l" t="t" r="r" b="b"/>
            <a:pathLst>
              <a:path w="5704117" h="6096000" extrusionOk="0">
                <a:moveTo>
                  <a:pt x="4562795" y="0"/>
                </a:moveTo>
                <a:lnTo>
                  <a:pt x="4721192" y="133595"/>
                </a:lnTo>
                <a:cubicBezTo>
                  <a:pt x="5067135" y="440105"/>
                  <a:pt x="5309779" y="747048"/>
                  <a:pt x="5467522" y="1054328"/>
                </a:cubicBezTo>
                <a:cubicBezTo>
                  <a:pt x="5782917" y="1668625"/>
                  <a:pt x="5758242" y="2283795"/>
                  <a:pt x="5538873" y="2897564"/>
                </a:cubicBezTo>
                <a:cubicBezTo>
                  <a:pt x="5319500" y="3511334"/>
                  <a:pt x="4905433" y="4123706"/>
                  <a:pt x="4442050" y="4732407"/>
                </a:cubicBezTo>
                <a:cubicBezTo>
                  <a:pt x="3499930" y="5970384"/>
                  <a:pt x="1925433" y="6153690"/>
                  <a:pt x="93046" y="6082857"/>
                </a:cubicBezTo>
                <a:lnTo>
                  <a:pt x="0" y="6078450"/>
                </a:lnTo>
              </a:path>
            </a:pathLst>
          </a:custGeom>
          <a:noFill/>
          <a:ln w="19050" cap="flat" cmpd="sng">
            <a:solidFill>
              <a:srgbClr val="F3CA98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33" name="Google Shape;233;p11"/>
          <p:cNvSpPr txBox="1">
            <a:spLocks noGrp="1"/>
          </p:cNvSpPr>
          <p:nvPr>
            <p:ph type="body" idx="1"/>
          </p:nvPr>
        </p:nvSpPr>
        <p:spPr>
          <a:xfrm>
            <a:off x="762000" y="2286000"/>
            <a:ext cx="5334000" cy="381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 sz="2000"/>
              <a:t>McCombes, S. (2022, January 19). </a:t>
            </a:r>
            <a:r>
              <a:rPr lang="en-US" sz="2000" i="1"/>
              <a:t>An introduction to sampling methods</a:t>
            </a:r>
            <a:r>
              <a:rPr lang="en-US" sz="2000"/>
              <a:t>. Scribbr. Retrieved May 11, 2022, from </a:t>
            </a:r>
            <a:r>
              <a:rPr lang="en-US" sz="2000" u="sng">
                <a:solidFill>
                  <a:schemeClr val="hlink"/>
                </a:solidFill>
                <a:hlinkClick r:id="rId3"/>
              </a:rPr>
              <a:t>https://www.scribbr.com/methodology/sampling-methods/</a:t>
            </a:r>
            <a:r>
              <a:rPr lang="en-US" sz="2000"/>
              <a:t> </a:t>
            </a:r>
            <a:endParaRPr sz="2000"/>
          </a:p>
          <a:p>
            <a:pPr marL="2286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 sz="2000" i="1"/>
              <a:t>Parametric statistic</a:t>
            </a:r>
            <a:r>
              <a:rPr lang="en-US" sz="2000"/>
              <a:t>. Parametric Statistic - an overview | ScienceDirect Topics. (n.d.). Retrieved May 11, 2022, from </a:t>
            </a:r>
            <a:r>
              <a:rPr lang="en-US" sz="2000" u="sng">
                <a:solidFill>
                  <a:schemeClr val="hlink"/>
                </a:solidFill>
                <a:hlinkClick r:id="rId4"/>
              </a:rPr>
              <a:t>https://www.sciencedirect.com/topics/computer-science/parametric-statistic</a:t>
            </a:r>
            <a:r>
              <a:rPr lang="en-US" sz="2000"/>
              <a:t> </a:t>
            </a:r>
            <a:endParaRPr sz="2000"/>
          </a:p>
          <a:p>
            <a:pPr marL="228600" lvl="0" indent="-101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endParaRPr sz="2000"/>
          </a:p>
        </p:txBody>
      </p:sp>
      <p:sp>
        <p:nvSpPr>
          <p:cNvPr id="234" name="Google Shape;234;p11"/>
          <p:cNvSpPr txBox="1">
            <a:spLocks noGrp="1"/>
          </p:cNvSpPr>
          <p:nvPr>
            <p:ph type="title"/>
          </p:nvPr>
        </p:nvSpPr>
        <p:spPr>
          <a:xfrm>
            <a:off x="762000" y="762000"/>
            <a:ext cx="5334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3200"/>
              <a:t>References </a:t>
            </a:r>
            <a:endParaRPr/>
          </a:p>
        </p:txBody>
      </p:sp>
      <p:sp>
        <p:nvSpPr>
          <p:cNvPr id="235" name="Google Shape;235;p11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/>
              <a:t>11</a:t>
            </a:fld>
            <a:endParaRPr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2"/>
          <p:cNvSpPr/>
          <p:nvPr/>
        </p:nvSpPr>
        <p:spPr>
          <a:xfrm>
            <a:off x="8157843" y="6244836"/>
            <a:ext cx="4034156" cy="613164"/>
          </a:xfrm>
          <a:custGeom>
            <a:avLst/>
            <a:gdLst/>
            <a:ahLst/>
            <a:cxnLst/>
            <a:rect l="l" t="t" r="r" b="b"/>
            <a:pathLst>
              <a:path w="4034156" h="613164" extrusionOk="0">
                <a:moveTo>
                  <a:pt x="1479137" y="230"/>
                </a:moveTo>
                <a:cubicBezTo>
                  <a:pt x="2152575" y="4287"/>
                  <a:pt x="2854487" y="63583"/>
                  <a:pt x="3482844" y="298555"/>
                </a:cubicBezTo>
                <a:cubicBezTo>
                  <a:pt x="3599338" y="342114"/>
                  <a:pt x="3715540" y="384216"/>
                  <a:pt x="3831590" y="425010"/>
                </a:cubicBezTo>
                <a:lnTo>
                  <a:pt x="4034156" y="494088"/>
                </a:lnTo>
                <a:lnTo>
                  <a:pt x="4034156" y="613164"/>
                </a:lnTo>
                <a:lnTo>
                  <a:pt x="0" y="613164"/>
                </a:lnTo>
                <a:lnTo>
                  <a:pt x="54792" y="512415"/>
                </a:lnTo>
                <a:cubicBezTo>
                  <a:pt x="88888" y="459433"/>
                  <a:pt x="126502" y="410480"/>
                  <a:pt x="168327" y="366637"/>
                </a:cubicBezTo>
                <a:cubicBezTo>
                  <a:pt x="428292" y="94062"/>
                  <a:pt x="821899" y="6565"/>
                  <a:pt x="1192562" y="1522"/>
                </a:cubicBezTo>
                <a:cubicBezTo>
                  <a:pt x="1287308" y="198"/>
                  <a:pt x="1382932" y="-349"/>
                  <a:pt x="1479137" y="23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venir"/>
              <a:buNone/>
            </a:pPr>
            <a:endParaRPr sz="15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41" name="Google Shape;241;p12"/>
          <p:cNvSpPr/>
          <p:nvPr/>
        </p:nvSpPr>
        <p:spPr>
          <a:xfrm>
            <a:off x="1" y="688126"/>
            <a:ext cx="448491" cy="1634252"/>
          </a:xfrm>
          <a:custGeom>
            <a:avLst/>
            <a:gdLst/>
            <a:ahLst/>
            <a:cxnLst/>
            <a:rect l="l" t="t" r="r" b="b"/>
            <a:pathLst>
              <a:path w="448491" h="1634252" extrusionOk="0">
                <a:moveTo>
                  <a:pt x="0" y="0"/>
                </a:moveTo>
                <a:lnTo>
                  <a:pt x="12983" y="10508"/>
                </a:lnTo>
                <a:cubicBezTo>
                  <a:pt x="278410" y="241022"/>
                  <a:pt x="489787" y="530267"/>
                  <a:pt x="441611" y="863751"/>
                </a:cubicBezTo>
                <a:cubicBezTo>
                  <a:pt x="418542" y="1022632"/>
                  <a:pt x="337007" y="1166302"/>
                  <a:pt x="251011" y="1302895"/>
                </a:cubicBezTo>
                <a:cubicBezTo>
                  <a:pt x="215138" y="1359902"/>
                  <a:pt x="154723" y="1442480"/>
                  <a:pt x="74605" y="1543249"/>
                </a:cubicBezTo>
                <a:lnTo>
                  <a:pt x="0" y="16342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42" name="Google Shape;242;p12"/>
          <p:cNvSpPr/>
          <p:nvPr/>
        </p:nvSpPr>
        <p:spPr>
          <a:xfrm>
            <a:off x="7309459" y="6144069"/>
            <a:ext cx="4418271" cy="718159"/>
          </a:xfrm>
          <a:custGeom>
            <a:avLst/>
            <a:gdLst/>
            <a:ahLst/>
            <a:cxnLst/>
            <a:rect l="l" t="t" r="r" b="b"/>
            <a:pathLst>
              <a:path w="4418271" h="718159" extrusionOk="0">
                <a:moveTo>
                  <a:pt x="0" y="713930"/>
                </a:moveTo>
                <a:lnTo>
                  <a:pt x="2854" y="705624"/>
                </a:lnTo>
                <a:cubicBezTo>
                  <a:pt x="60059" y="562888"/>
                  <a:pt x="131373" y="433874"/>
                  <a:pt x="226680" y="333970"/>
                </a:cubicBezTo>
                <a:cubicBezTo>
                  <a:pt x="463632" y="85526"/>
                  <a:pt x="822395" y="5774"/>
                  <a:pt x="1160245" y="1178"/>
                </a:cubicBezTo>
                <a:lnTo>
                  <a:pt x="1421452" y="0"/>
                </a:lnTo>
                <a:cubicBezTo>
                  <a:pt x="2035274" y="3698"/>
                  <a:pt x="2748311" y="152222"/>
                  <a:pt x="3247781" y="271915"/>
                </a:cubicBezTo>
                <a:cubicBezTo>
                  <a:pt x="3747251" y="391608"/>
                  <a:pt x="3902480" y="501606"/>
                  <a:pt x="4418271" y="718159"/>
                </a:cubicBezTo>
              </a:path>
            </a:pathLst>
          </a:custGeom>
          <a:noFill/>
          <a:ln w="127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endParaRPr sz="18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43" name="Google Shape;243;p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44" name="Google Shape;244;p12"/>
          <p:cNvSpPr txBox="1">
            <a:spLocks noGrp="1"/>
          </p:cNvSpPr>
          <p:nvPr>
            <p:ph type="title"/>
          </p:nvPr>
        </p:nvSpPr>
        <p:spPr>
          <a:xfrm>
            <a:off x="1152769" y="2491154"/>
            <a:ext cx="106680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/>
              <a:t>THANK YOU</a:t>
            </a:r>
            <a:br>
              <a:rPr lang="en-US"/>
            </a:b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12"/>
          <p:cNvSpPr/>
          <p:nvPr/>
        </p:nvSpPr>
        <p:spPr>
          <a:xfrm rot="5400000">
            <a:off x="615181" y="-615181"/>
            <a:ext cx="1085312" cy="2315675"/>
          </a:xfrm>
          <a:custGeom>
            <a:avLst/>
            <a:gdLst/>
            <a:ahLst/>
            <a:cxnLst/>
            <a:rect l="l" t="t" r="r" b="b"/>
            <a:pathLst>
              <a:path w="1085312" h="2315675" extrusionOk="0">
                <a:moveTo>
                  <a:pt x="0" y="2315675"/>
                </a:moveTo>
                <a:lnTo>
                  <a:pt x="0" y="0"/>
                </a:lnTo>
                <a:lnTo>
                  <a:pt x="53089" y="4542"/>
                </a:lnTo>
                <a:cubicBezTo>
                  <a:pt x="405263" y="73503"/>
                  <a:pt x="612623" y="486635"/>
                  <a:pt x="790077" y="872756"/>
                </a:cubicBezTo>
                <a:cubicBezTo>
                  <a:pt x="937425" y="1193596"/>
                  <a:pt x="1088787" y="1533232"/>
                  <a:pt x="1085252" y="1943649"/>
                </a:cubicBezTo>
                <a:cubicBezTo>
                  <a:pt x="1084528" y="2029058"/>
                  <a:pt x="1077341" y="2113833"/>
                  <a:pt x="1064832" y="2198094"/>
                </a:cubicBezTo>
                <a:lnTo>
                  <a:pt x="1043734" y="2315675"/>
                </a:lnTo>
                <a:lnTo>
                  <a:pt x="0" y="23156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46" name="Google Shape;246;p12"/>
          <p:cNvSpPr/>
          <p:nvPr/>
        </p:nvSpPr>
        <p:spPr>
          <a:xfrm>
            <a:off x="7963906" y="5720962"/>
            <a:ext cx="4228094" cy="1137038"/>
          </a:xfrm>
          <a:custGeom>
            <a:avLst/>
            <a:gdLst/>
            <a:ahLst/>
            <a:cxnLst/>
            <a:rect l="l" t="t" r="r" b="b"/>
            <a:pathLst>
              <a:path w="4228094" h="1137038" extrusionOk="0">
                <a:moveTo>
                  <a:pt x="1673074" y="230"/>
                </a:moveTo>
                <a:cubicBezTo>
                  <a:pt x="2346512" y="4287"/>
                  <a:pt x="3048424" y="63583"/>
                  <a:pt x="3676781" y="298555"/>
                </a:cubicBezTo>
                <a:cubicBezTo>
                  <a:pt x="3793275" y="342114"/>
                  <a:pt x="3909477" y="384216"/>
                  <a:pt x="4025527" y="425010"/>
                </a:cubicBezTo>
                <a:lnTo>
                  <a:pt x="4228094" y="494088"/>
                </a:lnTo>
                <a:lnTo>
                  <a:pt x="4228094" y="1137038"/>
                </a:lnTo>
                <a:lnTo>
                  <a:pt x="0" y="1137038"/>
                </a:lnTo>
                <a:lnTo>
                  <a:pt x="18109" y="1068877"/>
                </a:lnTo>
                <a:cubicBezTo>
                  <a:pt x="95047" y="799139"/>
                  <a:pt x="194962" y="542008"/>
                  <a:pt x="362264" y="366637"/>
                </a:cubicBezTo>
                <a:cubicBezTo>
                  <a:pt x="622229" y="94062"/>
                  <a:pt x="1015836" y="6565"/>
                  <a:pt x="1386499" y="1522"/>
                </a:cubicBezTo>
                <a:cubicBezTo>
                  <a:pt x="1481245" y="198"/>
                  <a:pt x="1576869" y="-349"/>
                  <a:pt x="1673074" y="23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47" name="Google Shape;247;p12"/>
          <p:cNvSpPr/>
          <p:nvPr/>
        </p:nvSpPr>
        <p:spPr>
          <a:xfrm>
            <a:off x="7153921" y="5620196"/>
            <a:ext cx="5038078" cy="1237805"/>
          </a:xfrm>
          <a:custGeom>
            <a:avLst/>
            <a:gdLst/>
            <a:ahLst/>
            <a:cxnLst/>
            <a:rect l="l" t="t" r="r" b="b"/>
            <a:pathLst>
              <a:path w="5038078" h="1237805" extrusionOk="0">
                <a:moveTo>
                  <a:pt x="0" y="1237805"/>
                </a:moveTo>
                <a:lnTo>
                  <a:pt x="19230" y="1159609"/>
                </a:lnTo>
                <a:cubicBezTo>
                  <a:pt x="96961" y="850027"/>
                  <a:pt x="191605" y="533778"/>
                  <a:pt x="382219" y="333970"/>
                </a:cubicBezTo>
                <a:cubicBezTo>
                  <a:pt x="619171" y="85526"/>
                  <a:pt x="977934" y="5774"/>
                  <a:pt x="1315784" y="1178"/>
                </a:cubicBezTo>
                <a:lnTo>
                  <a:pt x="1576991" y="0"/>
                </a:lnTo>
                <a:cubicBezTo>
                  <a:pt x="2190813" y="3698"/>
                  <a:pt x="2830589" y="57744"/>
                  <a:pt x="3403320" y="271915"/>
                </a:cubicBezTo>
                <a:cubicBezTo>
                  <a:pt x="3828046" y="430728"/>
                  <a:pt x="4248519" y="568281"/>
                  <a:pt x="4672870" y="693394"/>
                </a:cubicBezTo>
                <a:lnTo>
                  <a:pt x="5038078" y="795719"/>
                </a:lnTo>
              </a:path>
            </a:pathLst>
          </a:custGeom>
          <a:noFill/>
          <a:ln w="12700" cap="flat" cmpd="sng">
            <a:solidFill>
              <a:srgbClr val="F3CA98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endParaRPr sz="18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48" name="Google Shape;248;p12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/>
              <a:t>12</a:t>
            </a:fld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/>
          <p:cNvSpPr txBox="1"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/>
              <a:t>Table of contents</a:t>
            </a:r>
            <a:endParaRPr/>
          </a:p>
        </p:txBody>
      </p:sp>
      <p:grpSp>
        <p:nvGrpSpPr>
          <p:cNvPr id="101" name="Google Shape;101;p2"/>
          <p:cNvGrpSpPr/>
          <p:nvPr/>
        </p:nvGrpSpPr>
        <p:grpSpPr>
          <a:xfrm>
            <a:off x="762000" y="2287864"/>
            <a:ext cx="10668000" cy="3814353"/>
            <a:chOff x="0" y="1864"/>
            <a:chExt cx="10668000" cy="3814353"/>
          </a:xfrm>
        </p:grpSpPr>
        <p:cxnSp>
          <p:nvCxnSpPr>
            <p:cNvPr id="102" name="Google Shape;102;p2"/>
            <p:cNvCxnSpPr/>
            <p:nvPr/>
          </p:nvCxnSpPr>
          <p:spPr>
            <a:xfrm>
              <a:off x="0" y="1864"/>
              <a:ext cx="10668000" cy="0"/>
            </a:xfrm>
            <a:prstGeom prst="straightConnector1">
              <a:avLst/>
            </a:prstGeom>
            <a:solidFill>
              <a:srgbClr val="C5AF95"/>
            </a:solidFill>
            <a:ln w="12700" cap="flat" cmpd="sng">
              <a:solidFill>
                <a:srgbClr val="C5AF9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103" name="Google Shape;103;p2"/>
            <p:cNvSpPr/>
            <p:nvPr/>
          </p:nvSpPr>
          <p:spPr>
            <a:xfrm>
              <a:off x="0" y="1864"/>
              <a:ext cx="10668000" cy="635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 txBox="1"/>
            <p:nvPr/>
          </p:nvSpPr>
          <p:spPr>
            <a:xfrm>
              <a:off x="0" y="1864"/>
              <a:ext cx="10668000" cy="635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0475" tIns="110475" rIns="110475" bIns="1104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900"/>
                <a:buFont typeface="Avenir"/>
                <a:buNone/>
              </a:pPr>
              <a:r>
                <a:rPr lang="en-US" sz="2900">
                  <a:solidFill>
                    <a:schemeClr val="lt1"/>
                  </a:solidFill>
                  <a:latin typeface="Avenir"/>
                  <a:ea typeface="Avenir"/>
                  <a:cs typeface="Avenir"/>
                  <a:sym typeface="Avenir"/>
                </a:rPr>
                <a:t>Objectives </a:t>
              </a:r>
              <a:endParaRPr/>
            </a:p>
          </p:txBody>
        </p:sp>
        <p:cxnSp>
          <p:nvCxnSpPr>
            <p:cNvPr id="105" name="Google Shape;105;p2"/>
            <p:cNvCxnSpPr/>
            <p:nvPr/>
          </p:nvCxnSpPr>
          <p:spPr>
            <a:xfrm>
              <a:off x="0" y="637590"/>
              <a:ext cx="10668000" cy="0"/>
            </a:xfrm>
            <a:prstGeom prst="straightConnector1">
              <a:avLst/>
            </a:prstGeom>
            <a:solidFill>
              <a:srgbClr val="C5AF95"/>
            </a:solidFill>
            <a:ln w="12700" cap="flat" cmpd="sng">
              <a:solidFill>
                <a:srgbClr val="C5AF9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106" name="Google Shape;106;p2"/>
            <p:cNvSpPr/>
            <p:nvPr/>
          </p:nvSpPr>
          <p:spPr>
            <a:xfrm>
              <a:off x="0" y="637590"/>
              <a:ext cx="10668000" cy="635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 txBox="1"/>
            <p:nvPr/>
          </p:nvSpPr>
          <p:spPr>
            <a:xfrm>
              <a:off x="0" y="637590"/>
              <a:ext cx="10668000" cy="635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0475" tIns="110475" rIns="110475" bIns="1104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900"/>
                <a:buFont typeface="Avenir"/>
                <a:buNone/>
              </a:pPr>
              <a:r>
                <a:rPr lang="en-US" sz="2900">
                  <a:solidFill>
                    <a:schemeClr val="lt1"/>
                  </a:solidFill>
                  <a:latin typeface="Avenir"/>
                  <a:ea typeface="Avenir"/>
                  <a:cs typeface="Avenir"/>
                  <a:sym typeface="Avenir"/>
                </a:rPr>
                <a:t>Introduction </a:t>
              </a:r>
              <a:endParaRPr/>
            </a:p>
          </p:txBody>
        </p:sp>
        <p:cxnSp>
          <p:nvCxnSpPr>
            <p:cNvPr id="108" name="Google Shape;108;p2"/>
            <p:cNvCxnSpPr/>
            <p:nvPr/>
          </p:nvCxnSpPr>
          <p:spPr>
            <a:xfrm>
              <a:off x="0" y="1273315"/>
              <a:ext cx="10668000" cy="0"/>
            </a:xfrm>
            <a:prstGeom prst="straightConnector1">
              <a:avLst/>
            </a:prstGeom>
            <a:solidFill>
              <a:srgbClr val="C5AF95"/>
            </a:solidFill>
            <a:ln w="12700" cap="flat" cmpd="sng">
              <a:solidFill>
                <a:srgbClr val="C5AF9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109" name="Google Shape;109;p2"/>
            <p:cNvSpPr/>
            <p:nvPr/>
          </p:nvSpPr>
          <p:spPr>
            <a:xfrm>
              <a:off x="0" y="1273315"/>
              <a:ext cx="10668000" cy="635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"/>
            <p:cNvSpPr txBox="1"/>
            <p:nvPr/>
          </p:nvSpPr>
          <p:spPr>
            <a:xfrm>
              <a:off x="0" y="1273315"/>
              <a:ext cx="10668000" cy="635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0475" tIns="110475" rIns="110475" bIns="1104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900"/>
                <a:buFont typeface="Avenir"/>
                <a:buNone/>
              </a:pPr>
              <a:r>
                <a:rPr lang="en-US" sz="2900">
                  <a:solidFill>
                    <a:schemeClr val="lt1"/>
                  </a:solidFill>
                  <a:latin typeface="Avenir"/>
                  <a:ea typeface="Avenir"/>
                  <a:cs typeface="Avenir"/>
                  <a:sym typeface="Avenir"/>
                </a:rPr>
                <a:t>How to select a sample from a population?</a:t>
              </a:r>
              <a:endParaRPr/>
            </a:p>
          </p:txBody>
        </p:sp>
        <p:cxnSp>
          <p:nvCxnSpPr>
            <p:cNvPr id="111" name="Google Shape;111;p2"/>
            <p:cNvCxnSpPr/>
            <p:nvPr/>
          </p:nvCxnSpPr>
          <p:spPr>
            <a:xfrm>
              <a:off x="0" y="1909041"/>
              <a:ext cx="10668000" cy="0"/>
            </a:xfrm>
            <a:prstGeom prst="straightConnector1">
              <a:avLst/>
            </a:prstGeom>
            <a:solidFill>
              <a:srgbClr val="C5AF95"/>
            </a:solidFill>
            <a:ln w="12700" cap="flat" cmpd="sng">
              <a:solidFill>
                <a:srgbClr val="C5AF9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112" name="Google Shape;112;p2"/>
            <p:cNvSpPr/>
            <p:nvPr/>
          </p:nvSpPr>
          <p:spPr>
            <a:xfrm>
              <a:off x="0" y="1909041"/>
              <a:ext cx="10668000" cy="635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2"/>
            <p:cNvSpPr txBox="1"/>
            <p:nvPr/>
          </p:nvSpPr>
          <p:spPr>
            <a:xfrm>
              <a:off x="0" y="1909041"/>
              <a:ext cx="10668000" cy="635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0475" tIns="110475" rIns="110475" bIns="1104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900"/>
                <a:buFont typeface="Avenir"/>
                <a:buNone/>
              </a:pPr>
              <a:r>
                <a:rPr lang="en-US" sz="2900">
                  <a:solidFill>
                    <a:schemeClr val="lt1"/>
                  </a:solidFill>
                  <a:latin typeface="Avenir"/>
                  <a:ea typeface="Avenir"/>
                  <a:cs typeface="Avenir"/>
                  <a:sym typeface="Avenir"/>
                </a:rPr>
                <a:t>Difference between parametric and non-parametric statistcs.</a:t>
              </a:r>
              <a:endParaRPr/>
            </a:p>
          </p:txBody>
        </p:sp>
        <p:cxnSp>
          <p:nvCxnSpPr>
            <p:cNvPr id="114" name="Google Shape;114;p2"/>
            <p:cNvCxnSpPr/>
            <p:nvPr/>
          </p:nvCxnSpPr>
          <p:spPr>
            <a:xfrm>
              <a:off x="0" y="2544767"/>
              <a:ext cx="10668000" cy="0"/>
            </a:xfrm>
            <a:prstGeom prst="straightConnector1">
              <a:avLst/>
            </a:prstGeom>
            <a:solidFill>
              <a:srgbClr val="C5AF95"/>
            </a:solidFill>
            <a:ln w="12700" cap="flat" cmpd="sng">
              <a:solidFill>
                <a:srgbClr val="C5AF9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115" name="Google Shape;115;p2"/>
            <p:cNvSpPr/>
            <p:nvPr/>
          </p:nvSpPr>
          <p:spPr>
            <a:xfrm>
              <a:off x="0" y="2544767"/>
              <a:ext cx="10668000" cy="635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2"/>
            <p:cNvSpPr txBox="1"/>
            <p:nvPr/>
          </p:nvSpPr>
          <p:spPr>
            <a:xfrm>
              <a:off x="0" y="2544767"/>
              <a:ext cx="10668000" cy="635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0475" tIns="110475" rIns="110475" bIns="1104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900"/>
                <a:buFont typeface="Avenir"/>
                <a:buNone/>
              </a:pPr>
              <a:r>
                <a:rPr lang="en-US" sz="2900">
                  <a:solidFill>
                    <a:schemeClr val="lt1"/>
                  </a:solidFill>
                  <a:latin typeface="Avenir"/>
                  <a:ea typeface="Avenir"/>
                  <a:cs typeface="Avenir"/>
                  <a:sym typeface="Avenir"/>
                </a:rPr>
                <a:t>Conclusion </a:t>
              </a:r>
              <a:endParaRPr/>
            </a:p>
          </p:txBody>
        </p:sp>
        <p:cxnSp>
          <p:nvCxnSpPr>
            <p:cNvPr id="117" name="Google Shape;117;p2"/>
            <p:cNvCxnSpPr/>
            <p:nvPr/>
          </p:nvCxnSpPr>
          <p:spPr>
            <a:xfrm>
              <a:off x="0" y="3180492"/>
              <a:ext cx="10668000" cy="0"/>
            </a:xfrm>
            <a:prstGeom prst="straightConnector1">
              <a:avLst/>
            </a:prstGeom>
            <a:solidFill>
              <a:srgbClr val="C5AF95"/>
            </a:solidFill>
            <a:ln w="12700" cap="flat" cmpd="sng">
              <a:solidFill>
                <a:srgbClr val="C5AF9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118" name="Google Shape;118;p2"/>
            <p:cNvSpPr/>
            <p:nvPr/>
          </p:nvSpPr>
          <p:spPr>
            <a:xfrm>
              <a:off x="0" y="3180492"/>
              <a:ext cx="10668000" cy="635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2"/>
            <p:cNvSpPr txBox="1"/>
            <p:nvPr/>
          </p:nvSpPr>
          <p:spPr>
            <a:xfrm>
              <a:off x="0" y="3180492"/>
              <a:ext cx="10668000" cy="635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0475" tIns="110475" rIns="110475" bIns="1104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900"/>
                <a:buFont typeface="Avenir"/>
                <a:buNone/>
              </a:pPr>
              <a:r>
                <a:rPr lang="en-US" sz="2900">
                  <a:solidFill>
                    <a:schemeClr val="lt1"/>
                  </a:solidFill>
                  <a:latin typeface="Avenir"/>
                  <a:ea typeface="Avenir"/>
                  <a:cs typeface="Avenir"/>
                  <a:sym typeface="Avenir"/>
                </a:rPr>
                <a:t>References </a:t>
              </a:r>
              <a:endParaRPr/>
            </a:p>
          </p:txBody>
        </p:sp>
      </p:grpSp>
      <p:sp>
        <p:nvSpPr>
          <p:cNvPr id="120" name="Google Shape;120;p2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/>
              <a:t>2</a:t>
            </a:fld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26" name="Google Shape;126;p3"/>
          <p:cNvSpPr/>
          <p:nvPr/>
        </p:nvSpPr>
        <p:spPr>
          <a:xfrm rot="5400000">
            <a:off x="31865" y="-31864"/>
            <a:ext cx="4785362" cy="4849091"/>
          </a:xfrm>
          <a:custGeom>
            <a:avLst/>
            <a:gdLst/>
            <a:ahLst/>
            <a:cxnLst/>
            <a:rect l="l" t="t" r="r" b="b"/>
            <a:pathLst>
              <a:path w="4212773" h="6498740" extrusionOk="0">
                <a:moveTo>
                  <a:pt x="0" y="0"/>
                </a:moveTo>
                <a:lnTo>
                  <a:pt x="159023" y="12872"/>
                </a:lnTo>
                <a:cubicBezTo>
                  <a:pt x="659101" y="63644"/>
                  <a:pt x="1176498" y="175345"/>
                  <a:pt x="1697597" y="306418"/>
                </a:cubicBezTo>
                <a:cubicBezTo>
                  <a:pt x="3312474" y="712392"/>
                  <a:pt x="3742395" y="1999786"/>
                  <a:pt x="4047822" y="3511272"/>
                </a:cubicBezTo>
                <a:cubicBezTo>
                  <a:pt x="4252232" y="4523358"/>
                  <a:pt x="4422733" y="5443193"/>
                  <a:pt x="3551503" y="6184235"/>
                </a:cubicBezTo>
                <a:cubicBezTo>
                  <a:pt x="3429343" y="6288166"/>
                  <a:pt x="3299185" y="6378784"/>
                  <a:pt x="3163159" y="6459073"/>
                </a:cubicBezTo>
                <a:lnTo>
                  <a:pt x="3092077" y="6498740"/>
                </a:lnTo>
                <a:lnTo>
                  <a:pt x="0" y="64987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venir"/>
              <a:buNone/>
            </a:pPr>
            <a:endParaRPr sz="15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27" name="Google Shape;127;p3"/>
          <p:cNvSpPr/>
          <p:nvPr/>
        </p:nvSpPr>
        <p:spPr>
          <a:xfrm rot="5400000">
            <a:off x="341352" y="-341351"/>
            <a:ext cx="4651297" cy="5334001"/>
          </a:xfrm>
          <a:custGeom>
            <a:avLst/>
            <a:gdLst/>
            <a:ahLst/>
            <a:cxnLst/>
            <a:rect l="l" t="t" r="r" b="b"/>
            <a:pathLst>
              <a:path w="2154655" h="6858000" extrusionOk="0">
                <a:moveTo>
                  <a:pt x="0" y="0"/>
                </a:moveTo>
                <a:lnTo>
                  <a:pt x="3379" y="2021"/>
                </a:lnTo>
                <a:cubicBezTo>
                  <a:pt x="667061" y="423753"/>
                  <a:pt x="1239365" y="963389"/>
                  <a:pt x="1596437" y="1517967"/>
                </a:cubicBezTo>
                <a:cubicBezTo>
                  <a:pt x="2133142" y="2350886"/>
                  <a:pt x="2239839" y="3395752"/>
                  <a:pt x="2097043" y="4379386"/>
                </a:cubicBezTo>
                <a:cubicBezTo>
                  <a:pt x="2032295" y="4824358"/>
                  <a:pt x="1812506" y="5869368"/>
                  <a:pt x="1433930" y="6852362"/>
                </a:cubicBezTo>
                <a:lnTo>
                  <a:pt x="1431659" y="6858000"/>
                </a:lnTo>
              </a:path>
            </a:pathLst>
          </a:custGeom>
          <a:noFill/>
          <a:ln w="19050" cap="flat" cmpd="sng">
            <a:solidFill>
              <a:srgbClr val="F1CB9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endParaRPr sz="18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28" name="Google Shape;128;p3"/>
          <p:cNvSpPr txBox="1">
            <a:spLocks noGrp="1"/>
          </p:cNvSpPr>
          <p:nvPr>
            <p:ph type="title"/>
          </p:nvPr>
        </p:nvSpPr>
        <p:spPr>
          <a:xfrm>
            <a:off x="761999" y="762000"/>
            <a:ext cx="3048001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n-US" sz="4000">
                <a:solidFill>
                  <a:srgbClr val="FFFFFF"/>
                </a:solidFill>
              </a:rPr>
              <a:t>Objectives</a:t>
            </a:r>
            <a:r>
              <a:rPr lang="en-US" sz="3200">
                <a:solidFill>
                  <a:srgbClr val="FFFFFF"/>
                </a:solidFill>
              </a:rPr>
              <a:t> </a:t>
            </a:r>
            <a:endParaRPr/>
          </a:p>
        </p:txBody>
      </p:sp>
      <p:grpSp>
        <p:nvGrpSpPr>
          <p:cNvPr id="129" name="Google Shape;129;p3"/>
          <p:cNvGrpSpPr/>
          <p:nvPr/>
        </p:nvGrpSpPr>
        <p:grpSpPr>
          <a:xfrm>
            <a:off x="5441462" y="1406769"/>
            <a:ext cx="6096000" cy="3917462"/>
            <a:chOff x="0" y="0"/>
            <a:chExt cx="6096000" cy="3917462"/>
          </a:xfrm>
        </p:grpSpPr>
        <p:cxnSp>
          <p:nvCxnSpPr>
            <p:cNvPr id="130" name="Google Shape;130;p3"/>
            <p:cNvCxnSpPr/>
            <p:nvPr/>
          </p:nvCxnSpPr>
          <p:spPr>
            <a:xfrm>
              <a:off x="0" y="0"/>
              <a:ext cx="6096000" cy="0"/>
            </a:xfrm>
            <a:prstGeom prst="straightConnector1">
              <a:avLst/>
            </a:prstGeom>
            <a:solidFill>
              <a:srgbClr val="EBA753"/>
            </a:solidFill>
            <a:ln w="12700" cap="flat" cmpd="sng">
              <a:solidFill>
                <a:srgbClr val="EBA753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131" name="Google Shape;131;p3"/>
            <p:cNvSpPr/>
            <p:nvPr/>
          </p:nvSpPr>
          <p:spPr>
            <a:xfrm>
              <a:off x="0" y="0"/>
              <a:ext cx="6096000" cy="19587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3"/>
            <p:cNvSpPr txBox="1"/>
            <p:nvPr/>
          </p:nvSpPr>
          <p:spPr>
            <a:xfrm>
              <a:off x="0" y="0"/>
              <a:ext cx="6096000" cy="19587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8575" tIns="148575" rIns="148575" bIns="1485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900"/>
                <a:buFont typeface="Avenir"/>
                <a:buNone/>
              </a:pPr>
              <a:r>
                <a:rPr lang="en-US" sz="3900">
                  <a:solidFill>
                    <a:schemeClr val="lt1"/>
                  </a:solidFill>
                  <a:latin typeface="Avenir"/>
                  <a:ea typeface="Avenir"/>
                  <a:cs typeface="Avenir"/>
                  <a:sym typeface="Avenir"/>
                </a:rPr>
                <a:t>Describe how to determine a sample </a:t>
              </a:r>
              <a:endParaRPr/>
            </a:p>
          </p:txBody>
        </p:sp>
        <p:cxnSp>
          <p:nvCxnSpPr>
            <p:cNvPr id="133" name="Google Shape;133;p3"/>
            <p:cNvCxnSpPr/>
            <p:nvPr/>
          </p:nvCxnSpPr>
          <p:spPr>
            <a:xfrm>
              <a:off x="0" y="1958731"/>
              <a:ext cx="6096000" cy="0"/>
            </a:xfrm>
            <a:prstGeom prst="straightConnector1">
              <a:avLst/>
            </a:prstGeom>
            <a:solidFill>
              <a:schemeClr val="accent3"/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134" name="Google Shape;134;p3"/>
            <p:cNvSpPr/>
            <p:nvPr/>
          </p:nvSpPr>
          <p:spPr>
            <a:xfrm>
              <a:off x="0" y="1958731"/>
              <a:ext cx="6096000" cy="19587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3"/>
            <p:cNvSpPr txBox="1"/>
            <p:nvPr/>
          </p:nvSpPr>
          <p:spPr>
            <a:xfrm>
              <a:off x="0" y="1958731"/>
              <a:ext cx="6096000" cy="19587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48575" tIns="148575" rIns="148575" bIns="1485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900"/>
                <a:buFont typeface="Avenir"/>
                <a:buNone/>
              </a:pPr>
              <a:r>
                <a:rPr lang="en-US" sz="3900">
                  <a:solidFill>
                    <a:schemeClr val="lt1"/>
                  </a:solidFill>
                  <a:latin typeface="Avenir"/>
                  <a:ea typeface="Avenir"/>
                  <a:cs typeface="Avenir"/>
                  <a:sym typeface="Avenir"/>
                </a:rPr>
                <a:t>Describe the difference between parametric and non-parametric statistics </a:t>
              </a:r>
              <a:endParaRPr/>
            </a:p>
          </p:txBody>
        </p:sp>
      </p:grpSp>
      <p:sp>
        <p:nvSpPr>
          <p:cNvPr id="136" name="Google Shape;136;p3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/>
              <a:t>3</a:t>
            </a:fld>
            <a:endParaRPr sz="1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4"/>
          <p:cNvSpPr txBox="1"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/>
              <a:t>Introduction </a:t>
            </a:r>
            <a:endParaRPr/>
          </a:p>
        </p:txBody>
      </p:sp>
      <p:sp>
        <p:nvSpPr>
          <p:cNvPr id="142" name="Google Shape;142;p4"/>
          <p:cNvSpPr txBox="1">
            <a:spLocks noGrp="1"/>
          </p:cNvSpPr>
          <p:nvPr>
            <p:ph type="body" idx="1"/>
          </p:nvPr>
        </p:nvSpPr>
        <p:spPr>
          <a:xfrm>
            <a:off x="762000" y="2286000"/>
            <a:ext cx="10668000" cy="3818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rPr lang="en-US" sz="3200"/>
              <a:t>Sampling is the process of selecting a group of individuals from a population to study them and characterize the population as a whole.</a:t>
            </a:r>
            <a:endParaRPr sz="3200">
              <a:solidFill>
                <a:srgbClr val="FFFFFF"/>
              </a:solidFill>
            </a:endParaRPr>
          </a:p>
        </p:txBody>
      </p:sp>
      <p:sp>
        <p:nvSpPr>
          <p:cNvPr id="143" name="Google Shape;143;p4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/>
              <a:t>4</a:t>
            </a:fld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5" descr="Chart, diagram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907" y="7173"/>
            <a:ext cx="12199815" cy="6853423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5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"/>
          <p:cNvSpPr/>
          <p:nvPr/>
        </p:nvSpPr>
        <p:spPr>
          <a:xfrm>
            <a:off x="8157843" y="6244836"/>
            <a:ext cx="4034156" cy="613164"/>
          </a:xfrm>
          <a:custGeom>
            <a:avLst/>
            <a:gdLst/>
            <a:ahLst/>
            <a:cxnLst/>
            <a:rect l="l" t="t" r="r" b="b"/>
            <a:pathLst>
              <a:path w="4034156" h="613164" extrusionOk="0">
                <a:moveTo>
                  <a:pt x="1479137" y="230"/>
                </a:moveTo>
                <a:cubicBezTo>
                  <a:pt x="2152575" y="4287"/>
                  <a:pt x="2854487" y="63583"/>
                  <a:pt x="3482844" y="298555"/>
                </a:cubicBezTo>
                <a:cubicBezTo>
                  <a:pt x="3599338" y="342114"/>
                  <a:pt x="3715540" y="384216"/>
                  <a:pt x="3831590" y="425010"/>
                </a:cubicBezTo>
                <a:lnTo>
                  <a:pt x="4034156" y="494088"/>
                </a:lnTo>
                <a:lnTo>
                  <a:pt x="4034156" y="613164"/>
                </a:lnTo>
                <a:lnTo>
                  <a:pt x="0" y="613164"/>
                </a:lnTo>
                <a:lnTo>
                  <a:pt x="54792" y="512415"/>
                </a:lnTo>
                <a:cubicBezTo>
                  <a:pt x="88888" y="459433"/>
                  <a:pt x="126502" y="410480"/>
                  <a:pt x="168327" y="366637"/>
                </a:cubicBezTo>
                <a:cubicBezTo>
                  <a:pt x="428292" y="94062"/>
                  <a:pt x="821899" y="6565"/>
                  <a:pt x="1192562" y="1522"/>
                </a:cubicBezTo>
                <a:cubicBezTo>
                  <a:pt x="1287308" y="198"/>
                  <a:pt x="1382932" y="-349"/>
                  <a:pt x="1479137" y="23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venir"/>
              <a:buNone/>
            </a:pPr>
            <a:endParaRPr sz="15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55" name="Google Shape;155;p6"/>
          <p:cNvSpPr/>
          <p:nvPr/>
        </p:nvSpPr>
        <p:spPr>
          <a:xfrm>
            <a:off x="1" y="688126"/>
            <a:ext cx="448491" cy="1634252"/>
          </a:xfrm>
          <a:custGeom>
            <a:avLst/>
            <a:gdLst/>
            <a:ahLst/>
            <a:cxnLst/>
            <a:rect l="l" t="t" r="r" b="b"/>
            <a:pathLst>
              <a:path w="448491" h="1634252" extrusionOk="0">
                <a:moveTo>
                  <a:pt x="0" y="0"/>
                </a:moveTo>
                <a:lnTo>
                  <a:pt x="12983" y="10508"/>
                </a:lnTo>
                <a:cubicBezTo>
                  <a:pt x="278410" y="241022"/>
                  <a:pt x="489787" y="530267"/>
                  <a:pt x="441611" y="863751"/>
                </a:cubicBezTo>
                <a:cubicBezTo>
                  <a:pt x="418542" y="1022632"/>
                  <a:pt x="337007" y="1166302"/>
                  <a:pt x="251011" y="1302895"/>
                </a:cubicBezTo>
                <a:cubicBezTo>
                  <a:pt x="215138" y="1359902"/>
                  <a:pt x="154723" y="1442480"/>
                  <a:pt x="74605" y="1543249"/>
                </a:cubicBezTo>
                <a:lnTo>
                  <a:pt x="0" y="16342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56" name="Google Shape;156;p6"/>
          <p:cNvSpPr/>
          <p:nvPr/>
        </p:nvSpPr>
        <p:spPr>
          <a:xfrm>
            <a:off x="7309459" y="6144069"/>
            <a:ext cx="4418271" cy="718159"/>
          </a:xfrm>
          <a:custGeom>
            <a:avLst/>
            <a:gdLst/>
            <a:ahLst/>
            <a:cxnLst/>
            <a:rect l="l" t="t" r="r" b="b"/>
            <a:pathLst>
              <a:path w="4418271" h="718159" extrusionOk="0">
                <a:moveTo>
                  <a:pt x="0" y="713930"/>
                </a:moveTo>
                <a:lnTo>
                  <a:pt x="2854" y="705624"/>
                </a:lnTo>
                <a:cubicBezTo>
                  <a:pt x="60059" y="562888"/>
                  <a:pt x="131373" y="433874"/>
                  <a:pt x="226680" y="333970"/>
                </a:cubicBezTo>
                <a:cubicBezTo>
                  <a:pt x="463632" y="85526"/>
                  <a:pt x="822395" y="5774"/>
                  <a:pt x="1160245" y="1178"/>
                </a:cubicBezTo>
                <a:lnTo>
                  <a:pt x="1421452" y="0"/>
                </a:lnTo>
                <a:cubicBezTo>
                  <a:pt x="2035274" y="3698"/>
                  <a:pt x="2748311" y="152222"/>
                  <a:pt x="3247781" y="271915"/>
                </a:cubicBezTo>
                <a:cubicBezTo>
                  <a:pt x="3747251" y="391608"/>
                  <a:pt x="3902480" y="501606"/>
                  <a:pt x="4418271" y="718159"/>
                </a:cubicBezTo>
              </a:path>
            </a:pathLst>
          </a:custGeom>
          <a:noFill/>
          <a:ln w="127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venir"/>
              <a:buNone/>
            </a:pPr>
            <a:endParaRPr sz="18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57" name="Google Shape;157;p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58" name="Google Shape;158;p6"/>
          <p:cNvSpPr txBox="1">
            <a:spLocks noGrp="1"/>
          </p:cNvSpPr>
          <p:nvPr>
            <p:ph type="title"/>
          </p:nvPr>
        </p:nvSpPr>
        <p:spPr>
          <a:xfrm>
            <a:off x="762000" y="762000"/>
            <a:ext cx="3810000" cy="30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to select a sample from a population?</a:t>
            </a:r>
            <a:endParaRPr/>
          </a:p>
        </p:txBody>
      </p:sp>
      <p:sp>
        <p:nvSpPr>
          <p:cNvPr id="159" name="Google Shape;159;p6"/>
          <p:cNvSpPr/>
          <p:nvPr/>
        </p:nvSpPr>
        <p:spPr>
          <a:xfrm rot="-5400000" flipH="1">
            <a:off x="10653162" y="-776838"/>
            <a:ext cx="762001" cy="2315675"/>
          </a:xfrm>
          <a:custGeom>
            <a:avLst/>
            <a:gdLst/>
            <a:ahLst/>
            <a:cxnLst/>
            <a:rect l="l" t="t" r="r" b="b"/>
            <a:pathLst>
              <a:path w="1085312" h="2315675" extrusionOk="0">
                <a:moveTo>
                  <a:pt x="0" y="2315675"/>
                </a:moveTo>
                <a:lnTo>
                  <a:pt x="0" y="0"/>
                </a:lnTo>
                <a:lnTo>
                  <a:pt x="53089" y="4542"/>
                </a:lnTo>
                <a:cubicBezTo>
                  <a:pt x="405263" y="73503"/>
                  <a:pt x="612623" y="486635"/>
                  <a:pt x="790077" y="872756"/>
                </a:cubicBezTo>
                <a:cubicBezTo>
                  <a:pt x="937425" y="1193596"/>
                  <a:pt x="1088787" y="1533232"/>
                  <a:pt x="1085252" y="1943649"/>
                </a:cubicBezTo>
                <a:cubicBezTo>
                  <a:pt x="1084528" y="2029058"/>
                  <a:pt x="1077341" y="2113833"/>
                  <a:pt x="1064832" y="2198094"/>
                </a:cubicBezTo>
                <a:lnTo>
                  <a:pt x="1043734" y="2315675"/>
                </a:lnTo>
                <a:lnTo>
                  <a:pt x="0" y="23156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grpSp>
        <p:nvGrpSpPr>
          <p:cNvPr id="160" name="Google Shape;160;p6"/>
          <p:cNvGrpSpPr/>
          <p:nvPr/>
        </p:nvGrpSpPr>
        <p:grpSpPr>
          <a:xfrm flipH="1">
            <a:off x="-1" y="5829359"/>
            <a:ext cx="4333875" cy="1028642"/>
            <a:chOff x="7153921" y="5829359"/>
            <a:chExt cx="5038079" cy="1028642"/>
          </a:xfrm>
        </p:grpSpPr>
        <p:sp>
          <p:nvSpPr>
            <p:cNvPr id="161" name="Google Shape;161;p6"/>
            <p:cNvSpPr/>
            <p:nvPr/>
          </p:nvSpPr>
          <p:spPr>
            <a:xfrm>
              <a:off x="7963906" y="5913098"/>
              <a:ext cx="4228094" cy="944903"/>
            </a:xfrm>
            <a:custGeom>
              <a:avLst/>
              <a:gdLst/>
              <a:ahLst/>
              <a:cxnLst/>
              <a:rect l="l" t="t" r="r" b="b"/>
              <a:pathLst>
                <a:path w="4228094" h="1137038" extrusionOk="0">
                  <a:moveTo>
                    <a:pt x="1673074" y="230"/>
                  </a:moveTo>
                  <a:cubicBezTo>
                    <a:pt x="2346512" y="4287"/>
                    <a:pt x="3048424" y="63583"/>
                    <a:pt x="3676781" y="298555"/>
                  </a:cubicBezTo>
                  <a:cubicBezTo>
                    <a:pt x="3793275" y="342114"/>
                    <a:pt x="3909477" y="384216"/>
                    <a:pt x="4025527" y="425010"/>
                  </a:cubicBezTo>
                  <a:lnTo>
                    <a:pt x="4228094" y="494088"/>
                  </a:lnTo>
                  <a:lnTo>
                    <a:pt x="4228094" y="1137038"/>
                  </a:lnTo>
                  <a:lnTo>
                    <a:pt x="0" y="1137038"/>
                  </a:lnTo>
                  <a:lnTo>
                    <a:pt x="18109" y="1068877"/>
                  </a:lnTo>
                  <a:cubicBezTo>
                    <a:pt x="95047" y="799139"/>
                    <a:pt x="194962" y="542008"/>
                    <a:pt x="362264" y="366637"/>
                  </a:cubicBezTo>
                  <a:cubicBezTo>
                    <a:pt x="622229" y="94062"/>
                    <a:pt x="1015836" y="6565"/>
                    <a:pt x="1386499" y="1522"/>
                  </a:cubicBezTo>
                  <a:cubicBezTo>
                    <a:pt x="1481245" y="198"/>
                    <a:pt x="1576869" y="-349"/>
                    <a:pt x="1673074" y="23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  <p:sp>
          <p:nvSpPr>
            <p:cNvPr id="162" name="Google Shape;162;p6"/>
            <p:cNvSpPr/>
            <p:nvPr/>
          </p:nvSpPr>
          <p:spPr>
            <a:xfrm>
              <a:off x="7153921" y="5829359"/>
              <a:ext cx="5038078" cy="1028642"/>
            </a:xfrm>
            <a:custGeom>
              <a:avLst/>
              <a:gdLst/>
              <a:ahLst/>
              <a:cxnLst/>
              <a:rect l="l" t="t" r="r" b="b"/>
              <a:pathLst>
                <a:path w="5038078" h="1237805" extrusionOk="0">
                  <a:moveTo>
                    <a:pt x="0" y="1237805"/>
                  </a:moveTo>
                  <a:lnTo>
                    <a:pt x="19230" y="1159609"/>
                  </a:lnTo>
                  <a:cubicBezTo>
                    <a:pt x="96961" y="850027"/>
                    <a:pt x="191605" y="533778"/>
                    <a:pt x="382219" y="333970"/>
                  </a:cubicBezTo>
                  <a:cubicBezTo>
                    <a:pt x="619171" y="85526"/>
                    <a:pt x="977934" y="5774"/>
                    <a:pt x="1315784" y="1178"/>
                  </a:cubicBezTo>
                  <a:lnTo>
                    <a:pt x="1576991" y="0"/>
                  </a:lnTo>
                  <a:cubicBezTo>
                    <a:pt x="2190813" y="3698"/>
                    <a:pt x="2830589" y="57744"/>
                    <a:pt x="3403320" y="271915"/>
                  </a:cubicBezTo>
                  <a:cubicBezTo>
                    <a:pt x="3828046" y="430728"/>
                    <a:pt x="4248519" y="568281"/>
                    <a:pt x="4672870" y="693394"/>
                  </a:cubicBezTo>
                  <a:lnTo>
                    <a:pt x="5038078" y="795719"/>
                  </a:lnTo>
                </a:path>
              </a:pathLst>
            </a:custGeom>
            <a:noFill/>
            <a:ln w="19050" cap="flat" cmpd="sng">
              <a:solidFill>
                <a:srgbClr val="F3CA98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endParaRPr>
            </a:p>
          </p:txBody>
        </p:sp>
      </p:grpSp>
      <p:grpSp>
        <p:nvGrpSpPr>
          <p:cNvPr id="163" name="Google Shape;163;p6"/>
          <p:cNvGrpSpPr/>
          <p:nvPr/>
        </p:nvGrpSpPr>
        <p:grpSpPr>
          <a:xfrm>
            <a:off x="5334744" y="2461859"/>
            <a:ext cx="6094511" cy="1934281"/>
            <a:chOff x="744" y="1699859"/>
            <a:chExt cx="6094511" cy="1934281"/>
          </a:xfrm>
        </p:grpSpPr>
        <p:sp>
          <p:nvSpPr>
            <p:cNvPr id="164" name="Google Shape;164;p6"/>
            <p:cNvSpPr/>
            <p:nvPr/>
          </p:nvSpPr>
          <p:spPr>
            <a:xfrm>
              <a:off x="744" y="1699859"/>
              <a:ext cx="2611933" cy="1658577"/>
            </a:xfrm>
            <a:prstGeom prst="roundRect">
              <a:avLst>
                <a:gd name="adj" fmla="val 10000"/>
              </a:avLst>
            </a:prstGeom>
            <a:solidFill>
              <a:srgbClr val="C5AF95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6"/>
            <p:cNvSpPr/>
            <p:nvPr/>
          </p:nvSpPr>
          <p:spPr>
            <a:xfrm>
              <a:off x="290958" y="1975563"/>
              <a:ext cx="2611933" cy="1658577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12700" cap="flat" cmpd="sng">
              <a:solidFill>
                <a:srgbClr val="C5AF9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6"/>
            <p:cNvSpPr txBox="1"/>
            <p:nvPr/>
          </p:nvSpPr>
          <p:spPr>
            <a:xfrm>
              <a:off x="339536" y="2024141"/>
              <a:ext cx="2514777" cy="15614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8100" tIns="118100" rIns="118100" bIns="1181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100"/>
                <a:buFont typeface="Avenir"/>
                <a:buNone/>
              </a:pPr>
              <a:r>
                <a:rPr lang="en-US" sz="3100">
                  <a:solidFill>
                    <a:schemeClr val="lt1"/>
                  </a:solidFill>
                  <a:latin typeface="Avenir"/>
                  <a:ea typeface="Avenir"/>
                  <a:cs typeface="Avenir"/>
                  <a:sym typeface="Avenir"/>
                </a:rPr>
                <a:t>Probability sampling </a:t>
              </a:r>
              <a:endParaRPr/>
            </a:p>
          </p:txBody>
        </p:sp>
        <p:sp>
          <p:nvSpPr>
            <p:cNvPr id="167" name="Google Shape;167;p6"/>
            <p:cNvSpPr/>
            <p:nvPr/>
          </p:nvSpPr>
          <p:spPr>
            <a:xfrm>
              <a:off x="3193107" y="1699859"/>
              <a:ext cx="2611933" cy="1658577"/>
            </a:xfrm>
            <a:prstGeom prst="roundRect">
              <a:avLst>
                <a:gd name="adj" fmla="val 10000"/>
              </a:avLst>
            </a:prstGeom>
            <a:solidFill>
              <a:srgbClr val="C5AF95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6"/>
            <p:cNvSpPr/>
            <p:nvPr/>
          </p:nvSpPr>
          <p:spPr>
            <a:xfrm>
              <a:off x="3483322" y="1975563"/>
              <a:ext cx="2611933" cy="1658577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12700" cap="flat" cmpd="sng">
              <a:solidFill>
                <a:srgbClr val="C5AF9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6"/>
            <p:cNvSpPr txBox="1"/>
            <p:nvPr/>
          </p:nvSpPr>
          <p:spPr>
            <a:xfrm>
              <a:off x="3531900" y="2024141"/>
              <a:ext cx="2514777" cy="15614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8100" tIns="118100" rIns="118100" bIns="1181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100"/>
                <a:buFont typeface="Avenir"/>
                <a:buNone/>
              </a:pPr>
              <a:r>
                <a:rPr lang="en-US" sz="3100">
                  <a:solidFill>
                    <a:schemeClr val="lt1"/>
                  </a:solidFill>
                  <a:latin typeface="Avenir"/>
                  <a:ea typeface="Avenir"/>
                  <a:cs typeface="Avenir"/>
                  <a:sym typeface="Avenir"/>
                </a:rPr>
                <a:t>Non-probability sampling</a:t>
              </a:r>
              <a:endParaRPr/>
            </a:p>
          </p:txBody>
        </p:sp>
      </p:grpSp>
      <p:sp>
        <p:nvSpPr>
          <p:cNvPr id="170" name="Google Shape;170;p6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/>
              <a:t>6</a:t>
            </a:fld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7"/>
          <p:cNvSpPr txBox="1"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/>
              <a:t>Probability sampling </a:t>
            </a:r>
            <a:endParaRPr/>
          </a:p>
        </p:txBody>
      </p:sp>
      <p:grpSp>
        <p:nvGrpSpPr>
          <p:cNvPr id="176" name="Google Shape;176;p7"/>
          <p:cNvGrpSpPr/>
          <p:nvPr/>
        </p:nvGrpSpPr>
        <p:grpSpPr>
          <a:xfrm>
            <a:off x="1000171" y="2521254"/>
            <a:ext cx="10191657" cy="3347574"/>
            <a:chOff x="238171" y="235254"/>
            <a:chExt cx="10191657" cy="3347574"/>
          </a:xfrm>
        </p:grpSpPr>
        <p:sp>
          <p:nvSpPr>
            <p:cNvPr id="177" name="Google Shape;177;p7"/>
            <p:cNvSpPr/>
            <p:nvPr/>
          </p:nvSpPr>
          <p:spPr>
            <a:xfrm>
              <a:off x="238171" y="235254"/>
              <a:ext cx="1349250" cy="1349250"/>
            </a:xfrm>
            <a:prstGeom prst="ellipse">
              <a:avLst/>
            </a:prstGeom>
            <a:solidFill>
              <a:srgbClr val="E9E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7"/>
            <p:cNvSpPr/>
            <p:nvPr/>
          </p:nvSpPr>
          <p:spPr>
            <a:xfrm>
              <a:off x="521514" y="518596"/>
              <a:ext cx="782565" cy="782565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/>
              </a:stretch>
            </a:blip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7"/>
            <p:cNvSpPr/>
            <p:nvPr/>
          </p:nvSpPr>
          <p:spPr>
            <a:xfrm>
              <a:off x="1876546" y="235254"/>
              <a:ext cx="3180375" cy="13492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7"/>
            <p:cNvSpPr txBox="1"/>
            <p:nvPr/>
          </p:nvSpPr>
          <p:spPr>
            <a:xfrm>
              <a:off x="1876546" y="235254"/>
              <a:ext cx="3180375" cy="13492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Avenir"/>
                <a:buNone/>
              </a:pPr>
              <a:r>
                <a:rPr lang="en-US" sz="2400">
                  <a:solidFill>
                    <a:schemeClr val="lt1"/>
                  </a:solidFill>
                  <a:latin typeface="Avenir"/>
                  <a:ea typeface="Avenir"/>
                  <a:cs typeface="Avenir"/>
                  <a:sym typeface="Avenir"/>
                </a:rPr>
                <a:t>Simple random sample.</a:t>
              </a:r>
              <a:endParaRPr/>
            </a:p>
          </p:txBody>
        </p:sp>
        <p:sp>
          <p:nvSpPr>
            <p:cNvPr id="181" name="Google Shape;181;p7"/>
            <p:cNvSpPr/>
            <p:nvPr/>
          </p:nvSpPr>
          <p:spPr>
            <a:xfrm>
              <a:off x="5611078" y="235254"/>
              <a:ext cx="1349250" cy="1349250"/>
            </a:xfrm>
            <a:prstGeom prst="ellipse">
              <a:avLst/>
            </a:prstGeom>
            <a:solidFill>
              <a:srgbClr val="E9E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7"/>
            <p:cNvSpPr/>
            <p:nvPr/>
          </p:nvSpPr>
          <p:spPr>
            <a:xfrm>
              <a:off x="5894420" y="518596"/>
              <a:ext cx="782565" cy="782565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/>
              </a:stretch>
            </a:blip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7"/>
            <p:cNvSpPr/>
            <p:nvPr/>
          </p:nvSpPr>
          <p:spPr>
            <a:xfrm>
              <a:off x="7249453" y="235254"/>
              <a:ext cx="3180375" cy="13492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7"/>
            <p:cNvSpPr txBox="1"/>
            <p:nvPr/>
          </p:nvSpPr>
          <p:spPr>
            <a:xfrm>
              <a:off x="7249453" y="235254"/>
              <a:ext cx="3180375" cy="13492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Avenir"/>
                <a:buNone/>
              </a:pPr>
              <a:r>
                <a:rPr lang="en-US" sz="2400">
                  <a:solidFill>
                    <a:schemeClr val="lt1"/>
                  </a:solidFill>
                  <a:latin typeface="Avenir"/>
                  <a:ea typeface="Avenir"/>
                  <a:cs typeface="Avenir"/>
                  <a:sym typeface="Avenir"/>
                </a:rPr>
                <a:t>Systematic random sample.</a:t>
              </a:r>
              <a:endParaRPr/>
            </a:p>
          </p:txBody>
        </p:sp>
        <p:sp>
          <p:nvSpPr>
            <p:cNvPr id="185" name="Google Shape;185;p7"/>
            <p:cNvSpPr/>
            <p:nvPr/>
          </p:nvSpPr>
          <p:spPr>
            <a:xfrm>
              <a:off x="238171" y="2233578"/>
              <a:ext cx="1349250" cy="1349250"/>
            </a:xfrm>
            <a:prstGeom prst="ellipse">
              <a:avLst/>
            </a:prstGeom>
            <a:solidFill>
              <a:srgbClr val="E9E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7"/>
            <p:cNvSpPr/>
            <p:nvPr/>
          </p:nvSpPr>
          <p:spPr>
            <a:xfrm>
              <a:off x="521514" y="2516921"/>
              <a:ext cx="782565" cy="782565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/>
              </a:stretch>
            </a:blip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7"/>
            <p:cNvSpPr/>
            <p:nvPr/>
          </p:nvSpPr>
          <p:spPr>
            <a:xfrm>
              <a:off x="1876546" y="2233578"/>
              <a:ext cx="3180375" cy="13492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7"/>
            <p:cNvSpPr txBox="1"/>
            <p:nvPr/>
          </p:nvSpPr>
          <p:spPr>
            <a:xfrm>
              <a:off x="1876546" y="2233578"/>
              <a:ext cx="3180375" cy="13492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Avenir"/>
                <a:buNone/>
              </a:pPr>
              <a:r>
                <a:rPr lang="en-US" sz="2400">
                  <a:solidFill>
                    <a:schemeClr val="lt1"/>
                  </a:solidFill>
                  <a:latin typeface="Avenir"/>
                  <a:ea typeface="Avenir"/>
                  <a:cs typeface="Avenir"/>
                  <a:sym typeface="Avenir"/>
                </a:rPr>
                <a:t>Stratified sampling.</a:t>
              </a:r>
              <a:endParaRPr/>
            </a:p>
          </p:txBody>
        </p:sp>
        <p:sp>
          <p:nvSpPr>
            <p:cNvPr id="189" name="Google Shape;189;p7"/>
            <p:cNvSpPr/>
            <p:nvPr/>
          </p:nvSpPr>
          <p:spPr>
            <a:xfrm>
              <a:off x="5611078" y="2233578"/>
              <a:ext cx="1349250" cy="1349250"/>
            </a:xfrm>
            <a:prstGeom prst="ellipse">
              <a:avLst/>
            </a:prstGeom>
            <a:solidFill>
              <a:srgbClr val="E9E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7"/>
            <p:cNvSpPr/>
            <p:nvPr/>
          </p:nvSpPr>
          <p:spPr>
            <a:xfrm>
              <a:off x="5894420" y="2516921"/>
              <a:ext cx="782565" cy="782565"/>
            </a:xfrm>
            <a:prstGeom prst="rect">
              <a:avLst/>
            </a:prstGeom>
            <a:blipFill rotWithShape="1">
              <a:blip r:embed="rId6">
                <a:alphaModFix/>
              </a:blip>
              <a:stretch>
                <a:fillRect/>
              </a:stretch>
            </a:blip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7"/>
            <p:cNvSpPr/>
            <p:nvPr/>
          </p:nvSpPr>
          <p:spPr>
            <a:xfrm>
              <a:off x="7249453" y="2233578"/>
              <a:ext cx="3180375" cy="13492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7"/>
            <p:cNvSpPr txBox="1"/>
            <p:nvPr/>
          </p:nvSpPr>
          <p:spPr>
            <a:xfrm>
              <a:off x="7249453" y="2233578"/>
              <a:ext cx="3180375" cy="13492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Avenir"/>
                <a:buNone/>
              </a:pPr>
              <a:r>
                <a:rPr lang="en-US" sz="2400">
                  <a:solidFill>
                    <a:schemeClr val="lt1"/>
                  </a:solidFill>
                  <a:latin typeface="Avenir"/>
                  <a:ea typeface="Avenir"/>
                  <a:cs typeface="Avenir"/>
                  <a:sym typeface="Avenir"/>
                </a:rPr>
                <a:t>Cluster sampling.</a:t>
              </a:r>
              <a:endParaRPr/>
            </a:p>
          </p:txBody>
        </p:sp>
      </p:grpSp>
      <p:sp>
        <p:nvSpPr>
          <p:cNvPr id="193" name="Google Shape;193;p7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/>
              <a:t>7</a:t>
            </a:fld>
            <a:endParaRPr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8"/>
          <p:cNvSpPr txBox="1"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/>
              <a:t>Non-probability sampling </a:t>
            </a:r>
            <a:endParaRPr/>
          </a:p>
        </p:txBody>
      </p:sp>
      <p:grpSp>
        <p:nvGrpSpPr>
          <p:cNvPr id="199" name="Google Shape;199;p8"/>
          <p:cNvGrpSpPr/>
          <p:nvPr/>
        </p:nvGrpSpPr>
        <p:grpSpPr>
          <a:xfrm>
            <a:off x="1000171" y="3520416"/>
            <a:ext cx="10191657" cy="1349250"/>
            <a:chOff x="238171" y="1234416"/>
            <a:chExt cx="10191657" cy="1349250"/>
          </a:xfrm>
        </p:grpSpPr>
        <p:sp>
          <p:nvSpPr>
            <p:cNvPr id="200" name="Google Shape;200;p8"/>
            <p:cNvSpPr/>
            <p:nvPr/>
          </p:nvSpPr>
          <p:spPr>
            <a:xfrm>
              <a:off x="238171" y="1234416"/>
              <a:ext cx="1349250" cy="1349250"/>
            </a:xfrm>
            <a:prstGeom prst="ellipse">
              <a:avLst/>
            </a:prstGeom>
            <a:solidFill>
              <a:srgbClr val="E9E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8"/>
            <p:cNvSpPr/>
            <p:nvPr/>
          </p:nvSpPr>
          <p:spPr>
            <a:xfrm>
              <a:off x="521514" y="1517759"/>
              <a:ext cx="782565" cy="782565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/>
              </a:stretch>
            </a:blip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8"/>
            <p:cNvSpPr/>
            <p:nvPr/>
          </p:nvSpPr>
          <p:spPr>
            <a:xfrm>
              <a:off x="1876546" y="1234416"/>
              <a:ext cx="3180375" cy="13492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8"/>
            <p:cNvSpPr txBox="1"/>
            <p:nvPr/>
          </p:nvSpPr>
          <p:spPr>
            <a:xfrm>
              <a:off x="1876546" y="1234416"/>
              <a:ext cx="3180375" cy="13492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Avenir"/>
                <a:buNone/>
              </a:pPr>
              <a:r>
                <a:rPr lang="en-US" sz="2400">
                  <a:solidFill>
                    <a:schemeClr val="lt1"/>
                  </a:solidFill>
                  <a:latin typeface="Avenir"/>
                  <a:ea typeface="Avenir"/>
                  <a:cs typeface="Avenir"/>
                  <a:sym typeface="Avenir"/>
                </a:rPr>
                <a:t>Convenience sampling.</a:t>
              </a:r>
              <a:endParaRPr/>
            </a:p>
          </p:txBody>
        </p:sp>
        <p:sp>
          <p:nvSpPr>
            <p:cNvPr id="204" name="Google Shape;204;p8"/>
            <p:cNvSpPr/>
            <p:nvPr/>
          </p:nvSpPr>
          <p:spPr>
            <a:xfrm>
              <a:off x="5611078" y="1234416"/>
              <a:ext cx="1349250" cy="1349250"/>
            </a:xfrm>
            <a:prstGeom prst="ellipse">
              <a:avLst/>
            </a:prstGeom>
            <a:solidFill>
              <a:srgbClr val="E9E3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8"/>
            <p:cNvSpPr/>
            <p:nvPr/>
          </p:nvSpPr>
          <p:spPr>
            <a:xfrm>
              <a:off x="5894420" y="1517758"/>
              <a:ext cx="782565" cy="782565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/>
              </a:stretch>
            </a:blip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8"/>
            <p:cNvSpPr/>
            <p:nvPr/>
          </p:nvSpPr>
          <p:spPr>
            <a:xfrm>
              <a:off x="7249453" y="1234416"/>
              <a:ext cx="3180375" cy="13492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8"/>
            <p:cNvSpPr txBox="1"/>
            <p:nvPr/>
          </p:nvSpPr>
          <p:spPr>
            <a:xfrm>
              <a:off x="7249453" y="1234416"/>
              <a:ext cx="3180375" cy="13492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Avenir"/>
                <a:buNone/>
              </a:pPr>
              <a:r>
                <a:rPr lang="en-US" sz="2400">
                  <a:solidFill>
                    <a:schemeClr val="lt1"/>
                  </a:solidFill>
                  <a:latin typeface="Avenir"/>
                  <a:ea typeface="Avenir"/>
                  <a:cs typeface="Avenir"/>
                  <a:sym typeface="Avenir"/>
                </a:rPr>
                <a:t>Voluntary response sampling.</a:t>
              </a:r>
              <a:endParaRPr/>
            </a:p>
          </p:txBody>
        </p:sp>
      </p:grpSp>
      <p:sp>
        <p:nvSpPr>
          <p:cNvPr id="208" name="Google Shape;208;p8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/>
              <a:t>8</a:t>
            </a:fld>
            <a:endParaRPr sz="1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9"/>
          <p:cNvSpPr txBox="1"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/>
              <a:t>Difference between parametric and non-parametric statistics </a:t>
            </a:r>
            <a:endParaRPr/>
          </a:p>
        </p:txBody>
      </p:sp>
      <p:sp>
        <p:nvSpPr>
          <p:cNvPr id="214" name="Google Shape;214;p9"/>
          <p:cNvSpPr txBox="1">
            <a:spLocks noGrp="1"/>
          </p:cNvSpPr>
          <p:nvPr>
            <p:ph type="body" idx="1"/>
          </p:nvPr>
        </p:nvSpPr>
        <p:spPr>
          <a:xfrm>
            <a:off x="762000" y="2285999"/>
            <a:ext cx="5151119" cy="761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rPr lang="en-US" sz="3200"/>
              <a:t>Parametric :</a:t>
            </a:r>
            <a:endParaRPr sz="3200"/>
          </a:p>
        </p:txBody>
      </p:sp>
      <p:sp>
        <p:nvSpPr>
          <p:cNvPr id="215" name="Google Shape;215;p9"/>
          <p:cNvSpPr txBox="1">
            <a:spLocks noGrp="1"/>
          </p:cNvSpPr>
          <p:nvPr>
            <p:ph type="body" idx="2"/>
          </p:nvPr>
        </p:nvSpPr>
        <p:spPr>
          <a:xfrm>
            <a:off x="762000" y="3048000"/>
            <a:ext cx="5151119" cy="30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228600" lvl="0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Char char="•"/>
            </a:pPr>
            <a:r>
              <a:rPr lang="en-US">
                <a:solidFill>
                  <a:srgbClr val="FFFFFF"/>
                </a:solidFill>
              </a:rPr>
              <a:t>Interval or ratio scale data</a:t>
            </a:r>
            <a:endParaRPr/>
          </a:p>
          <a:p>
            <a:pPr marL="228600" lvl="0" indent="-2286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Char char="•"/>
            </a:pPr>
            <a:r>
              <a:rPr lang="en-US">
                <a:solidFill>
                  <a:srgbClr val="FFFFFF"/>
                </a:solidFill>
              </a:rPr>
              <a:t>Normally distributed</a:t>
            </a:r>
            <a:endParaRPr/>
          </a:p>
          <a:p>
            <a:pPr marL="228600" lvl="0" indent="-2286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Char char="•"/>
            </a:pPr>
            <a:r>
              <a:rPr lang="en-US">
                <a:solidFill>
                  <a:srgbClr val="FFFFFF"/>
                </a:solidFill>
              </a:rPr>
              <a:t>No outliers</a:t>
            </a:r>
            <a:endParaRPr/>
          </a:p>
          <a:p>
            <a:pPr marL="228600" lvl="0" indent="-2286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Char char="•"/>
            </a:pPr>
            <a:r>
              <a:rPr lang="en-US">
                <a:solidFill>
                  <a:srgbClr val="FFFFFF"/>
                </a:solidFill>
              </a:rPr>
              <a:t>Equal variances </a:t>
            </a:r>
            <a:endParaRPr/>
          </a:p>
          <a:p>
            <a:pPr marL="228600" lvl="0" indent="-2286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Char char="•"/>
            </a:pPr>
            <a:r>
              <a:rPr lang="en-US">
                <a:solidFill>
                  <a:srgbClr val="FFFFFF"/>
                </a:solidFill>
              </a:rPr>
              <a:t>Large sample</a:t>
            </a:r>
            <a:endParaRPr/>
          </a:p>
        </p:txBody>
      </p:sp>
      <p:sp>
        <p:nvSpPr>
          <p:cNvPr id="216" name="Google Shape;216;p9"/>
          <p:cNvSpPr txBox="1">
            <a:spLocks noGrp="1"/>
          </p:cNvSpPr>
          <p:nvPr>
            <p:ph type="body" idx="3"/>
          </p:nvPr>
        </p:nvSpPr>
        <p:spPr>
          <a:xfrm>
            <a:off x="6278878" y="2286000"/>
            <a:ext cx="5151122" cy="761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rPr lang="en-US" sz="3200"/>
              <a:t>Non-parametric :</a:t>
            </a:r>
            <a:endParaRPr sz="3200"/>
          </a:p>
        </p:txBody>
      </p:sp>
      <p:sp>
        <p:nvSpPr>
          <p:cNvPr id="217" name="Google Shape;217;p9"/>
          <p:cNvSpPr txBox="1">
            <a:spLocks noGrp="1"/>
          </p:cNvSpPr>
          <p:nvPr>
            <p:ph type="body" idx="4"/>
          </p:nvPr>
        </p:nvSpPr>
        <p:spPr>
          <a:xfrm>
            <a:off x="6278878" y="3048000"/>
            <a:ext cx="5151122" cy="33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Char char="•"/>
            </a:pPr>
            <a:r>
              <a:rPr lang="en-US">
                <a:solidFill>
                  <a:srgbClr val="FFFFFF"/>
                </a:solidFill>
              </a:rPr>
              <a:t>Nominal or ordinal data</a:t>
            </a:r>
            <a:endParaRPr/>
          </a:p>
          <a:p>
            <a:pPr marL="228600" lvl="0" indent="-2286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Char char="•"/>
            </a:pPr>
            <a:r>
              <a:rPr lang="en-US">
                <a:solidFill>
                  <a:srgbClr val="FFFFFF"/>
                </a:solidFill>
              </a:rPr>
              <a:t>Not normal </a:t>
            </a:r>
            <a:endParaRPr/>
          </a:p>
          <a:p>
            <a:pPr marL="228600" lvl="0" indent="-2286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Char char="•"/>
            </a:pPr>
            <a:r>
              <a:rPr lang="en-US">
                <a:solidFill>
                  <a:srgbClr val="FFFFFF"/>
                </a:solidFill>
              </a:rPr>
              <a:t>outliers</a:t>
            </a:r>
            <a:endParaRPr/>
          </a:p>
          <a:p>
            <a:pPr marL="228600" lvl="0" indent="-2286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Char char="•"/>
            </a:pPr>
            <a:r>
              <a:rPr lang="en-US">
                <a:solidFill>
                  <a:srgbClr val="FFFFFF"/>
                </a:solidFill>
              </a:rPr>
              <a:t>Unequal variances</a:t>
            </a:r>
            <a:endParaRPr/>
          </a:p>
          <a:p>
            <a:pPr marL="228600" lvl="0" indent="-2286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Char char="•"/>
            </a:pPr>
            <a:r>
              <a:rPr lang="en-US">
                <a:solidFill>
                  <a:srgbClr val="FFFFFF"/>
                </a:solidFill>
              </a:rPr>
              <a:t>Small sample</a:t>
            </a:r>
            <a:endParaRPr/>
          </a:p>
          <a:p>
            <a:pPr marL="228600" lvl="0" indent="-508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endParaRPr>
              <a:solidFill>
                <a:srgbClr val="FFFFFF"/>
              </a:solidFill>
            </a:endParaRPr>
          </a:p>
          <a:p>
            <a:pPr marL="228600" lvl="0" indent="-508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218" name="Google Shape;218;p9"/>
          <p:cNvSpPr txBox="1">
            <a:spLocks noGrp="1"/>
          </p:cNvSpPr>
          <p:nvPr>
            <p:ph type="sldNum" idx="12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/>
              <a:t>9</a:t>
            </a:fld>
            <a:endParaRPr sz="1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ebbleVTI">
  <a:themeElements>
    <a:clrScheme name="Blush 3">
      <a:dk1>
        <a:srgbClr val="000000"/>
      </a:dk1>
      <a:lt1>
        <a:srgbClr val="FFFFFF"/>
      </a:lt1>
      <a:dk2>
        <a:srgbClr val="B15E4E"/>
      </a:dk2>
      <a:lt2>
        <a:srgbClr val="FFFFFF"/>
      </a:lt2>
      <a:accent1>
        <a:srgbClr val="C5B096"/>
      </a:accent1>
      <a:accent2>
        <a:srgbClr val="ECA855"/>
      </a:accent2>
      <a:accent3>
        <a:srgbClr val="9BBFB0"/>
      </a:accent3>
      <a:accent4>
        <a:srgbClr val="A9AEA7"/>
      </a:accent4>
      <a:accent5>
        <a:srgbClr val="6A787C"/>
      </a:accent5>
      <a:accent6>
        <a:srgbClr val="3B4345"/>
      </a:accent6>
      <a:hlink>
        <a:srgbClr val="ECA855"/>
      </a:hlink>
      <a:folHlink>
        <a:srgbClr val="6A392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</Words>
  <Application>Microsoft Office PowerPoint</Application>
  <PresentationFormat>Widescreen</PresentationFormat>
  <Paragraphs>58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Avenir</vt:lpstr>
      <vt:lpstr>PebbleVTI</vt:lpstr>
      <vt:lpstr>The Difference between Parametric and Non-parametric Statistics </vt:lpstr>
      <vt:lpstr>Table of contents</vt:lpstr>
      <vt:lpstr>Objectives </vt:lpstr>
      <vt:lpstr>Introduction </vt:lpstr>
      <vt:lpstr>PowerPoint Presentation</vt:lpstr>
      <vt:lpstr>How to select a sample from a population?</vt:lpstr>
      <vt:lpstr>Probability sampling </vt:lpstr>
      <vt:lpstr>Non-probability sampling </vt:lpstr>
      <vt:lpstr>Difference between parametric and non-parametric statistics </vt:lpstr>
      <vt:lpstr>Conclusion </vt:lpstr>
      <vt:lpstr>References 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Difference between Parametric and Non-parametric Statistics </dc:title>
  <cp:lastModifiedBy>Maher Fattouh</cp:lastModifiedBy>
  <cp:revision>1</cp:revision>
  <dcterms:created xsi:type="dcterms:W3CDTF">2022-05-10T09:25:04Z</dcterms:created>
  <dcterms:modified xsi:type="dcterms:W3CDTF">2022-06-12T11:53:40Z</dcterms:modified>
</cp:coreProperties>
</file>