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120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9C19DF2-8C33-483F-BFBD-C7D9D7AA9D89}" type="datetimeFigureOut">
              <a:rPr lang="ar-SA" smtClean="0"/>
              <a:t>13/07/1441</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72713E0-4B65-4E86-94A1-2E4E1D774710}" type="slidenum">
              <a:rPr lang="ar-SA" smtClean="0"/>
              <a:t>‹#›</a:t>
            </a:fld>
            <a:endParaRPr lang="ar-SA"/>
          </a:p>
        </p:txBody>
      </p:sp>
    </p:spTree>
    <p:extLst>
      <p:ext uri="{BB962C8B-B14F-4D97-AF65-F5344CB8AC3E}">
        <p14:creationId xmlns:p14="http://schemas.microsoft.com/office/powerpoint/2010/main" val="117281373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A72713E0-4B65-4E86-94A1-2E4E1D774710}" type="slidenum">
              <a:rPr lang="ar-SA" smtClean="0"/>
              <a:t>1</a:t>
            </a:fld>
            <a:endParaRPr lang="ar-SA"/>
          </a:p>
        </p:txBody>
      </p:sp>
    </p:spTree>
    <p:extLst>
      <p:ext uri="{BB962C8B-B14F-4D97-AF65-F5344CB8AC3E}">
        <p14:creationId xmlns:p14="http://schemas.microsoft.com/office/powerpoint/2010/main" val="1420286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13/07/1441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13/07/1441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13/07/1441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13/07/1441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13/07/1441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13/07/1441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13/07/1441</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13/07/1441</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13/07/1441</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13/07/1441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13/07/1441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13/07/1441</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r="-1000" b="-11000"/>
          </a:stretch>
        </a:blipFill>
        <a:effectLst/>
      </p:bgPr>
    </p:bg>
    <p:spTree>
      <p:nvGrpSpPr>
        <p:cNvPr id="1" name=""/>
        <p:cNvGrpSpPr/>
        <p:nvPr/>
      </p:nvGrpSpPr>
      <p:grpSpPr>
        <a:xfrm>
          <a:off x="0" y="0"/>
          <a:ext cx="0" cy="0"/>
          <a:chOff x="0" y="0"/>
          <a:chExt cx="0" cy="0"/>
        </a:xfrm>
      </p:grpSpPr>
      <p:sp>
        <p:nvSpPr>
          <p:cNvPr id="2" name="مستطيل ذو زوايا قطرية مخدوشة 1"/>
          <p:cNvSpPr/>
          <p:nvPr/>
        </p:nvSpPr>
        <p:spPr>
          <a:xfrm>
            <a:off x="126680" y="1604765"/>
            <a:ext cx="2592545" cy="2644420"/>
          </a:xfrm>
          <a:prstGeom prst="snip2DiagRect">
            <a:avLst>
              <a:gd name="adj1" fmla="val 0"/>
              <a:gd name="adj2" fmla="val 2802"/>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213747" y="1635618"/>
            <a:ext cx="2530891" cy="2677656"/>
          </a:xfrm>
          <a:prstGeom prst="rect">
            <a:avLst/>
          </a:prstGeom>
        </p:spPr>
        <p:txBody>
          <a:bodyPr wrap="square">
            <a:spAutoFit/>
          </a:bodyPr>
          <a:lstStyle/>
          <a:p>
            <a:pPr marL="171450" indent="-171450">
              <a:buFont typeface="Arial" panose="020B0604020202020204" pitchFamily="34" charset="0"/>
              <a:buChar char="•"/>
            </a:pPr>
            <a:r>
              <a:rPr lang="ar-LY" sz="1200" b="1" dirty="0" smtClean="0"/>
              <a:t>شرب </a:t>
            </a:r>
            <a:r>
              <a:rPr lang="ar-LY" sz="1200" b="1" dirty="0"/>
              <a:t>الماء </a:t>
            </a:r>
            <a:r>
              <a:rPr lang="ar-LY" sz="1200" b="1" dirty="0" smtClean="0"/>
              <a:t>بكميات </a:t>
            </a:r>
            <a:r>
              <a:rPr lang="ar-LY" sz="1200" b="1" dirty="0"/>
              <a:t>كبيرة يوميا </a:t>
            </a:r>
          </a:p>
          <a:p>
            <a:pPr marL="171450" indent="-171450">
              <a:buFont typeface="Arial" panose="020B0604020202020204" pitchFamily="34" charset="0"/>
              <a:buChar char="•"/>
            </a:pPr>
            <a:r>
              <a:rPr lang="ar-LY" sz="1200" b="1" dirty="0"/>
              <a:t>شرب العصير الليمون </a:t>
            </a:r>
          </a:p>
          <a:p>
            <a:pPr marL="171450" indent="-171450">
              <a:buFont typeface="Arial" panose="020B0604020202020204" pitchFamily="34" charset="0"/>
              <a:buChar char="•"/>
            </a:pPr>
            <a:r>
              <a:rPr lang="ar-LY" sz="1200" b="1" dirty="0"/>
              <a:t>ت</a:t>
            </a:r>
            <a:r>
              <a:rPr lang="ar-LY" sz="1200" b="1" dirty="0" smtClean="0"/>
              <a:t>ناول </a:t>
            </a:r>
            <a:r>
              <a:rPr lang="ar-LY" sz="1200" b="1" dirty="0"/>
              <a:t>الزنجبيل </a:t>
            </a:r>
          </a:p>
          <a:p>
            <a:pPr marL="171450" indent="-171450">
              <a:buFont typeface="Arial" panose="020B0604020202020204" pitchFamily="34" charset="0"/>
              <a:buChar char="•"/>
            </a:pPr>
            <a:r>
              <a:rPr lang="ar-LY" sz="1200" b="1" dirty="0"/>
              <a:t>تناول البصل </a:t>
            </a:r>
          </a:p>
          <a:p>
            <a:pPr marL="171450" indent="-171450">
              <a:buFont typeface="Arial" panose="020B0604020202020204" pitchFamily="34" charset="0"/>
              <a:buChar char="•"/>
            </a:pPr>
            <a:r>
              <a:rPr lang="ar-LY" sz="1200" b="1" dirty="0"/>
              <a:t>تناول الثوم </a:t>
            </a:r>
          </a:p>
          <a:p>
            <a:pPr marL="171450" indent="-171450">
              <a:buFont typeface="Arial" panose="020B0604020202020204" pitchFamily="34" charset="0"/>
              <a:buChar char="•"/>
            </a:pPr>
            <a:r>
              <a:rPr lang="ar-LY" sz="1200" b="1" dirty="0"/>
              <a:t>تناول الفلفل الحلو الأحمر</a:t>
            </a:r>
          </a:p>
          <a:p>
            <a:pPr marL="171450" indent="-171450">
              <a:buFont typeface="Arial" panose="020B0604020202020204" pitchFamily="34" charset="0"/>
              <a:buChar char="•"/>
            </a:pPr>
            <a:r>
              <a:rPr lang="ar-LY" sz="1200" b="1" dirty="0"/>
              <a:t>أخد الحصة الكافية من النوم وبمعدل 7-8 ساعات يوميا </a:t>
            </a:r>
          </a:p>
          <a:p>
            <a:pPr marL="171450" indent="-171450">
              <a:buFont typeface="Arial" panose="020B0604020202020204" pitchFamily="34" charset="0"/>
              <a:buChar char="•"/>
            </a:pPr>
            <a:r>
              <a:rPr lang="ar-LY" sz="1200" b="1" dirty="0" smtClean="0"/>
              <a:t>الحصول </a:t>
            </a:r>
            <a:r>
              <a:rPr lang="ar-LY" sz="1200" b="1" dirty="0"/>
              <a:t>علي فيتامين دال من خلال التعرض الي اشعة الشمس المباشرة بمعدل 15 دقيقة يوميا </a:t>
            </a:r>
          </a:p>
          <a:p>
            <a:pPr marL="171450" indent="-171450">
              <a:buFont typeface="Arial" panose="020B0604020202020204" pitchFamily="34" charset="0"/>
              <a:buChar char="•"/>
            </a:pPr>
            <a:r>
              <a:rPr lang="ar-LY" sz="1200" b="1" dirty="0"/>
              <a:t>غسل الفواكه والخضر من خلال خلط خل التفاح مع الماء </a:t>
            </a:r>
          </a:p>
          <a:p>
            <a:pPr marL="171450" indent="-171450">
              <a:buFont typeface="Arial" panose="020B0604020202020204" pitchFamily="34" charset="0"/>
              <a:buChar char="•"/>
            </a:pPr>
            <a:r>
              <a:rPr lang="ar-LY" sz="1200" b="1" dirty="0" smtClean="0"/>
              <a:t>المواضبه </a:t>
            </a:r>
            <a:r>
              <a:rPr lang="ar-LY" sz="1200" b="1" dirty="0"/>
              <a:t>علي غسل اليدين </a:t>
            </a:r>
            <a:r>
              <a:rPr lang="ar-LY" sz="1200" b="1" dirty="0" smtClean="0"/>
              <a:t>بالماء </a:t>
            </a:r>
            <a:r>
              <a:rPr lang="ar-LY" sz="1200" b="1" dirty="0"/>
              <a:t>وصابون </a:t>
            </a:r>
            <a:endParaRPr lang="en-GB" sz="1200" b="1" dirty="0"/>
          </a:p>
        </p:txBody>
      </p:sp>
      <p:sp>
        <p:nvSpPr>
          <p:cNvPr id="5" name="مستطيل ذو زوايا قطرية مخدوشة 4"/>
          <p:cNvSpPr/>
          <p:nvPr/>
        </p:nvSpPr>
        <p:spPr>
          <a:xfrm>
            <a:off x="2801844" y="1604766"/>
            <a:ext cx="2617957" cy="2553178"/>
          </a:xfrm>
          <a:prstGeom prst="snip2DiagRect">
            <a:avLst>
              <a:gd name="adj1" fmla="val 0"/>
              <a:gd name="adj2" fmla="val 3353"/>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LY" sz="1400" b="1" dirty="0" smtClean="0">
              <a:solidFill>
                <a:schemeClr val="tx1"/>
              </a:solidFill>
            </a:endParaRPr>
          </a:p>
          <a:p>
            <a:r>
              <a:rPr lang="ar-LY" sz="1400" b="1" dirty="0" smtClean="0">
                <a:solidFill>
                  <a:schemeClr val="tx1"/>
                </a:solidFill>
              </a:rPr>
              <a:t>يمكن </a:t>
            </a:r>
            <a:r>
              <a:rPr lang="ar-LY" sz="1400" b="1" dirty="0">
                <a:solidFill>
                  <a:schemeClr val="tx1"/>
                </a:solidFill>
              </a:rPr>
              <a:t>أن ينتقل فيروس الكورونا من المصاب إلى الآخرين من خلال ما يلي:</a:t>
            </a:r>
          </a:p>
          <a:p>
            <a:pPr>
              <a:buFont typeface="Wingdings" panose="05000000000000000000" pitchFamily="2" charset="2"/>
              <a:buChar char="ü"/>
            </a:pPr>
            <a:r>
              <a:rPr lang="ar-LY" sz="1400" b="1" dirty="0">
                <a:solidFill>
                  <a:schemeClr val="tx1"/>
                </a:solidFill>
              </a:rPr>
              <a:t> الهواء عن طريق السعال والعطس. </a:t>
            </a:r>
          </a:p>
          <a:p>
            <a:pPr>
              <a:buFont typeface="Wingdings" panose="05000000000000000000" pitchFamily="2" charset="2"/>
              <a:buChar char="ü"/>
            </a:pPr>
            <a:r>
              <a:rPr lang="ar-LY" sz="1400" b="1" dirty="0">
                <a:solidFill>
                  <a:schemeClr val="tx1"/>
                </a:solidFill>
              </a:rPr>
              <a:t>الاتصال الشخصي مثل اللمس أو المصافحة.</a:t>
            </a:r>
          </a:p>
          <a:p>
            <a:pPr>
              <a:buFont typeface="Wingdings" panose="05000000000000000000" pitchFamily="2" charset="2"/>
              <a:buChar char="ü"/>
            </a:pPr>
            <a:r>
              <a:rPr lang="ar-LY" sz="1400" b="1" dirty="0">
                <a:solidFill>
                  <a:schemeClr val="tx1"/>
                </a:solidFill>
              </a:rPr>
              <a:t> لمس الأسطح الملوثة بالجراثيم ثم لمس الفم، أو الأنف، أو العيون قبل غسل اليدين.</a:t>
            </a:r>
          </a:p>
          <a:p>
            <a:pPr>
              <a:buFont typeface="Wingdings" panose="05000000000000000000" pitchFamily="2" charset="2"/>
              <a:buChar char="ü"/>
            </a:pPr>
            <a:r>
              <a:rPr lang="ar-LY" sz="1400" b="1" dirty="0">
                <a:solidFill>
                  <a:schemeClr val="tx1"/>
                </a:solidFill>
              </a:rPr>
              <a:t> التلوث بالبراز وهو أمر نادر.</a:t>
            </a:r>
          </a:p>
          <a:p>
            <a:pPr>
              <a:buFont typeface="Wingdings" panose="05000000000000000000" pitchFamily="2" charset="2"/>
              <a:buChar char="ü"/>
            </a:pPr>
            <a:r>
              <a:rPr lang="ar-LY" sz="1400" b="1" dirty="0">
                <a:solidFill>
                  <a:schemeClr val="tx1"/>
                </a:solidFill>
              </a:rPr>
              <a:t>مع احتمال انتقاله عن طريق </a:t>
            </a:r>
            <a:r>
              <a:rPr lang="ar-LY" sz="1400" b="1" dirty="0" smtClean="0">
                <a:solidFill>
                  <a:schemeClr val="tx1"/>
                </a:solidFill>
              </a:rPr>
              <a:t>الحيوانات كالخفافيش والافاعي </a:t>
            </a:r>
            <a:r>
              <a:rPr lang="ar-LY" sz="1400" b="1" dirty="0">
                <a:solidFill>
                  <a:schemeClr val="tx1"/>
                </a:solidFill>
              </a:rPr>
              <a:t>.</a:t>
            </a:r>
            <a:br>
              <a:rPr lang="ar-LY" sz="1400" b="1" dirty="0">
                <a:solidFill>
                  <a:schemeClr val="tx1"/>
                </a:solidFill>
              </a:rPr>
            </a:br>
            <a:endParaRPr lang="en-GB" sz="1400" b="1" dirty="0">
              <a:solidFill>
                <a:schemeClr val="tx1"/>
              </a:solidFill>
            </a:endParaRPr>
          </a:p>
          <a:p>
            <a:pPr algn="ctr"/>
            <a:endParaRPr lang="ar-SA" sz="1400" dirty="0">
              <a:solidFill>
                <a:schemeClr val="tx1"/>
              </a:solidFill>
            </a:endParaRPr>
          </a:p>
        </p:txBody>
      </p:sp>
      <p:pic>
        <p:nvPicPr>
          <p:cNvPr id="1028" name="Picture 4" descr="نتيجة بحث الصور عن ‪logo limu l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03537" y="79034"/>
            <a:ext cx="1740463" cy="8474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rotWithShape="1">
          <a:blip r:embed="rId5">
            <a:extLst>
              <a:ext uri="{BEBA8EAE-BF5A-486C-A8C5-ECC9F3942E4B}">
                <a14:imgProps xmlns:a14="http://schemas.microsoft.com/office/drawing/2010/main">
                  <a14:imgLayer r:embed="rId6">
                    <a14:imgEffect>
                      <a14:backgroundRemoval t="10000" b="90000" l="10000" r="90000"/>
                    </a14:imgEffect>
                    <a14:imgEffect>
                      <a14:sharpenSoften amount="50000"/>
                    </a14:imgEffect>
                  </a14:imgLayer>
                </a14:imgProps>
              </a:ext>
              <a:ext uri="{28A0092B-C50C-407E-A947-70E740481C1C}">
                <a14:useLocalDpi xmlns:a14="http://schemas.microsoft.com/office/drawing/2010/main" val="0"/>
              </a:ext>
            </a:extLst>
          </a:blip>
          <a:srcRect l="-8592" r="-4352"/>
          <a:stretch/>
        </p:blipFill>
        <p:spPr bwMode="auto">
          <a:xfrm>
            <a:off x="-180528" y="7490"/>
            <a:ext cx="1379348" cy="1037489"/>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مستطيل ذو زاوية واحدة مخدوشة 17"/>
          <p:cNvSpPr/>
          <p:nvPr/>
        </p:nvSpPr>
        <p:spPr>
          <a:xfrm>
            <a:off x="29534" y="4290815"/>
            <a:ext cx="2715104" cy="406222"/>
          </a:xfrm>
          <a:prstGeom prst="snip1Rect">
            <a:avLst/>
          </a:prstGeom>
          <a:solidFill>
            <a:schemeClr val="accent6">
              <a:lumMod val="40000"/>
              <a:lumOff val="60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LY" b="1" dirty="0">
                <a:solidFill>
                  <a:schemeClr val="tx1"/>
                </a:solidFill>
              </a:rPr>
              <a:t>أعراض مشابهة لمرض الكورونا </a:t>
            </a:r>
          </a:p>
        </p:txBody>
      </p:sp>
      <p:sp>
        <p:nvSpPr>
          <p:cNvPr id="25" name="مستطيل ذو زوايا قطرية مخدوشة 24"/>
          <p:cNvSpPr/>
          <p:nvPr/>
        </p:nvSpPr>
        <p:spPr>
          <a:xfrm>
            <a:off x="5574773" y="1604766"/>
            <a:ext cx="3495626" cy="2376301"/>
          </a:xfrm>
          <a:prstGeom prst="snip2DiagRect">
            <a:avLst>
              <a:gd name="adj1" fmla="val 0"/>
              <a:gd name="adj2" fmla="val 7240"/>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LY" sz="1600" dirty="0">
                <a:solidFill>
                  <a:prstClr val="black"/>
                </a:solidFill>
              </a:rPr>
              <a:t>يُعد فيروس الكورونا المسبب لمتلازمة الشرق الأوسط التنفسية فيروساً حيواني المنشأ: </a:t>
            </a:r>
            <a:r>
              <a:rPr lang="en-GB" sz="1600" dirty="0">
                <a:solidFill>
                  <a:prstClr val="black"/>
                </a:solidFill>
              </a:rPr>
              <a:t>Zoonotic virus، </a:t>
            </a:r>
            <a:r>
              <a:rPr lang="ar-LY" sz="1600" dirty="0">
                <a:solidFill>
                  <a:prstClr val="black"/>
                </a:solidFill>
              </a:rPr>
              <a:t>وهذا يعني أنه فيروس ينتقل بين الحيوانات والناس. وقد أظهرت بعض الدراسات أنّ الإصابة بالفيروس بدأت من خلال الاتصال المباشر أو غير المباشر مع الإبل المصابة بهذا الفيروس، ويعتقد البعض أنّ الفيروس قد نشأ بدايةً في الخفافيش، وانتقل فيما بعد إلى الجِمال، ثم من الجِمال إلى الإنسان</a:t>
            </a:r>
            <a:endParaRPr lang="ar-SA" sz="2400" dirty="0"/>
          </a:p>
        </p:txBody>
      </p:sp>
      <p:sp>
        <p:nvSpPr>
          <p:cNvPr id="26" name="مستطيل ذو زاوية واحدة مخدوشة 25"/>
          <p:cNvSpPr/>
          <p:nvPr/>
        </p:nvSpPr>
        <p:spPr>
          <a:xfrm>
            <a:off x="5571853" y="1103272"/>
            <a:ext cx="3495626" cy="469514"/>
          </a:xfrm>
          <a:prstGeom prst="snip1Rect">
            <a:avLst/>
          </a:prstGeom>
          <a:solidFill>
            <a:schemeClr val="accent6">
              <a:lumMod val="40000"/>
              <a:lumOff val="60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LY" sz="2000" b="1" dirty="0">
                <a:solidFill>
                  <a:schemeClr val="tx1"/>
                </a:solidFill>
              </a:rPr>
              <a:t>أصل فيروس </a:t>
            </a:r>
            <a:r>
              <a:rPr lang="ar-LY" sz="2000" b="1" dirty="0" smtClean="0">
                <a:solidFill>
                  <a:schemeClr val="tx1"/>
                </a:solidFill>
              </a:rPr>
              <a:t>كورونا</a:t>
            </a:r>
            <a:endParaRPr lang="ar-SA" sz="2000" b="1" dirty="0">
              <a:solidFill>
                <a:schemeClr val="tx1"/>
              </a:solidFill>
            </a:endParaRPr>
          </a:p>
        </p:txBody>
      </p:sp>
      <p:sp>
        <p:nvSpPr>
          <p:cNvPr id="20" name="تمرير عمودي 19"/>
          <p:cNvSpPr/>
          <p:nvPr/>
        </p:nvSpPr>
        <p:spPr>
          <a:xfrm rot="5400000">
            <a:off x="4257402" y="2131865"/>
            <a:ext cx="591968" cy="8997797"/>
          </a:xfrm>
          <a:prstGeom prst="verticalScroll">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4" name="AutoShape 7" descr="نتيجة بحث الصور عن ‪Schizophrenia file:png‬‏"/>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28" name="AutoShape 9" descr="نتيجة بحث الصور عن ‪Schizophrenia file:png‬‏"/>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29" name="مستطيل 28"/>
          <p:cNvSpPr/>
          <p:nvPr/>
        </p:nvSpPr>
        <p:spPr>
          <a:xfrm>
            <a:off x="711923" y="6443049"/>
            <a:ext cx="7416824" cy="400110"/>
          </a:xfrm>
          <a:prstGeom prst="rect">
            <a:avLst/>
          </a:prstGeom>
        </p:spPr>
        <p:txBody>
          <a:bodyPr wrap="square">
            <a:spAutoFit/>
          </a:bodyPr>
          <a:lstStyle/>
          <a:p>
            <a:pPr algn="ctr" rtl="0"/>
            <a:r>
              <a:rPr lang="ar-SA" sz="2000" dirty="0" smtClean="0"/>
              <a:t>نسيم </a:t>
            </a:r>
            <a:r>
              <a:rPr lang="ar-SA" sz="2000" dirty="0"/>
              <a:t>عصام </a:t>
            </a:r>
            <a:r>
              <a:rPr lang="ar-SA" sz="2000" dirty="0" smtClean="0"/>
              <a:t>المصراتي</a:t>
            </a:r>
            <a:r>
              <a:rPr lang="ar-LY" sz="2000" dirty="0" smtClean="0"/>
              <a:t>, </a:t>
            </a:r>
            <a:r>
              <a:rPr lang="ar-SA" sz="2000" dirty="0" smtClean="0"/>
              <a:t>خالد منير</a:t>
            </a:r>
            <a:r>
              <a:rPr lang="ar-LY" sz="2000" dirty="0" smtClean="0"/>
              <a:t> التاجوري, </a:t>
            </a:r>
            <a:r>
              <a:rPr lang="ar-LY" sz="2000" dirty="0" smtClean="0"/>
              <a:t> </a:t>
            </a:r>
            <a:r>
              <a:rPr lang="ar-SA" sz="2000" dirty="0" smtClean="0"/>
              <a:t>علي  منير</a:t>
            </a:r>
            <a:r>
              <a:rPr lang="ar-LY" sz="2000" dirty="0" smtClean="0"/>
              <a:t> التاجوري</a:t>
            </a:r>
            <a:endParaRPr lang="ar-SA" sz="2000" dirty="0"/>
          </a:p>
        </p:txBody>
      </p:sp>
      <p:pic>
        <p:nvPicPr>
          <p:cNvPr id="41" name="Content Placeholder 5">
            <a:extLst>
              <a:ext uri="{FF2B5EF4-FFF2-40B4-BE49-F238E27FC236}">
                <a16:creationId xmlns="" xmlns:a16="http://schemas.microsoft.com/office/drawing/2014/main" id="{F03A9C91-2751-4C61-A1BA-15AA0415DB7D}"/>
              </a:ext>
            </a:extLst>
          </p:cNvPr>
          <p:cNvPicPr>
            <a:picLocks noChangeAspect="1"/>
          </p:cNvPicPr>
          <p:nvPr/>
        </p:nvPicPr>
        <p:blipFill>
          <a:blip r:embed="rId7"/>
          <a:stretch>
            <a:fillRect/>
          </a:stretch>
        </p:blipFill>
        <p:spPr>
          <a:xfrm>
            <a:off x="54489" y="4769849"/>
            <a:ext cx="2695397" cy="1471564"/>
          </a:xfrm>
          <a:prstGeom prst="rect">
            <a:avLst/>
          </a:prstGeom>
        </p:spPr>
      </p:pic>
      <p:pic>
        <p:nvPicPr>
          <p:cNvPr id="42" name="Content Placeholder 3">
            <a:extLst>
              <a:ext uri="{FF2B5EF4-FFF2-40B4-BE49-F238E27FC236}">
                <a16:creationId xmlns="" xmlns:a16="http://schemas.microsoft.com/office/drawing/2014/main" id="{D92AD1B7-3BF3-4EEB-B8D7-6E67DCDF1BE5}"/>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402" r="3706"/>
          <a:stretch/>
        </p:blipFill>
        <p:spPr>
          <a:xfrm>
            <a:off x="5718537" y="4673400"/>
            <a:ext cx="3333749" cy="1566868"/>
          </a:xfrm>
          <a:prstGeom prst="rect">
            <a:avLst/>
          </a:prstGeom>
        </p:spPr>
      </p:pic>
      <p:pic>
        <p:nvPicPr>
          <p:cNvPr id="43" name="Content Placeholder 3">
            <a:extLst>
              <a:ext uri="{FF2B5EF4-FFF2-40B4-BE49-F238E27FC236}">
                <a16:creationId xmlns="" xmlns:a16="http://schemas.microsoft.com/office/drawing/2014/main" id="{A60A0DC1-BB10-4D54-AA5D-3B133C8EF0D4}"/>
              </a:ext>
            </a:extLst>
          </p:cNvPr>
          <p:cNvPicPr>
            <a:picLocks noChangeAspect="1"/>
          </p:cNvPicPr>
          <p:nvPr/>
        </p:nvPicPr>
        <p:blipFill>
          <a:blip r:embed="rId9"/>
          <a:stretch>
            <a:fillRect/>
          </a:stretch>
        </p:blipFill>
        <p:spPr>
          <a:xfrm>
            <a:off x="2790994" y="4754324"/>
            <a:ext cx="2698601" cy="1499401"/>
          </a:xfrm>
          <a:prstGeom prst="rect">
            <a:avLst/>
          </a:prstGeom>
        </p:spPr>
      </p:pic>
      <p:sp>
        <p:nvSpPr>
          <p:cNvPr id="30" name="مستطيل ذو زاوية واحدة مخدوشة 25"/>
          <p:cNvSpPr/>
          <p:nvPr/>
        </p:nvSpPr>
        <p:spPr>
          <a:xfrm>
            <a:off x="5580112" y="4148316"/>
            <a:ext cx="3495626" cy="469514"/>
          </a:xfrm>
          <a:prstGeom prst="snip1Rect">
            <a:avLst/>
          </a:prstGeom>
          <a:solidFill>
            <a:schemeClr val="accent6">
              <a:lumMod val="40000"/>
              <a:lumOff val="60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LY" sz="2400" b="1" dirty="0" smtClean="0">
                <a:solidFill>
                  <a:schemeClr val="tx1"/>
                </a:solidFill>
              </a:rPr>
              <a:t>ل</a:t>
            </a:r>
            <a:r>
              <a:rPr lang="ar-SA" sz="2400" b="1" dirty="0" smtClean="0">
                <a:solidFill>
                  <a:schemeClr val="tx1"/>
                </a:solidFill>
              </a:rPr>
              <a:t>لوقاية </a:t>
            </a:r>
            <a:r>
              <a:rPr lang="ar-SA" sz="2400" b="1" dirty="0">
                <a:solidFill>
                  <a:schemeClr val="tx1"/>
                </a:solidFill>
              </a:rPr>
              <a:t>من الفيروس</a:t>
            </a:r>
          </a:p>
        </p:txBody>
      </p:sp>
      <p:sp>
        <p:nvSpPr>
          <p:cNvPr id="34" name="مستطيل ذو زاوية واحدة مخدوشة 25"/>
          <p:cNvSpPr/>
          <p:nvPr/>
        </p:nvSpPr>
        <p:spPr>
          <a:xfrm>
            <a:off x="2801844" y="1090683"/>
            <a:ext cx="2617958" cy="469514"/>
          </a:xfrm>
          <a:prstGeom prst="snip1Rect">
            <a:avLst/>
          </a:prstGeom>
          <a:solidFill>
            <a:schemeClr val="accent6">
              <a:lumMod val="40000"/>
              <a:lumOff val="60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r>
              <a:rPr lang="ar-LY" sz="2000" b="1" dirty="0">
                <a:solidFill>
                  <a:prstClr val="black">
                    <a:lumMod val="75000"/>
                    <a:lumOff val="25000"/>
                  </a:prstClr>
                </a:solidFill>
              </a:rPr>
              <a:t>طرق انتشار فيروس </a:t>
            </a:r>
            <a:r>
              <a:rPr lang="ar-LY" sz="2000" b="1" dirty="0" smtClean="0">
                <a:solidFill>
                  <a:prstClr val="black">
                    <a:lumMod val="75000"/>
                    <a:lumOff val="25000"/>
                  </a:prstClr>
                </a:solidFill>
              </a:rPr>
              <a:t>كورونا</a:t>
            </a:r>
            <a:endParaRPr lang="ar-SA" sz="2000" b="1" dirty="0"/>
          </a:p>
        </p:txBody>
      </p:sp>
      <p:sp>
        <p:nvSpPr>
          <p:cNvPr id="35" name="مستطيل ذو زاوية واحدة مخدوشة 25"/>
          <p:cNvSpPr/>
          <p:nvPr/>
        </p:nvSpPr>
        <p:spPr>
          <a:xfrm>
            <a:off x="2802116" y="4254736"/>
            <a:ext cx="2617685" cy="469514"/>
          </a:xfrm>
          <a:prstGeom prst="snip1Rect">
            <a:avLst/>
          </a:prstGeom>
          <a:solidFill>
            <a:schemeClr val="accent6">
              <a:lumMod val="40000"/>
              <a:lumOff val="60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a:solidFill>
                  <a:schemeClr val="tx1"/>
                </a:solidFill>
              </a:rPr>
              <a:t>انتقال فيروس كورونا وأعراضه </a:t>
            </a:r>
          </a:p>
        </p:txBody>
      </p:sp>
      <p:sp>
        <p:nvSpPr>
          <p:cNvPr id="36" name="مستطيل ذو زاوية واحدة مخدوشة 25"/>
          <p:cNvSpPr/>
          <p:nvPr/>
        </p:nvSpPr>
        <p:spPr>
          <a:xfrm>
            <a:off x="126680" y="1099114"/>
            <a:ext cx="2617958" cy="469514"/>
          </a:xfrm>
          <a:prstGeom prst="snip1Rect">
            <a:avLst/>
          </a:prstGeom>
          <a:solidFill>
            <a:schemeClr val="accent6">
              <a:lumMod val="40000"/>
              <a:lumOff val="60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r>
              <a:rPr lang="ar-LY" sz="2000" b="1" dirty="0">
                <a:solidFill>
                  <a:prstClr val="black">
                    <a:lumMod val="75000"/>
                    <a:lumOff val="25000"/>
                  </a:prstClr>
                </a:solidFill>
              </a:rPr>
              <a:t>نصائح </a:t>
            </a:r>
            <a:r>
              <a:rPr lang="ar-LY" sz="2000" b="1" dirty="0" smtClean="0">
                <a:solidFill>
                  <a:prstClr val="black">
                    <a:lumMod val="75000"/>
                    <a:lumOff val="25000"/>
                  </a:prstClr>
                </a:solidFill>
              </a:rPr>
              <a:t>مفيدة</a:t>
            </a:r>
            <a:endParaRPr lang="ar-SA" sz="2000" b="1" dirty="0"/>
          </a:p>
        </p:txBody>
      </p:sp>
      <p:sp>
        <p:nvSpPr>
          <p:cNvPr id="37" name="مستطيل 6"/>
          <p:cNvSpPr/>
          <p:nvPr/>
        </p:nvSpPr>
        <p:spPr>
          <a:xfrm>
            <a:off x="1276374" y="10578"/>
            <a:ext cx="6287921" cy="1015663"/>
          </a:xfrm>
          <a:prstGeom prst="rect">
            <a:avLst/>
          </a:prstGeom>
          <a:solidFill>
            <a:schemeClr val="accent3">
              <a:lumMod val="20000"/>
              <a:lumOff val="80000"/>
            </a:schemeClr>
          </a:solidFill>
        </p:spPr>
        <p:txBody>
          <a:bodyPr wrap="square">
            <a:spAutoFit/>
          </a:bodyPr>
          <a:lstStyle/>
          <a:p>
            <a:pPr algn="ctr" rtl="0"/>
            <a:r>
              <a:rPr lang="ar-LY" sz="6000" b="1" dirty="0"/>
              <a:t>فيروس كورونا </a:t>
            </a:r>
            <a:endParaRPr lang="ar-SA" sz="6000" b="1" dirty="0">
              <a:solidFill>
                <a:schemeClr val="bg1"/>
              </a:solidFill>
            </a:endParaRPr>
          </a:p>
        </p:txBody>
      </p:sp>
      <p:pic>
        <p:nvPicPr>
          <p:cNvPr id="8" name="Picture 7"/>
          <p:cNvPicPr>
            <a:picLocks noChangeAspect="1"/>
          </p:cNvPicPr>
          <p:nvPr/>
        </p:nvPicPr>
        <p:blipFill>
          <a:blip r:embed="rId10"/>
          <a:stretch>
            <a:fillRect/>
          </a:stretch>
        </p:blipFill>
        <p:spPr>
          <a:xfrm>
            <a:off x="2129593" y="911766"/>
            <a:ext cx="724780" cy="724780"/>
          </a:xfrm>
          <a:prstGeom prst="rect">
            <a:avLst/>
          </a:prstGeom>
        </p:spPr>
      </p:pic>
    </p:spTree>
    <p:extLst>
      <p:ext uri="{BB962C8B-B14F-4D97-AF65-F5344CB8AC3E}">
        <p14:creationId xmlns:p14="http://schemas.microsoft.com/office/powerpoint/2010/main" val="3121088392"/>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7392113</TotalTime>
  <Words>221</Words>
  <Application>Microsoft Office PowerPoint</Application>
  <PresentationFormat>On-screen Show (4:3)</PresentationFormat>
  <Paragraphs>27</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سمة Office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LIMU PC</dc:creator>
  <cp:lastModifiedBy>DELL</cp:lastModifiedBy>
  <cp:revision>54</cp:revision>
  <dcterms:created xsi:type="dcterms:W3CDTF">2005-12-31T22:03:28Z</dcterms:created>
  <dcterms:modified xsi:type="dcterms:W3CDTF">2020-03-07T09:50:31Z</dcterms:modified>
</cp:coreProperties>
</file>